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3" r:id="rId4"/>
    <p:sldId id="262" r:id="rId5"/>
    <p:sldId id="281" r:id="rId6"/>
    <p:sldId id="278" r:id="rId7"/>
    <p:sldId id="280" r:id="rId8"/>
    <p:sldId id="259" r:id="rId9"/>
    <p:sldId id="275" r:id="rId10"/>
    <p:sldId id="261" r:id="rId11"/>
    <p:sldId id="266" r:id="rId12"/>
    <p:sldId id="279" r:id="rId13"/>
    <p:sldId id="282" r:id="rId14"/>
    <p:sldId id="269" r:id="rId15"/>
    <p:sldId id="273" r:id="rId16"/>
    <p:sldId id="28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4F50"/>
    <a:srgbClr val="2840A4"/>
    <a:srgbClr val="7B6CD2"/>
    <a:srgbClr val="734C9E"/>
    <a:srgbClr val="4452A3"/>
    <a:srgbClr val="6655CB"/>
    <a:srgbClr val="4A38B6"/>
    <a:srgbClr val="2E5292"/>
    <a:srgbClr val="644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14" autoAdjust="0"/>
    <p:restoredTop sz="94660"/>
  </p:normalViewPr>
  <p:slideViewPr>
    <p:cSldViewPr snapToGrid="0">
      <p:cViewPr>
        <p:scale>
          <a:sx n="92" d="100"/>
          <a:sy n="92" d="100"/>
        </p:scale>
        <p:origin x="14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B47A6-AB9F-42EF-9BBF-C4DBFA742702}" type="datetimeFigureOut">
              <a:rPr lang="en-US" smtClean="0"/>
              <a:t>4/25/19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1BCF2-AA34-49D1-ABA7-12D6CA10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09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9772-8E84-485C-A43C-B28B57E88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CEFF8-E8E0-4356-ABF2-587DF8DC3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9FA67-C5FB-4356-ACBD-EC766B56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DE611-9865-4644-B1E5-6A57309B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3DC19-2578-4151-8774-9FF9267C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26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FAFF5-67C3-40D0-A00F-C041A7B13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BACDE-409A-403A-BC66-3D2428B75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ABB7-1679-4986-AF14-88B6556E0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37161-C2BF-4471-AB1B-C7E29B9A2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AB4F-F377-4770-B34F-20035B0F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22791-2E56-4B2B-8692-CD691D3F0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F69E3-B8E9-431A-8D67-928BF9351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5E5A9-FEEB-44D7-B2D6-54809E0E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865F7-700C-47AF-B360-2D8E5C74C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E0078-18F9-4A1E-B5A0-24A57CB5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8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61E0-998C-4A6F-B1B1-746CE7CF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049EE-0C24-4CFE-A59F-A771E359C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0CCFC-9DA8-451F-A868-8A354BAA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AE889-EB38-40F2-8FC1-02458A25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9B417-25A9-42CF-A0C4-5C966F6F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951D-E3CC-43C4-9DA8-64E68C2EE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BE2AF-4644-4BE8-8801-28CA83D4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0F16B-3C6F-4009-BB8E-3EF17CA6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6557F-E540-4FDE-B251-3F603EEB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39BF0-98A8-4B78-B1A7-10E275FA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CB212-F6D4-4C33-8E85-DB3BEBD08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E8424-D435-4586-AC67-F10FC800B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72226-3A0D-4915-A6FD-FAEC7E468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1A690-CA51-4B24-8D21-D11EB477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48010-1F55-426B-B1AB-97C5FD7B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AB57C-4B91-4BA7-881E-318B6144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57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978A-AC52-40A6-B18F-257CEEB5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3D4BF-906B-42B2-B594-CEF4DFD56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3C9C0-564C-4CCD-91BA-A67503516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7C683-90E3-4030-8BC7-3F601035B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51D92-7593-4BF1-8407-FFA0836B1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4000F6-20A5-43CF-AFEB-85F64B43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53DA9-6EF3-4F55-9EBE-F49F35635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D4FB1-4E87-4A6F-8A8B-EFDEA8D3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2B87-3500-4FBE-BA87-51036D32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A6D01-7D6B-4188-B1E0-12F610EB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8EAD7-6BE4-4DED-802E-C545FB50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094DF-CF03-40CE-B898-CBA13AC6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A88B1-F145-45C1-A6C7-B80A7AAD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264BD-EAC8-4CA6-8ACB-7CF98284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30995-F700-4FDA-AF25-9F634A15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54FD7-6664-4373-9C5C-9D57E23B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C3530-F8EA-428C-9486-3D99B774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C4CF-C0E9-474D-B507-DCF7BD51D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E120F-6CAC-4396-850C-886334CCD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D0B12-8157-44C9-A908-5CAEF47D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6A936-D5B7-417D-81E1-72BD2135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05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2B8C-B7E4-4864-88A5-FB56AEA8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AE0CB-0BF4-438D-B6B4-43E0DB080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168F4-946E-47D4-9432-A64A1A85D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AD69C-6F0F-47B6-8B07-19ADC7BD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3378-65AC-49DA-BCFE-0CCF112B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980DD-A17C-4F8C-B86A-70CD7FDF3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6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22346-72FB-49B6-A6CA-0B0E8CCB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0FB53-0602-439A-A233-1DE3212E0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B644C-5F69-4D93-90C3-07CF408E8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1F574-D0CE-4B75-A403-268C391E84C5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CC7B5-AA22-4C58-B8CD-1A62059D7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E7EAB-CA10-47F4-97E4-A1D8A9161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D2366-95D7-4D3A-9F1E-E16F49512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1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40A4"/>
            </a:gs>
            <a:gs pos="100000">
              <a:srgbClr val="6655C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8DA30-CDCE-4923-A2CC-B73860F23220}"/>
              </a:ext>
            </a:extLst>
          </p:cNvPr>
          <p:cNvSpPr/>
          <p:nvPr/>
        </p:nvSpPr>
        <p:spPr>
          <a:xfrm>
            <a:off x="0" y="2182546"/>
            <a:ext cx="12192000" cy="4675454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5D028-8099-4F90-805D-DBE7C746132D}"/>
              </a:ext>
            </a:extLst>
          </p:cNvPr>
          <p:cNvSpPr txBox="1"/>
          <p:nvPr/>
        </p:nvSpPr>
        <p:spPr>
          <a:xfrm>
            <a:off x="2074639" y="243554"/>
            <a:ext cx="8136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ova" panose="020F0502020204030204" pitchFamily="34" charset="0"/>
              </a:rPr>
              <a:t>How Imaging AI, Radiomics, and Live Central Image Reviews are Transforming Early Oncology Development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1141B-F7CE-45A7-BE24-4501CD47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718" y="2295813"/>
            <a:ext cx="4478557" cy="31740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6CCD8E-BFD2-408B-9E10-6538642552CF}"/>
              </a:ext>
            </a:extLst>
          </p:cNvPr>
          <p:cNvSpPr txBox="1"/>
          <p:nvPr/>
        </p:nvSpPr>
        <p:spPr>
          <a:xfrm>
            <a:off x="2444925" y="2489372"/>
            <a:ext cx="353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Rick Patt, MD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Co-founder, RadMD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988458-B5DD-428D-BA0C-841B3DD2A30F}"/>
              </a:ext>
            </a:extLst>
          </p:cNvPr>
          <p:cNvGrpSpPr/>
          <p:nvPr/>
        </p:nvGrpSpPr>
        <p:grpSpPr>
          <a:xfrm>
            <a:off x="0" y="5663794"/>
            <a:ext cx="12192000" cy="1172922"/>
            <a:chOff x="0" y="5663794"/>
            <a:chExt cx="12192000" cy="11729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21CDC5-3C48-47C9-BB6D-999B50347A32}"/>
                </a:ext>
              </a:extLst>
            </p:cNvPr>
            <p:cNvSpPr/>
            <p:nvPr/>
          </p:nvSpPr>
          <p:spPr>
            <a:xfrm>
              <a:off x="0" y="5663794"/>
              <a:ext cx="12192000" cy="92670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4452A3"/>
                </a:gs>
                <a:gs pos="100000">
                  <a:srgbClr val="734C9E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4">
              <a:extLst>
                <a:ext uri="{FF2B5EF4-FFF2-40B4-BE49-F238E27FC236}">
                  <a16:creationId xmlns:a16="http://schemas.microsoft.com/office/drawing/2014/main" id="{B95DBD6A-46D0-4A52-8909-C879E99B1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" y="5792727"/>
              <a:ext cx="2643607" cy="66883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25BB04-4504-4011-A720-0CD98BD92CBA}"/>
                </a:ext>
              </a:extLst>
            </p:cNvPr>
            <p:cNvSpPr/>
            <p:nvPr/>
          </p:nvSpPr>
          <p:spPr>
            <a:xfrm>
              <a:off x="11120874" y="6590495"/>
              <a:ext cx="107112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1">
                      <a:alpha val="50000"/>
                    </a:schemeClr>
                  </a:solidFill>
                  <a:latin typeface="Gill Sans Nova SemiBold" panose="020B0702020204020203" pitchFamily="34" charset="0"/>
                </a:rPr>
                <a:t>©RADMD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290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DCF510-D67C-4CE2-98BB-0310CFFFB56D}"/>
              </a:ext>
            </a:extLst>
          </p:cNvPr>
          <p:cNvSpPr/>
          <p:nvPr/>
        </p:nvSpPr>
        <p:spPr>
          <a:xfrm>
            <a:off x="0" y="0"/>
            <a:ext cx="12192000" cy="9267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pic>
        <p:nvPicPr>
          <p:cNvPr id="23" name="Graphic 4">
            <a:extLst>
              <a:ext uri="{FF2B5EF4-FFF2-40B4-BE49-F238E27FC236}">
                <a16:creationId xmlns:a16="http://schemas.microsoft.com/office/drawing/2014/main" id="{F92D32FD-084A-4EF3-A495-0CAA55A50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259D45-2E7F-409F-8868-A5F39CBFAA2E}"/>
              </a:ext>
            </a:extLst>
          </p:cNvPr>
          <p:cNvSpPr/>
          <p:nvPr/>
        </p:nvSpPr>
        <p:spPr>
          <a:xfrm>
            <a:off x="1254806" y="231099"/>
            <a:ext cx="78749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Nova Heavy" panose="020B0902020204020203" pitchFamily="34" charset="0"/>
              </a:rPr>
              <a:t>Live Ph1 reads.  What’s next?  Get ready for </a:t>
            </a:r>
            <a:r>
              <a:rPr lang="en-US" sz="3200" b="1" dirty="0">
                <a:solidFill>
                  <a:schemeClr val="bg1"/>
                </a:solidFill>
                <a:latin typeface="Gill Sans Nova Heavy" panose="020B0902020204020203" pitchFamily="34" charset="0"/>
              </a:rPr>
              <a:t>BIG DATA</a:t>
            </a:r>
            <a:endParaRPr lang="en-US" sz="32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83374-0076-446E-9E89-A52E05675D0A}"/>
              </a:ext>
            </a:extLst>
          </p:cNvPr>
          <p:cNvSpPr/>
          <p:nvPr/>
        </p:nvSpPr>
        <p:spPr>
          <a:xfrm>
            <a:off x="0" y="6447525"/>
            <a:ext cx="12192000" cy="410475"/>
          </a:xfrm>
          <a:prstGeom prst="rect">
            <a:avLst/>
          </a:prstGeom>
          <a:gradFill flip="none" rotWithShape="1">
            <a:gsLst>
              <a:gs pos="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10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23DF6B-D94A-4FC3-935A-55F2B1B7D8E5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800C2C-4FA0-E048-AF10-E2BE74A2A5F5}"/>
              </a:ext>
            </a:extLst>
          </p:cNvPr>
          <p:cNvSpPr txBox="1"/>
          <p:nvPr/>
        </p:nvSpPr>
        <p:spPr>
          <a:xfrm>
            <a:off x="941677" y="1046973"/>
            <a:ext cx="970121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ova" panose="020B0504020202020204" pitchFamily="34" charset="0"/>
              </a:rPr>
              <a:t>Radiomics</a:t>
            </a:r>
            <a:r>
              <a:rPr lang="en-US" sz="3200" dirty="0">
                <a:latin typeface="Arial Nova" panose="020B0504020202020204" pitchFamily="34" charset="0"/>
              </a:rPr>
              <a:t> – applying mathematical, non-visual, analyses to large imaging data sets to establish features which could be used to predict response, stratify patients,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ova" panose="020B0504020202020204" pitchFamily="34" charset="0"/>
              </a:rPr>
              <a:t>Artificial Intelligence </a:t>
            </a:r>
            <a:r>
              <a:rPr lang="en-US" sz="3200" dirty="0">
                <a:latin typeface="Arial Nova" panose="020B0504020202020204" pitchFamily="34" charset="0"/>
              </a:rPr>
              <a:t>-  The theory and development of computer systems able to perform tasks that normally require human intelligence.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1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7EB9526-A3FD-410C-8731-57A6EEB89575}"/>
              </a:ext>
            </a:extLst>
          </p:cNvPr>
          <p:cNvSpPr/>
          <p:nvPr/>
        </p:nvSpPr>
        <p:spPr>
          <a:xfrm>
            <a:off x="130005" y="6514262"/>
            <a:ext cx="9452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RECIST 1.1</a:t>
            </a:r>
            <a:endParaRPr lang="en-US" sz="1200" dirty="0">
              <a:latin typeface="Gill Sans Nova SemiBold" panose="020B070202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11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1821FF-5643-49C5-ABD7-30FCB90CCAEC}"/>
              </a:ext>
            </a:extLst>
          </p:cNvPr>
          <p:cNvGrpSpPr/>
          <p:nvPr/>
        </p:nvGrpSpPr>
        <p:grpSpPr>
          <a:xfrm>
            <a:off x="407136" y="1681962"/>
            <a:ext cx="2374269" cy="3207326"/>
            <a:chOff x="407136" y="1681962"/>
            <a:chExt cx="2374269" cy="320732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701085-DE02-4437-BB3D-CED556B2C3CC}"/>
                </a:ext>
              </a:extLst>
            </p:cNvPr>
            <p:cNvSpPr/>
            <p:nvPr/>
          </p:nvSpPr>
          <p:spPr>
            <a:xfrm>
              <a:off x="602634" y="1842300"/>
              <a:ext cx="217877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DB4F50"/>
                  </a:solidFill>
                  <a:latin typeface="Gill Sans Nova SemiBold" panose="020B0702020204020203" pitchFamily="34" charset="0"/>
                </a:rPr>
                <a:t>Medical images are not pictures – they’re data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1BCC67D-D8FA-4255-B844-48DC8FDC20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136" y="1681962"/>
              <a:ext cx="0" cy="238278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5E54CB8-73D6-46B1-9680-476CC61F7BFD}"/>
              </a:ext>
            </a:extLst>
          </p:cNvPr>
          <p:cNvSpPr/>
          <p:nvPr/>
        </p:nvSpPr>
        <p:spPr>
          <a:xfrm>
            <a:off x="0" y="0"/>
            <a:ext cx="12192000" cy="9267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pic>
        <p:nvPicPr>
          <p:cNvPr id="27" name="Graphic 4">
            <a:extLst>
              <a:ext uri="{FF2B5EF4-FFF2-40B4-BE49-F238E27FC236}">
                <a16:creationId xmlns:a16="http://schemas.microsoft.com/office/drawing/2014/main" id="{CA7AAB9A-F178-4F55-8501-528588813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41E761E-C8D2-44E8-816C-153A5F16D0E9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36A512-C815-6845-A89F-AE784442C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497" y="2272149"/>
            <a:ext cx="8345904" cy="3274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A3A0FE-55EA-3847-AE2E-2F0535B59A8D}"/>
              </a:ext>
            </a:extLst>
          </p:cNvPr>
          <p:cNvSpPr txBox="1"/>
          <p:nvPr/>
        </p:nvSpPr>
        <p:spPr>
          <a:xfrm>
            <a:off x="6733309" y="5638799"/>
            <a:ext cx="34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" dirty="0" err="1"/>
              <a:t>Gillies</a:t>
            </a:r>
            <a:r>
              <a:rPr lang="fr" dirty="0"/>
              <a:t> et al., </a:t>
            </a:r>
            <a:r>
              <a:rPr lang="fr" dirty="0" err="1"/>
              <a:t>Radiology</a:t>
            </a:r>
            <a:r>
              <a:rPr lang="fr" dirty="0"/>
              <a:t> 2016;278(2).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8DA30-CDCE-4923-A2CC-B73860F23220}"/>
              </a:ext>
            </a:extLst>
          </p:cNvPr>
          <p:cNvSpPr/>
          <p:nvPr/>
        </p:nvSpPr>
        <p:spPr>
          <a:xfrm>
            <a:off x="0" y="1772190"/>
            <a:ext cx="12192000" cy="513599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5D028-8099-4F90-805D-DBE7C746132D}"/>
              </a:ext>
            </a:extLst>
          </p:cNvPr>
          <p:cNvSpPr txBox="1"/>
          <p:nvPr/>
        </p:nvSpPr>
        <p:spPr>
          <a:xfrm>
            <a:off x="858067" y="503381"/>
            <a:ext cx="10038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 Nova" panose="020B0504020202020204" pitchFamily="34" charset="0"/>
              </a:rPr>
              <a:t>Radiomics</a:t>
            </a:r>
            <a:r>
              <a:rPr lang="en-US" sz="4400" dirty="0" err="1">
                <a:solidFill>
                  <a:schemeClr val="bg1"/>
                </a:solidFill>
                <a:latin typeface="Gill Sans Nova Heavy" panose="020B0902020204020203" pitchFamily="34" charset="0"/>
              </a:rPr>
              <a:t>Phase</a:t>
            </a:r>
            <a:r>
              <a:rPr lang="en-US" sz="4400" dirty="0">
                <a:solidFill>
                  <a:schemeClr val="bg1"/>
                </a:solidFill>
                <a:latin typeface="Gill Sans Nova Heavy" panose="020B0902020204020203" pitchFamily="34" charset="0"/>
              </a:rPr>
              <a:t> Central Image Reviews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CCD8E-BFD2-408B-9E10-6538642552CF}"/>
              </a:ext>
            </a:extLst>
          </p:cNvPr>
          <p:cNvSpPr txBox="1"/>
          <p:nvPr/>
        </p:nvSpPr>
        <p:spPr>
          <a:xfrm>
            <a:off x="1211964" y="1315231"/>
            <a:ext cx="659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Gill Sans Nova SemiBold" panose="020B0702020204020203" pitchFamily="34" charset="0"/>
              </a:rPr>
              <a:t>RR</a:t>
            </a:r>
            <a:r>
              <a:rPr lang="en-US" dirty="0" err="1">
                <a:latin typeface="Gill Sans Nova SemiBold" panose="020B0702020204020203" pitchFamily="34" charset="0"/>
              </a:rPr>
              <a:t>requires</a:t>
            </a:r>
            <a:r>
              <a:rPr lang="en-US" dirty="0">
                <a:latin typeface="Gill Sans Nova SemiBold" panose="020B0702020204020203" pitchFamily="34" charset="0"/>
              </a:rPr>
              <a:t> a lot of training data...and validation </a:t>
            </a:r>
            <a:r>
              <a:rPr lang="en-US" dirty="0" err="1">
                <a:latin typeface="Gill Sans Nova SemiBold" panose="020B0702020204020203" pitchFamily="34" charset="0"/>
              </a:rPr>
              <a:t>data</a:t>
            </a:r>
            <a:r>
              <a:rPr lang="en-US" dirty="0" err="1">
                <a:solidFill>
                  <a:schemeClr val="bg1"/>
                </a:solidFill>
                <a:latin typeface="Gill Sans Nova SemiBold" panose="020B0702020204020203" pitchFamily="34" charset="0"/>
              </a:rPr>
              <a:t>r</a:t>
            </a:r>
            <a:r>
              <a:rPr lang="en-US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 Use” 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90BA7-DC57-4B5E-A99B-8F5D3990350C}"/>
              </a:ext>
            </a:extLst>
          </p:cNvPr>
          <p:cNvGrpSpPr/>
          <p:nvPr/>
        </p:nvGrpSpPr>
        <p:grpSpPr>
          <a:xfrm>
            <a:off x="0" y="5663794"/>
            <a:ext cx="12192000" cy="926701"/>
            <a:chOff x="0" y="5663794"/>
            <a:chExt cx="12192000" cy="926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9E5CB4-B829-4713-91A1-F5A3B41D5E4E}"/>
                </a:ext>
              </a:extLst>
            </p:cNvPr>
            <p:cNvSpPr/>
            <p:nvPr/>
          </p:nvSpPr>
          <p:spPr>
            <a:xfrm>
              <a:off x="0" y="5663794"/>
              <a:ext cx="12192000" cy="92670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4452A3"/>
                </a:gs>
                <a:gs pos="100000">
                  <a:srgbClr val="734C9E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63F0AA5F-170B-4EA7-8B47-143FEDAA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" y="5792727"/>
              <a:ext cx="2643607" cy="66883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21263-EAE7-4A0F-9987-64EC84D44BC9}"/>
              </a:ext>
            </a:extLst>
          </p:cNvPr>
          <p:cNvSpPr/>
          <p:nvPr/>
        </p:nvSpPr>
        <p:spPr>
          <a:xfrm>
            <a:off x="11120874" y="6590495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E03FD-3D18-ED42-8B0A-3A1579B2E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239006"/>
            <a:ext cx="2979236" cy="3189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0920C-CCC0-3B44-A29A-C9698A499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224" y="2311814"/>
            <a:ext cx="2983976" cy="3194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52970-EE12-5C4F-85F1-2511EA99751C}"/>
              </a:ext>
            </a:extLst>
          </p:cNvPr>
          <p:cNvSpPr txBox="1"/>
          <p:nvPr/>
        </p:nvSpPr>
        <p:spPr>
          <a:xfrm>
            <a:off x="5039748" y="1942482"/>
            <a:ext cx="636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Multivariate predication model for individual diagnosis/prognosis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37A7C-09A0-5841-8911-E97BB86AC0C2}"/>
              </a:ext>
            </a:extLst>
          </p:cNvPr>
          <p:cNvSpPr txBox="1"/>
          <p:nvPr/>
        </p:nvSpPr>
        <p:spPr>
          <a:xfrm>
            <a:off x="6096000" y="5289003"/>
            <a:ext cx="424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Aerts</a:t>
            </a:r>
            <a:r>
              <a:rPr lang="en-US" dirty="0"/>
              <a:t> et al., Nature Communication 5, 4006</a:t>
            </a:r>
          </a:p>
        </p:txBody>
      </p:sp>
    </p:spTree>
    <p:extLst>
      <p:ext uri="{BB962C8B-B14F-4D97-AF65-F5344CB8AC3E}">
        <p14:creationId xmlns:p14="http://schemas.microsoft.com/office/powerpoint/2010/main" val="24189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DCF510-D67C-4CE2-98BB-0310CFFFB56D}"/>
              </a:ext>
            </a:extLst>
          </p:cNvPr>
          <p:cNvSpPr/>
          <p:nvPr/>
        </p:nvSpPr>
        <p:spPr>
          <a:xfrm>
            <a:off x="1254806" y="136353"/>
            <a:ext cx="12192000" cy="9267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pic>
        <p:nvPicPr>
          <p:cNvPr id="23" name="Graphic 4">
            <a:extLst>
              <a:ext uri="{FF2B5EF4-FFF2-40B4-BE49-F238E27FC236}">
                <a16:creationId xmlns:a16="http://schemas.microsoft.com/office/drawing/2014/main" id="{F92D32FD-084A-4EF3-A495-0CAA55A50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259D45-2E7F-409F-8868-A5F39CBFAA2E}"/>
              </a:ext>
            </a:extLst>
          </p:cNvPr>
          <p:cNvSpPr/>
          <p:nvPr/>
        </p:nvSpPr>
        <p:spPr>
          <a:xfrm>
            <a:off x="1573460" y="111351"/>
            <a:ext cx="6268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Nova" panose="020B0504020202020204" pitchFamily="34" charset="0"/>
              </a:rPr>
              <a:t>Current Radiomics Parameters@ </a:t>
            </a:r>
            <a:r>
              <a:rPr lang="en-US" sz="24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Radmd</a:t>
            </a:r>
            <a:r>
              <a:rPr lang="en-US" sz="2400" b="1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endParaRPr lang="en-US" sz="3200" b="1" dirty="0">
              <a:latin typeface="Arial Nova" panose="020B05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83374-0076-446E-9E89-A52E05675D0A}"/>
              </a:ext>
            </a:extLst>
          </p:cNvPr>
          <p:cNvSpPr/>
          <p:nvPr/>
        </p:nvSpPr>
        <p:spPr>
          <a:xfrm>
            <a:off x="0" y="6447525"/>
            <a:ext cx="12192000" cy="410475"/>
          </a:xfrm>
          <a:prstGeom prst="rect">
            <a:avLst/>
          </a:prstGeom>
          <a:gradFill flip="none" rotWithShape="1">
            <a:gsLst>
              <a:gs pos="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13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23DF6B-D94A-4FC3-935A-55F2B1B7D8E5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800C2C-4FA0-E048-AF10-E2BE74A2A5F5}"/>
              </a:ext>
            </a:extLst>
          </p:cNvPr>
          <p:cNvSpPr txBox="1"/>
          <p:nvPr/>
        </p:nvSpPr>
        <p:spPr>
          <a:xfrm>
            <a:off x="900113" y="1800225"/>
            <a:ext cx="9701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06918-4FB6-6C44-A37F-279F4C7F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36" y="1202244"/>
            <a:ext cx="3813118" cy="54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2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840A4"/>
            </a:gs>
            <a:gs pos="100000">
              <a:srgbClr val="6655C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4">
            <a:extLst>
              <a:ext uri="{FF2B5EF4-FFF2-40B4-BE49-F238E27FC236}">
                <a16:creationId xmlns:a16="http://schemas.microsoft.com/office/drawing/2014/main" id="{2EE3E3CB-A765-45FD-863C-BE508A67D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83374-0076-446E-9E89-A52E05675D0A}"/>
              </a:ext>
            </a:extLst>
          </p:cNvPr>
          <p:cNvSpPr/>
          <p:nvPr/>
        </p:nvSpPr>
        <p:spPr>
          <a:xfrm>
            <a:off x="0" y="6447525"/>
            <a:ext cx="12192000" cy="410475"/>
          </a:xfrm>
          <a:prstGeom prst="rect">
            <a:avLst/>
          </a:prstGeom>
          <a:gradFill flip="none" rotWithShape="1">
            <a:gsLst>
              <a:gs pos="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14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215EA2-83A3-4F2F-A55B-5274645C2763}"/>
              </a:ext>
            </a:extLst>
          </p:cNvPr>
          <p:cNvSpPr txBox="1"/>
          <p:nvPr/>
        </p:nvSpPr>
        <p:spPr>
          <a:xfrm>
            <a:off x="1642815" y="0"/>
            <a:ext cx="8136158" cy="944361"/>
          </a:xfrm>
          <a:prstGeom prst="rect">
            <a:avLst/>
          </a:prstGeom>
          <a:solidFill>
            <a:schemeClr val="bg1"/>
          </a:solidFill>
        </p:spPr>
        <p:txBody>
          <a:bodyPr wrap="square" lIns="274320" tIns="91440" rIns="274320" bIns="2743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 Nova" panose="020B0504020202020204" pitchFamily="34" charset="0"/>
              </a:rPr>
              <a:t>Radiomics</a:t>
            </a:r>
            <a:r>
              <a:rPr lang="en-US" sz="2800" dirty="0">
                <a:latin typeface="Arial Nova" panose="020B0504020202020204" pitchFamily="34" charset="0"/>
              </a:rPr>
              <a:t> – current status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B3842B-E105-49CF-8C81-C1501EFE5AAC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25B5D-BE43-7D44-A5FA-5D000C42BDC5}"/>
              </a:ext>
            </a:extLst>
          </p:cNvPr>
          <p:cNvSpPr txBox="1"/>
          <p:nvPr/>
        </p:nvSpPr>
        <p:spPr>
          <a:xfrm>
            <a:off x="494228" y="1318022"/>
            <a:ext cx="991985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Goal has been to use standard of care images to identify useful predictive tumor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Features are not visually detected; are mathematical algorithms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Dozens of features have been described, none yet validated re  clinical benefit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Major issue: standardization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What level of image acquisition standardization required?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Which features/analyses?  Analysis methodology?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Tumor types, drug classes,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 Exploratory in current Phase 1’s – analysis performed by stats; significant increase in imaging data from RECIST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41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840A4"/>
            </a:gs>
            <a:gs pos="100000">
              <a:srgbClr val="6655C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4">
            <a:extLst>
              <a:ext uri="{FF2B5EF4-FFF2-40B4-BE49-F238E27FC236}">
                <a16:creationId xmlns:a16="http://schemas.microsoft.com/office/drawing/2014/main" id="{8B86C323-8B9C-494D-9126-FEED45A2D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586D7BA-DCE8-414A-9E32-A0C2F5E29439}"/>
              </a:ext>
            </a:extLst>
          </p:cNvPr>
          <p:cNvSpPr/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83374-0076-446E-9E89-A52E05675D0A}"/>
              </a:ext>
            </a:extLst>
          </p:cNvPr>
          <p:cNvSpPr/>
          <p:nvPr/>
        </p:nvSpPr>
        <p:spPr>
          <a:xfrm>
            <a:off x="0" y="6447525"/>
            <a:ext cx="12192000" cy="410475"/>
          </a:xfrm>
          <a:prstGeom prst="rect">
            <a:avLst/>
          </a:prstGeom>
          <a:gradFill flip="none" rotWithShape="1">
            <a:gsLst>
              <a:gs pos="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15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215EA2-83A3-4F2F-A55B-5274645C2763}"/>
              </a:ext>
            </a:extLst>
          </p:cNvPr>
          <p:cNvSpPr txBox="1"/>
          <p:nvPr/>
        </p:nvSpPr>
        <p:spPr>
          <a:xfrm>
            <a:off x="1490415" y="0"/>
            <a:ext cx="8136158" cy="935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274320" tIns="91440" rIns="274320" bIns="2743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AI and Imaging in Early Oncology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C4EE79-B90C-4FE9-B518-81BFFF624767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69BF0-6256-8743-B8E5-F509D93EC4D0}"/>
              </a:ext>
            </a:extLst>
          </p:cNvPr>
          <p:cNvSpPr txBox="1"/>
          <p:nvPr/>
        </p:nvSpPr>
        <p:spPr>
          <a:xfrm>
            <a:off x="494228" y="1646210"/>
            <a:ext cx="101876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Using AI in imaging for several years already – tumor volume segmentation, myocardial function (</a:t>
            </a:r>
            <a:r>
              <a:rPr lang="en-US" sz="2400" dirty="0" err="1">
                <a:latin typeface="Arial Nova" panose="020B0504020202020204" pitchFamily="34" charset="0"/>
              </a:rPr>
              <a:t>nucl</a:t>
            </a:r>
            <a:r>
              <a:rPr lang="en-US" sz="2400" dirty="0">
                <a:latin typeface="Arial Nova" panose="020B0504020202020204" pitchFamily="34" charset="0"/>
              </a:rPr>
              <a:t>) analysis,  CAD in breast cancer imaging,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Will it replace radiologists?  Not in our lifetime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It WILL massively increase the amount of data requiring decision making, verification, integration into diagnosis and therapy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Very good at ”doing one thing well”;  neural networks can link multiple AI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Where is practical AI use today in early cancer trials?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Adding additional analysis  to existing criteria reads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 Nova" panose="020B0504020202020204" pitchFamily="34" charset="0"/>
              </a:rPr>
              <a:t>Volumetrics, </a:t>
            </a:r>
            <a:r>
              <a:rPr lang="en-US" sz="2400" dirty="0">
                <a:latin typeface="Arial Nova" panose="020B0504020202020204" pitchFamily="34" charset="0"/>
              </a:rPr>
              <a:t>segmented volumes, total tumor burden,  tumor/necrosis ratios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Mining existing data to develop new tools; consent issues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 Nova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0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4">
            <a:extLst>
              <a:ext uri="{FF2B5EF4-FFF2-40B4-BE49-F238E27FC236}">
                <a16:creationId xmlns:a16="http://schemas.microsoft.com/office/drawing/2014/main" id="{8B86C323-8B9C-494D-9126-FEED45A2D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586D7BA-DCE8-414A-9E32-A0C2F5E29439}"/>
              </a:ext>
            </a:extLst>
          </p:cNvPr>
          <p:cNvSpPr/>
          <p:nvPr/>
        </p:nvSpPr>
        <p:spPr>
          <a:xfrm>
            <a:off x="0" y="3429000"/>
            <a:ext cx="12192000" cy="342899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83374-0076-446E-9E89-A52E05675D0A}"/>
              </a:ext>
            </a:extLst>
          </p:cNvPr>
          <p:cNvSpPr/>
          <p:nvPr/>
        </p:nvSpPr>
        <p:spPr>
          <a:xfrm>
            <a:off x="0" y="6447525"/>
            <a:ext cx="12192000" cy="410475"/>
          </a:xfrm>
          <a:prstGeom prst="rect">
            <a:avLst/>
          </a:prstGeom>
          <a:gradFill flip="none" rotWithShape="1">
            <a:gsLst>
              <a:gs pos="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16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215EA2-83A3-4F2F-A55B-5274645C2763}"/>
              </a:ext>
            </a:extLst>
          </p:cNvPr>
          <p:cNvSpPr txBox="1"/>
          <p:nvPr/>
        </p:nvSpPr>
        <p:spPr>
          <a:xfrm>
            <a:off x="1519962" y="239442"/>
            <a:ext cx="8136158" cy="935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274320" tIns="91440" rIns="274320" bIns="2743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C4EE79-B90C-4FE9-B518-81BFFF624767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69BF0-6256-8743-B8E5-F509D93EC4D0}"/>
              </a:ext>
            </a:extLst>
          </p:cNvPr>
          <p:cNvSpPr txBox="1"/>
          <p:nvPr/>
        </p:nvSpPr>
        <p:spPr>
          <a:xfrm>
            <a:off x="443146" y="1078580"/>
            <a:ext cx="1018762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Live reads in early phase required for rapid decision making, </a:t>
            </a:r>
            <a:r>
              <a:rPr lang="en-US" sz="2400" dirty="0" err="1">
                <a:latin typeface="Arial Nova" panose="020B0504020202020204" pitchFamily="34" charset="0"/>
              </a:rPr>
              <a:t>nible</a:t>
            </a:r>
            <a:r>
              <a:rPr lang="en-US" sz="2400" dirty="0">
                <a:latin typeface="Arial Nova" panose="020B0504020202020204" pitchFamily="34" charset="0"/>
              </a:rPr>
              <a:t> drug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Early phase BICR should incorporate multiple available tools to provide more info about your drug: MOA, population, non-target effects.  RECIST just using RECIST.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Get ready for an imaging data deluge 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Who will be responsible?  Core labs?  Stats?  Radiologist?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Radiomics is in it’s infancy – question everything, accept nothing as “standard” yet;  much work to be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AI being embraced by radiologists to increase/improve overall output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Again, more data to stats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ARE YOU READY?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7BCF1-5BBE-3F49-951D-D038739C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1" y="4930420"/>
            <a:ext cx="2645720" cy="17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4">
            <a:extLst>
              <a:ext uri="{FF2B5EF4-FFF2-40B4-BE49-F238E27FC236}">
                <a16:creationId xmlns:a16="http://schemas.microsoft.com/office/drawing/2014/main" id="{8B86C323-8B9C-494D-9126-FEED45A2D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586D7BA-DCE8-414A-9E32-A0C2F5E29439}"/>
              </a:ext>
            </a:extLst>
          </p:cNvPr>
          <p:cNvSpPr/>
          <p:nvPr/>
        </p:nvSpPr>
        <p:spPr>
          <a:xfrm>
            <a:off x="-582519" y="3471097"/>
            <a:ext cx="12192000" cy="342899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83374-0076-446E-9E89-A52E05675D0A}"/>
              </a:ext>
            </a:extLst>
          </p:cNvPr>
          <p:cNvSpPr/>
          <p:nvPr/>
        </p:nvSpPr>
        <p:spPr>
          <a:xfrm>
            <a:off x="0" y="6447525"/>
            <a:ext cx="12192000" cy="410475"/>
          </a:xfrm>
          <a:prstGeom prst="rect">
            <a:avLst/>
          </a:prstGeom>
          <a:gradFill flip="none" rotWithShape="1">
            <a:gsLst>
              <a:gs pos="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17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215EA2-83A3-4F2F-A55B-5274645C2763}"/>
              </a:ext>
            </a:extLst>
          </p:cNvPr>
          <p:cNvSpPr txBox="1"/>
          <p:nvPr/>
        </p:nvSpPr>
        <p:spPr>
          <a:xfrm>
            <a:off x="1519962" y="239442"/>
            <a:ext cx="8136158" cy="935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274320" tIns="91440" rIns="274320" bIns="274320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C4EE79-B90C-4FE9-B518-81BFFF624767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69BF0-6256-8743-B8E5-F509D93EC4D0}"/>
              </a:ext>
            </a:extLst>
          </p:cNvPr>
          <p:cNvSpPr txBox="1"/>
          <p:nvPr/>
        </p:nvSpPr>
        <p:spPr>
          <a:xfrm>
            <a:off x="443146" y="1078580"/>
            <a:ext cx="10187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Thank you for your time.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Questions/comments?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830FF-F8EE-3544-8372-035775050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44" y="3056288"/>
            <a:ext cx="6622073" cy="31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40A4"/>
            </a:gs>
            <a:gs pos="100000">
              <a:srgbClr val="6655C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8DA30-CDCE-4923-A2CC-B73860F23220}"/>
              </a:ext>
            </a:extLst>
          </p:cNvPr>
          <p:cNvSpPr/>
          <p:nvPr/>
        </p:nvSpPr>
        <p:spPr>
          <a:xfrm>
            <a:off x="0" y="941075"/>
            <a:ext cx="12192000" cy="4772256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97EF82-EF5F-45A4-8010-2DAE8305C472}"/>
              </a:ext>
            </a:extLst>
          </p:cNvPr>
          <p:cNvGrpSpPr/>
          <p:nvPr/>
        </p:nvGrpSpPr>
        <p:grpSpPr>
          <a:xfrm>
            <a:off x="0" y="0"/>
            <a:ext cx="12192000" cy="926701"/>
            <a:chOff x="0" y="5663794"/>
            <a:chExt cx="12192000" cy="926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913275-9E69-457A-9E8B-DD2B2F8DDCC4}"/>
                </a:ext>
              </a:extLst>
            </p:cNvPr>
            <p:cNvSpPr/>
            <p:nvPr/>
          </p:nvSpPr>
          <p:spPr>
            <a:xfrm>
              <a:off x="0" y="5663794"/>
              <a:ext cx="12192000" cy="92670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4452A3"/>
                </a:gs>
                <a:gs pos="100000">
                  <a:srgbClr val="734C9E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ABD8D07F-4662-4706-85AD-A0EE98F91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" y="5792727"/>
              <a:ext cx="2643607" cy="66883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66EA8E1-47D7-471A-9872-4F583C7C46EE}"/>
              </a:ext>
            </a:extLst>
          </p:cNvPr>
          <p:cNvSpPr/>
          <p:nvPr/>
        </p:nvSpPr>
        <p:spPr>
          <a:xfrm>
            <a:off x="11120874" y="6590495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C7F166-6F5B-F645-8CA4-DB91F652A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070100"/>
            <a:ext cx="95250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7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40A4"/>
            </a:gs>
            <a:gs pos="100000">
              <a:srgbClr val="6655C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8DA30-CDCE-4923-A2CC-B73860F23220}"/>
              </a:ext>
            </a:extLst>
          </p:cNvPr>
          <p:cNvSpPr/>
          <p:nvPr/>
        </p:nvSpPr>
        <p:spPr>
          <a:xfrm>
            <a:off x="0" y="1722009"/>
            <a:ext cx="12192000" cy="381285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Phase 1 cancer trials unlike other Ph1 safety studies - enroll cancer patients, not </a:t>
            </a:r>
            <a:r>
              <a:rPr lang="en-US" sz="2400" dirty="0" err="1"/>
              <a:t>nl</a:t>
            </a:r>
            <a:r>
              <a:rPr lang="en-US" sz="2400" dirty="0"/>
              <a:t>.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Patients’ disease monitored at routine intervals using imaging (CT, MRI, PET, etc.)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Beyond safety, early efficacy evaluated (secondary, or exploratory endpoint)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decade ago, Ph1 images evaluated by sites; independent reviews presumed unnecessary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 increasing pressure on go/no go decisions, reliability of  imaging results  became more important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Site interpretations – potential for bias; no </a:t>
            </a:r>
            <a:r>
              <a:rPr lang="en-US" sz="2400" dirty="0" err="1"/>
              <a:t>std</a:t>
            </a:r>
            <a:r>
              <a:rPr lang="en-US" sz="2400" dirty="0"/>
              <a:t> criteria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Not always performed by MD: 30% rad, 40% </a:t>
            </a:r>
            <a:r>
              <a:rPr lang="en-US" sz="2400" dirty="0" err="1"/>
              <a:t>onc</a:t>
            </a:r>
            <a:r>
              <a:rPr lang="en-US" sz="2400" dirty="0"/>
              <a:t>, 30% study coordinator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5D028-8099-4F90-805D-DBE7C746132D}"/>
              </a:ext>
            </a:extLst>
          </p:cNvPr>
          <p:cNvSpPr txBox="1"/>
          <p:nvPr/>
        </p:nvSpPr>
        <p:spPr>
          <a:xfrm>
            <a:off x="1076613" y="337877"/>
            <a:ext cx="10038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ill Sans Nova Heavy" panose="020B0902020204020203" pitchFamily="34" charset="0"/>
              </a:rPr>
              <a:t>Role of Imaging in Early Dev Oncology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CCD8E-BFD2-408B-9E10-6538642552CF}"/>
              </a:ext>
            </a:extLst>
          </p:cNvPr>
          <p:cNvSpPr txBox="1"/>
          <p:nvPr/>
        </p:nvSpPr>
        <p:spPr>
          <a:xfrm>
            <a:off x="739146" y="1288211"/>
            <a:ext cx="637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Historically, Ph1 trials were primarily for safety assessment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9123FD-0551-4744-8EF8-1EDD1A74E25C}"/>
              </a:ext>
            </a:extLst>
          </p:cNvPr>
          <p:cNvGrpSpPr/>
          <p:nvPr/>
        </p:nvGrpSpPr>
        <p:grpSpPr>
          <a:xfrm>
            <a:off x="0" y="5663794"/>
            <a:ext cx="12192000" cy="926701"/>
            <a:chOff x="0" y="5663794"/>
            <a:chExt cx="12192000" cy="9267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34F323-A9C9-4C4E-80B7-CD950439F7A7}"/>
                </a:ext>
              </a:extLst>
            </p:cNvPr>
            <p:cNvSpPr/>
            <p:nvPr/>
          </p:nvSpPr>
          <p:spPr>
            <a:xfrm>
              <a:off x="0" y="5663794"/>
              <a:ext cx="12192000" cy="92670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4452A3"/>
                </a:gs>
                <a:gs pos="100000">
                  <a:srgbClr val="734C9E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Graphic 4">
              <a:extLst>
                <a:ext uri="{FF2B5EF4-FFF2-40B4-BE49-F238E27FC236}">
                  <a16:creationId xmlns:a16="http://schemas.microsoft.com/office/drawing/2014/main" id="{804C0720-44F9-4CCE-9343-681C5CF1D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" y="5792727"/>
              <a:ext cx="2643607" cy="668833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18095C2-9F4A-4FD8-B488-23FD09D17D93}"/>
              </a:ext>
            </a:extLst>
          </p:cNvPr>
          <p:cNvSpPr/>
          <p:nvPr/>
        </p:nvSpPr>
        <p:spPr>
          <a:xfrm>
            <a:off x="11120874" y="6590495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</p:spTree>
    <p:extLst>
      <p:ext uri="{BB962C8B-B14F-4D97-AF65-F5344CB8AC3E}">
        <p14:creationId xmlns:p14="http://schemas.microsoft.com/office/powerpoint/2010/main" val="6754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40A4"/>
            </a:gs>
            <a:gs pos="100000">
              <a:srgbClr val="6655C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8DA30-CDCE-4923-A2CC-B73860F23220}"/>
              </a:ext>
            </a:extLst>
          </p:cNvPr>
          <p:cNvSpPr/>
          <p:nvPr/>
        </p:nvSpPr>
        <p:spPr>
          <a:xfrm>
            <a:off x="0" y="1772190"/>
            <a:ext cx="12192000" cy="513599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5D028-8099-4F90-805D-DBE7C746132D}"/>
              </a:ext>
            </a:extLst>
          </p:cNvPr>
          <p:cNvSpPr txBox="1"/>
          <p:nvPr/>
        </p:nvSpPr>
        <p:spPr>
          <a:xfrm>
            <a:off x="858067" y="503381"/>
            <a:ext cx="10038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ill Sans Nova Heavy" panose="020B0902020204020203" pitchFamily="34" charset="0"/>
              </a:rPr>
              <a:t>Early Phase Central Image Reviews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90BA7-DC57-4B5E-A99B-8F5D3990350C}"/>
              </a:ext>
            </a:extLst>
          </p:cNvPr>
          <p:cNvGrpSpPr/>
          <p:nvPr/>
        </p:nvGrpSpPr>
        <p:grpSpPr>
          <a:xfrm>
            <a:off x="0" y="5663794"/>
            <a:ext cx="12192000" cy="926701"/>
            <a:chOff x="0" y="5663794"/>
            <a:chExt cx="12192000" cy="926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9E5CB4-B829-4713-91A1-F5A3B41D5E4E}"/>
                </a:ext>
              </a:extLst>
            </p:cNvPr>
            <p:cNvSpPr/>
            <p:nvPr/>
          </p:nvSpPr>
          <p:spPr>
            <a:xfrm>
              <a:off x="0" y="5663794"/>
              <a:ext cx="12192000" cy="92670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4452A3"/>
                </a:gs>
                <a:gs pos="100000">
                  <a:srgbClr val="734C9E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63F0AA5F-170B-4EA7-8B47-143FEDAA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" y="5792727"/>
              <a:ext cx="2643607" cy="66883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21263-EAE7-4A0F-9987-64EC84D44BC9}"/>
              </a:ext>
            </a:extLst>
          </p:cNvPr>
          <p:cNvSpPr/>
          <p:nvPr/>
        </p:nvSpPr>
        <p:spPr>
          <a:xfrm>
            <a:off x="11120874" y="6590495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8427FE-BBFB-754B-8471-CC0F757FB26E}"/>
              </a:ext>
            </a:extLst>
          </p:cNvPr>
          <p:cNvSpPr/>
          <p:nvPr/>
        </p:nvSpPr>
        <p:spPr>
          <a:xfrm>
            <a:off x="-2163" y="1924590"/>
            <a:ext cx="11658600" cy="3868137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Decisions to go to larger trials (1B, 2) became based on bothPh1  safety and early efficacy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Eg</a:t>
            </a:r>
            <a:r>
              <a:rPr lang="en-US" sz="2000" dirty="0"/>
              <a:t> 25 Pt. solid tumor study, 3 responders identified by site +/- confirmed independently, then Ph1b/2 initiated – </a:t>
            </a:r>
            <a:r>
              <a:rPr lang="en-US" sz="2000" i="1" dirty="0"/>
              <a:t>sequential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BICR instituted in Ph1 to support decisions to continue development – std. processes, ”batch” reads, intermittent data delivery to sponsor = Late phase process transferred to Ph1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Desire by sponsors for immediate and ongoing efficacy results during the trial – shorten time to results – enable </a:t>
            </a:r>
            <a:r>
              <a:rPr lang="en-US" sz="2000" i="1" dirty="0"/>
              <a:t>concurrent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Ph1 BICR reads for decision making – required complete redesign of process, from startup to data delivery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9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8DA30-CDCE-4923-A2CC-B73860F23220}"/>
              </a:ext>
            </a:extLst>
          </p:cNvPr>
          <p:cNvSpPr/>
          <p:nvPr/>
        </p:nvSpPr>
        <p:spPr>
          <a:xfrm>
            <a:off x="0" y="1772190"/>
            <a:ext cx="12192000" cy="513599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5D028-8099-4F90-805D-DBE7C746132D}"/>
              </a:ext>
            </a:extLst>
          </p:cNvPr>
          <p:cNvSpPr txBox="1"/>
          <p:nvPr/>
        </p:nvSpPr>
        <p:spPr>
          <a:xfrm>
            <a:off x="858067" y="503381"/>
            <a:ext cx="10038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ill Sans Nova Heavy" panose="020B0902020204020203" pitchFamily="34" charset="0"/>
              </a:rPr>
              <a:t>Early Phase Central Image Reviews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CCD8E-BFD2-408B-9E10-6538642552CF}"/>
              </a:ext>
            </a:extLst>
          </p:cNvPr>
          <p:cNvSpPr txBox="1"/>
          <p:nvPr/>
        </p:nvSpPr>
        <p:spPr>
          <a:xfrm>
            <a:off x="1211964" y="1315231"/>
            <a:ext cx="550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”Fit for Use” : Efficacy Signals, </a:t>
            </a:r>
            <a:r>
              <a:rPr lang="en-US" dirty="0" err="1">
                <a:solidFill>
                  <a:schemeClr val="bg1"/>
                </a:solidFill>
                <a:latin typeface="Gill Sans Nova SemiBold" panose="020B0702020204020203" pitchFamily="34" charset="0"/>
              </a:rPr>
              <a:t>MOA,and</a:t>
            </a:r>
            <a:r>
              <a:rPr lang="en-US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 beyond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90BA7-DC57-4B5E-A99B-8F5D3990350C}"/>
              </a:ext>
            </a:extLst>
          </p:cNvPr>
          <p:cNvGrpSpPr/>
          <p:nvPr/>
        </p:nvGrpSpPr>
        <p:grpSpPr>
          <a:xfrm>
            <a:off x="0" y="5663794"/>
            <a:ext cx="12192000" cy="926701"/>
            <a:chOff x="0" y="5663794"/>
            <a:chExt cx="12192000" cy="926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9E5CB4-B829-4713-91A1-F5A3B41D5E4E}"/>
                </a:ext>
              </a:extLst>
            </p:cNvPr>
            <p:cNvSpPr/>
            <p:nvPr/>
          </p:nvSpPr>
          <p:spPr>
            <a:xfrm>
              <a:off x="0" y="5663794"/>
              <a:ext cx="12192000" cy="92670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4452A3"/>
                </a:gs>
                <a:gs pos="100000">
                  <a:srgbClr val="734C9E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63F0AA5F-170B-4EA7-8B47-143FEDAA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" y="5792727"/>
              <a:ext cx="2643607" cy="66883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21263-EAE7-4A0F-9987-64EC84D44BC9}"/>
              </a:ext>
            </a:extLst>
          </p:cNvPr>
          <p:cNvSpPr/>
          <p:nvPr/>
        </p:nvSpPr>
        <p:spPr>
          <a:xfrm>
            <a:off x="11120874" y="6590495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8427FE-BBFB-754B-8471-CC0F757FB26E}"/>
              </a:ext>
            </a:extLst>
          </p:cNvPr>
          <p:cNvSpPr/>
          <p:nvPr/>
        </p:nvSpPr>
        <p:spPr>
          <a:xfrm>
            <a:off x="-2163" y="1924590"/>
            <a:ext cx="11658600" cy="3868137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Rapid startup – 2 weeks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Shortened doc development time -  Read Methodology replaces Charter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Template read platform for multiple criteria; modifications configurable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Both  objective Criteria  (</a:t>
            </a:r>
            <a:r>
              <a:rPr lang="en-US" sz="2000" dirty="0" err="1"/>
              <a:t>eg.</a:t>
            </a:r>
            <a:r>
              <a:rPr lang="en-US" sz="2000" dirty="0"/>
              <a:t> RECIST) and subjective Non-Criteria image evaluation at each TP (lesion morphology, necrosis, variable lesion responses, non-target organ effects, </a:t>
            </a:r>
            <a:r>
              <a:rPr lang="en-US" sz="2000" dirty="0" err="1"/>
              <a:t>etc</a:t>
            </a:r>
            <a:r>
              <a:rPr lang="en-US" sz="2000" dirty="0"/>
              <a:t>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Criteria alone insufficient to describe drug performance, MOA as demonstrated on images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Non-criteria questions customized for drug type, class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Live reads per time-point, results emailed to team within days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/>
              <a:t>Enables concurrent decision making: go/no go; add/expand cohorts while study still ongoing- </a:t>
            </a:r>
          </a:p>
          <a:p>
            <a:pPr lvl="1"/>
            <a:r>
              <a:rPr lang="en-US" sz="2000" b="1" dirty="0"/>
              <a:t>Saves time and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0FBF5-AAFB-794E-9D01-A404DD3254F4}"/>
              </a:ext>
            </a:extLst>
          </p:cNvPr>
          <p:cNvSpPr txBox="1"/>
          <p:nvPr/>
        </p:nvSpPr>
        <p:spPr>
          <a:xfrm>
            <a:off x="1295159" y="415754"/>
            <a:ext cx="783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Nova" panose="020B0504020202020204" pitchFamily="34" charset="0"/>
              </a:rPr>
              <a:t>”Fit for Use” Ph1 BICR : Efficacy Signals, </a:t>
            </a:r>
            <a:r>
              <a:rPr lang="en-US" sz="3600" dirty="0" err="1">
                <a:latin typeface="Arial Nova" panose="020B0504020202020204" pitchFamily="34" charset="0"/>
              </a:rPr>
              <a:t>MOA,and</a:t>
            </a:r>
            <a:r>
              <a:rPr lang="en-US" sz="3600" dirty="0">
                <a:latin typeface="Arial Nova" panose="020B0504020202020204" pitchFamily="34" charset="0"/>
              </a:rPr>
              <a:t> beyond </a:t>
            </a:r>
          </a:p>
        </p:txBody>
      </p:sp>
    </p:spTree>
    <p:extLst>
      <p:ext uri="{BB962C8B-B14F-4D97-AF65-F5344CB8AC3E}">
        <p14:creationId xmlns:p14="http://schemas.microsoft.com/office/powerpoint/2010/main" val="291042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8DA30-CDCE-4923-A2CC-B73860F23220}"/>
              </a:ext>
            </a:extLst>
          </p:cNvPr>
          <p:cNvSpPr/>
          <p:nvPr/>
        </p:nvSpPr>
        <p:spPr>
          <a:xfrm>
            <a:off x="0" y="1772190"/>
            <a:ext cx="12192000" cy="513599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5D028-8099-4F90-805D-DBE7C746132D}"/>
              </a:ext>
            </a:extLst>
          </p:cNvPr>
          <p:cNvSpPr txBox="1"/>
          <p:nvPr/>
        </p:nvSpPr>
        <p:spPr>
          <a:xfrm>
            <a:off x="405312" y="263547"/>
            <a:ext cx="10491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ill Sans Nova Heavy" panose="020B0902020204020203" pitchFamily="34" charset="0"/>
              </a:rPr>
              <a:t>Case study: Ph1 mixed GI solid tumor,  40 subjects, IO + targeted</a:t>
            </a:r>
            <a:r>
              <a:rPr lang="en-US" sz="4400" dirty="0">
                <a:solidFill>
                  <a:schemeClr val="bg1"/>
                </a:solidFill>
                <a:latin typeface="Gill Sans Nova Heavy" panose="020B0902020204020203" pitchFamily="34" charset="0"/>
              </a:rPr>
              <a:t> </a:t>
            </a:r>
            <a:r>
              <a:rPr lang="en-US" sz="4400" dirty="0" err="1">
                <a:latin typeface="Gill Sans Nova Heavy" panose="020B0902020204020203" pitchFamily="34" charset="0"/>
              </a:rPr>
              <a:t>agent</a:t>
            </a:r>
            <a:r>
              <a:rPr lang="en-US" sz="4400" dirty="0" err="1">
                <a:solidFill>
                  <a:schemeClr val="bg1"/>
                </a:solidFill>
                <a:latin typeface="Gill Sans Nova Heavy" panose="020B0902020204020203" pitchFamily="34" charset="0"/>
              </a:rPr>
              <a:t>entr</a:t>
            </a:r>
            <a:r>
              <a:rPr lang="en-US" sz="4400" dirty="0">
                <a:solidFill>
                  <a:schemeClr val="bg1"/>
                </a:solidFill>
                <a:latin typeface="Gill Sans Nova Heavy" panose="020B0902020204020203" pitchFamily="34" charset="0"/>
              </a:rPr>
              <a:t> Image 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90BA7-DC57-4B5E-A99B-8F5D3990350C}"/>
              </a:ext>
            </a:extLst>
          </p:cNvPr>
          <p:cNvGrpSpPr/>
          <p:nvPr/>
        </p:nvGrpSpPr>
        <p:grpSpPr>
          <a:xfrm>
            <a:off x="0" y="5663794"/>
            <a:ext cx="12192000" cy="926701"/>
            <a:chOff x="0" y="5663794"/>
            <a:chExt cx="12192000" cy="926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9E5CB4-B829-4713-91A1-F5A3B41D5E4E}"/>
                </a:ext>
              </a:extLst>
            </p:cNvPr>
            <p:cNvSpPr/>
            <p:nvPr/>
          </p:nvSpPr>
          <p:spPr>
            <a:xfrm>
              <a:off x="0" y="5663794"/>
              <a:ext cx="12192000" cy="92670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4452A3"/>
                </a:gs>
                <a:gs pos="100000">
                  <a:srgbClr val="734C9E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63F0AA5F-170B-4EA7-8B47-143FEDAA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" y="5792727"/>
              <a:ext cx="2643607" cy="66883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21263-EAE7-4A0F-9987-64EC84D44BC9}"/>
              </a:ext>
            </a:extLst>
          </p:cNvPr>
          <p:cNvSpPr/>
          <p:nvPr/>
        </p:nvSpPr>
        <p:spPr>
          <a:xfrm>
            <a:off x="11120874" y="6590495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8427FE-BBFB-754B-8471-CC0F757FB26E}"/>
              </a:ext>
            </a:extLst>
          </p:cNvPr>
          <p:cNvSpPr/>
          <p:nvPr/>
        </p:nvSpPr>
        <p:spPr>
          <a:xfrm>
            <a:off x="152400" y="1924590"/>
            <a:ext cx="12192000" cy="513599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At 12 subjects enrolled, no responders identified by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3 active responders identified by BICR (pancreatic)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=&gt; 70 pt. pancreatic cohort added before Ph1 halfway completed, saving months to year+ from conventional reads and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(site misinterpreted pancreas CA as pancreatitis)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32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28DA30-CDCE-4923-A2CC-B73860F23220}"/>
              </a:ext>
            </a:extLst>
          </p:cNvPr>
          <p:cNvSpPr/>
          <p:nvPr/>
        </p:nvSpPr>
        <p:spPr>
          <a:xfrm>
            <a:off x="0" y="1772190"/>
            <a:ext cx="12192000" cy="513599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5D028-8099-4F90-805D-DBE7C746132D}"/>
              </a:ext>
            </a:extLst>
          </p:cNvPr>
          <p:cNvSpPr txBox="1"/>
          <p:nvPr/>
        </p:nvSpPr>
        <p:spPr>
          <a:xfrm>
            <a:off x="558030" y="548396"/>
            <a:ext cx="100387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ill Sans Nova Heavy" panose="020B0902020204020203" pitchFamily="34" charset="0"/>
              </a:rPr>
              <a:t>Why be confined by a single </a:t>
            </a:r>
            <a:r>
              <a:rPr lang="en-US" sz="4400" dirty="0" err="1">
                <a:latin typeface="Gill Sans Nova Heavy" panose="020B0902020204020203" pitchFamily="34" charset="0"/>
              </a:rPr>
              <a:t>criteria?</a:t>
            </a:r>
            <a:r>
              <a:rPr lang="en-US" sz="4400" dirty="0" err="1">
                <a:solidFill>
                  <a:schemeClr val="bg1"/>
                </a:solidFill>
                <a:latin typeface="Gill Sans Nova Heavy" panose="020B0902020204020203" pitchFamily="34" charset="0"/>
              </a:rPr>
              <a:t>Ph</a:t>
            </a:r>
            <a:r>
              <a:rPr lang="en-US" sz="4400" dirty="0">
                <a:solidFill>
                  <a:schemeClr val="bg1"/>
                </a:solidFill>
                <a:latin typeface="Gill Sans Nova Heavy" panose="020B0902020204020203" pitchFamily="34" charset="0"/>
              </a:rPr>
              <a:t> Central Image Reviews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90BA7-DC57-4B5E-A99B-8F5D3990350C}"/>
              </a:ext>
            </a:extLst>
          </p:cNvPr>
          <p:cNvGrpSpPr/>
          <p:nvPr/>
        </p:nvGrpSpPr>
        <p:grpSpPr>
          <a:xfrm>
            <a:off x="0" y="5663794"/>
            <a:ext cx="12192000" cy="926701"/>
            <a:chOff x="0" y="5663794"/>
            <a:chExt cx="12192000" cy="926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9E5CB4-B829-4713-91A1-F5A3B41D5E4E}"/>
                </a:ext>
              </a:extLst>
            </p:cNvPr>
            <p:cNvSpPr/>
            <p:nvPr/>
          </p:nvSpPr>
          <p:spPr>
            <a:xfrm>
              <a:off x="0" y="5663794"/>
              <a:ext cx="12192000" cy="926701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4452A3"/>
                </a:gs>
                <a:gs pos="100000">
                  <a:srgbClr val="734C9E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63F0AA5F-170B-4EA7-8B47-143FEDAA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" y="5792727"/>
              <a:ext cx="2643607" cy="66883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21263-EAE7-4A0F-9987-64EC84D44BC9}"/>
              </a:ext>
            </a:extLst>
          </p:cNvPr>
          <p:cNvSpPr/>
          <p:nvPr/>
        </p:nvSpPr>
        <p:spPr>
          <a:xfrm>
            <a:off x="11120874" y="6590495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8427FE-BBFB-754B-8471-CC0F757FB26E}"/>
              </a:ext>
            </a:extLst>
          </p:cNvPr>
          <p:cNvSpPr/>
          <p:nvPr/>
        </p:nvSpPr>
        <p:spPr>
          <a:xfrm>
            <a:off x="0" y="1700726"/>
            <a:ext cx="12192000" cy="513599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Selecting a single criteria by which an agent fails/ succeeds risky, often based on no prior imaging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Alternative: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utilize RECIST 1.1 with modifications for incr. lesion sampling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Collect additional parameters that enable post-hoc stats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</a:rPr>
              <a:t>Eg.</a:t>
            </a:r>
            <a:r>
              <a:rPr lang="en-US" sz="3200" dirty="0">
                <a:solidFill>
                  <a:schemeClr val="tx1"/>
                </a:solidFill>
              </a:rPr>
              <a:t> New lesion diameters; HU; volumes, tumor/necrosis meas.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Statistician determined IO responses, Choi, etc. using additional parameters collected by radiologist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58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40A4"/>
            </a:gs>
            <a:gs pos="100000">
              <a:srgbClr val="6655C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56CE89C-6390-418D-A7DB-8B9620BBF979}"/>
              </a:ext>
            </a:extLst>
          </p:cNvPr>
          <p:cNvSpPr/>
          <p:nvPr/>
        </p:nvSpPr>
        <p:spPr>
          <a:xfrm>
            <a:off x="0" y="0"/>
            <a:ext cx="12192000" cy="9267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4">
            <a:extLst>
              <a:ext uri="{FF2B5EF4-FFF2-40B4-BE49-F238E27FC236}">
                <a16:creationId xmlns:a16="http://schemas.microsoft.com/office/drawing/2014/main" id="{E51F69D6-5695-4311-A607-B022D1184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83374-0076-446E-9E89-A52E05675D0A}"/>
              </a:ext>
            </a:extLst>
          </p:cNvPr>
          <p:cNvSpPr/>
          <p:nvPr/>
        </p:nvSpPr>
        <p:spPr>
          <a:xfrm>
            <a:off x="0" y="6447525"/>
            <a:ext cx="12192000" cy="410475"/>
          </a:xfrm>
          <a:prstGeom prst="rect">
            <a:avLst/>
          </a:prstGeom>
          <a:gradFill flip="none" rotWithShape="1">
            <a:gsLst>
              <a:gs pos="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8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86469-BD02-48F9-9B5E-064D256BE1E4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7AAF69-18A8-B346-979C-605C891AA2B2}"/>
              </a:ext>
            </a:extLst>
          </p:cNvPr>
          <p:cNvSpPr txBox="1"/>
          <p:nvPr/>
        </p:nvSpPr>
        <p:spPr>
          <a:xfrm>
            <a:off x="1727947" y="78628"/>
            <a:ext cx="8353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Nova" panose="020B0504020202020204" pitchFamily="34" charset="0"/>
              </a:rPr>
              <a:t>Ph1 Live reads TP Output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C0E9D-2DD5-3F4B-B058-0CB737061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847" y="4428187"/>
            <a:ext cx="3678237" cy="2019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53FF6-54A0-444D-ABD4-7EFB445BB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86" y="1049961"/>
            <a:ext cx="4029469" cy="5010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E90A3-F8A0-2A41-A3B6-FFCADDC8F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247" y="1049961"/>
            <a:ext cx="3876600" cy="5010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271D6F-1526-2C49-B1C0-D89BA9741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939" y="2327126"/>
            <a:ext cx="3669145" cy="20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80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40A4"/>
            </a:gs>
            <a:gs pos="100000">
              <a:srgbClr val="6655C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1B164DB-3C5B-49F7-9FE3-AC917831F842}"/>
              </a:ext>
            </a:extLst>
          </p:cNvPr>
          <p:cNvSpPr/>
          <p:nvPr/>
        </p:nvSpPr>
        <p:spPr>
          <a:xfrm>
            <a:off x="0" y="0"/>
            <a:ext cx="12192000" cy="9267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pic>
        <p:nvPicPr>
          <p:cNvPr id="26" name="Graphic 4">
            <a:extLst>
              <a:ext uri="{FF2B5EF4-FFF2-40B4-BE49-F238E27FC236}">
                <a16:creationId xmlns:a16="http://schemas.microsoft.com/office/drawing/2014/main" id="{AB3A44A0-644D-4665-8CF4-DD14DF711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" y="128933"/>
            <a:ext cx="650327" cy="6688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BF7C5F4-E178-465C-B190-CF77B54D40ED}"/>
              </a:ext>
            </a:extLst>
          </p:cNvPr>
          <p:cNvSpPr/>
          <p:nvPr/>
        </p:nvSpPr>
        <p:spPr>
          <a:xfrm>
            <a:off x="2854712" y="1673437"/>
            <a:ext cx="9221189" cy="438514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F4FCEE-33C0-49AB-84F7-2619CBD88CFF}"/>
              </a:ext>
            </a:extLst>
          </p:cNvPr>
          <p:cNvCxnSpPr/>
          <p:nvPr/>
        </p:nvCxnSpPr>
        <p:spPr>
          <a:xfrm>
            <a:off x="0" y="923863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83374-0076-446E-9E89-A52E05675D0A}"/>
              </a:ext>
            </a:extLst>
          </p:cNvPr>
          <p:cNvSpPr/>
          <p:nvPr/>
        </p:nvSpPr>
        <p:spPr>
          <a:xfrm>
            <a:off x="0" y="6447525"/>
            <a:ext cx="12192000" cy="410475"/>
          </a:xfrm>
          <a:prstGeom prst="rect">
            <a:avLst/>
          </a:prstGeom>
          <a:gradFill flip="none" rotWithShape="1">
            <a:gsLst>
              <a:gs pos="0">
                <a:srgbClr val="4452A3"/>
              </a:gs>
              <a:gs pos="100000">
                <a:srgbClr val="734C9E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45D65-E089-41F3-A912-EBD1954389A1}"/>
              </a:ext>
            </a:extLst>
          </p:cNvPr>
          <p:cNvCxnSpPr/>
          <p:nvPr/>
        </p:nvCxnSpPr>
        <p:spPr>
          <a:xfrm>
            <a:off x="0" y="6437511"/>
            <a:ext cx="12192000" cy="0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513C9-2494-474B-9D60-573496AFEBFA}"/>
              </a:ext>
            </a:extLst>
          </p:cNvPr>
          <p:cNvSpPr/>
          <p:nvPr/>
        </p:nvSpPr>
        <p:spPr>
          <a:xfrm>
            <a:off x="11809481" y="119490"/>
            <a:ext cx="266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E8490D6-46E8-4FF8-9957-9C4744FD4B4F}" type="slidenum">
              <a:rPr lang="en-US" sz="1200" smtClean="0">
                <a:solidFill>
                  <a:schemeClr val="bg1"/>
                </a:solidFill>
                <a:latin typeface="Gill Sans Nova SemiBold" panose="020B0702020204020203" pitchFamily="34" charset="0"/>
              </a:rPr>
              <a:pPr algn="r"/>
              <a:t>9</a:t>
            </a:fld>
            <a:endParaRPr lang="en-US" sz="1200" dirty="0">
              <a:latin typeface="Gill Sans Nova SemiBold" panose="020B070202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701085-DE02-4437-BB3D-CED556B2C3CC}"/>
              </a:ext>
            </a:extLst>
          </p:cNvPr>
          <p:cNvSpPr/>
          <p:nvPr/>
        </p:nvSpPr>
        <p:spPr>
          <a:xfrm>
            <a:off x="951549" y="2099232"/>
            <a:ext cx="1903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Questions </a:t>
            </a:r>
          </a:p>
          <a:p>
            <a:r>
              <a:rPr lang="en-US" sz="2400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Customized</a:t>
            </a:r>
          </a:p>
          <a:p>
            <a:r>
              <a:rPr lang="en-US" sz="2400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To drug, trial, pop.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16281A-89E4-4E34-A27C-BA3EB5AFED1F}"/>
              </a:ext>
            </a:extLst>
          </p:cNvPr>
          <p:cNvSpPr/>
          <p:nvPr/>
        </p:nvSpPr>
        <p:spPr>
          <a:xfrm>
            <a:off x="1252426" y="-10013"/>
            <a:ext cx="10134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Nova SemiBold" panose="020B0702020204020203" pitchFamily="34" charset="0"/>
              </a:rPr>
              <a:t>Ph1 Subjective Non-criteria sample evaluation</a:t>
            </a:r>
            <a:endParaRPr lang="en-US" sz="3600" dirty="0">
              <a:latin typeface="Gill Sans Nova SemiBold" panose="020B070202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6D9B9C-3FC3-4F64-8F33-10B5AFE892AB}"/>
              </a:ext>
            </a:extLst>
          </p:cNvPr>
          <p:cNvSpPr/>
          <p:nvPr/>
        </p:nvSpPr>
        <p:spPr>
          <a:xfrm>
            <a:off x="11073918" y="6529650"/>
            <a:ext cx="10711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Gill Sans Nova SemiBold" panose="020B0702020204020203" pitchFamily="34" charset="0"/>
              </a:rPr>
              <a:t>©RADMD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41C76-8881-6545-9EC1-51C9E6470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513" y="914037"/>
            <a:ext cx="4257675" cy="57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1083</Words>
  <Application>Microsoft Macintosh PowerPoint</Application>
  <PresentationFormat>Widescreen</PresentationFormat>
  <Paragraphs>127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Nova</vt:lpstr>
      <vt:lpstr>Calibri</vt:lpstr>
      <vt:lpstr>Calibri Light</vt:lpstr>
      <vt:lpstr>Gill Sans Nova Heavy</vt:lpstr>
      <vt:lpstr>Gill Sans Nova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Moldofsky</dc:creator>
  <cp:lastModifiedBy>Richard Patt</cp:lastModifiedBy>
  <cp:revision>100</cp:revision>
  <dcterms:created xsi:type="dcterms:W3CDTF">2019-04-02T14:55:54Z</dcterms:created>
  <dcterms:modified xsi:type="dcterms:W3CDTF">2019-04-26T17:04:40Z</dcterms:modified>
</cp:coreProperties>
</file>