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64" r:id="rId4"/>
    <p:sldId id="258" r:id="rId5"/>
    <p:sldId id="259" r:id="rId6"/>
    <p:sldId id="260" r:id="rId7"/>
    <p:sldId id="262" r:id="rId8"/>
    <p:sldId id="266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orient="horz" pos="3801">
          <p15:clr>
            <a:srgbClr val="A4A3A4"/>
          </p15:clr>
        </p15:guide>
        <p15:guide id="3" orient="horz" pos="950">
          <p15:clr>
            <a:srgbClr val="A4A3A4"/>
          </p15:clr>
        </p15:guide>
        <p15:guide id="4" pos="5328">
          <p15:clr>
            <a:srgbClr val="A4A3A4"/>
          </p15:clr>
        </p15:guide>
        <p15:guide id="5" pos="2937">
          <p15:clr>
            <a:srgbClr val="A4A3A4"/>
          </p15:clr>
        </p15:guide>
        <p15:guide id="6" pos="432">
          <p15:clr>
            <a:srgbClr val="A4A3A4"/>
          </p15:clr>
        </p15:guide>
        <p15:guide id="7" pos="28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5780E6-A8F4-46B0-B82D-9E7F56C639EF}">
  <a:tblStyle styleId="{1C5780E6-A8F4-46B0-B82D-9E7F56C639EF}" styleName="Novartis Table">
    <a:wholeTbl>
      <a:tcTxStyle>
        <a:fontRef idx="minor"/>
        <a:srgbClr val="000000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>
              <a:solidFill>
                <a:srgbClr val="646464"/>
              </a:solidFill>
            </a:ln>
          </a:top>
          <a:bottom>
            <a:ln w="6350">
              <a:solidFill>
                <a:srgbClr val="646464"/>
              </a:solidFill>
            </a:ln>
          </a:bottom>
          <a:insideH>
            <a:ln w="6350">
              <a:solidFill>
                <a:srgbClr val="646464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noFill/>
        </a:fill>
      </a:tcStyle>
    </a:band1H>
    <a:band2H>
      <a:tcStyle>
        <a:tcBdr/>
        <a:fill>
          <a:noFill/>
        </a:fill>
      </a:tcStyle>
    </a:band2H>
    <a:band1V>
      <a:tcStyle>
        <a:tcBdr/>
        <a:fill>
          <a:noFill/>
        </a:fill>
      </a:tcStyle>
    </a:band1V>
    <a:band2V>
      <a:tcStyle>
        <a:tcBdr/>
        <a:fill>
          <a:noFill/>
        </a:fill>
      </a:tcStyle>
    </a:band2V>
    <a:lastCol>
      <a:tcTxStyle b="on">
        <a:fontRef idx="minor"/>
        <a:srgbClr val="000000"/>
      </a:tcTxStyle>
      <a:tcStyle>
        <a:tcBdr/>
      </a:tcStyle>
    </a:lastCol>
    <a:firstCol>
      <a:tcTxStyle b="on">
        <a:fontRef idx="minor"/>
        <a:srgbClr val="000000"/>
      </a:tcTxStyle>
      <a:tcStyle>
        <a:tcBdr/>
      </a:tcStyle>
    </a:firstCol>
    <a:lastRow>
      <a:tcTxStyle b="on">
        <a:fontRef idx="minor"/>
        <a:srgbClr val="000000"/>
      </a:tcTxStyle>
      <a:tcStyle>
        <a:tcBdr>
          <a:top>
            <a:ln w="19050">
              <a:solidFill>
                <a:srgbClr val="000000"/>
              </a:solidFill>
            </a:ln>
          </a:top>
          <a:bottom>
            <a:ln>
              <a:noFill/>
            </a:ln>
          </a:bottom>
        </a:tcBdr>
        <a:fill>
          <a:noFill/>
        </a:fill>
      </a:tcStyle>
    </a:lastRow>
    <a:firstRow>
      <a:tcTxStyle b="on">
        <a:fontRef idx="minor"/>
        <a:srgbClr val="0460A9"/>
      </a:tcTxStyle>
      <a:tcStyle>
        <a:tcBdr>
          <a:top>
            <a:ln>
              <a:noFill/>
            </a:ln>
          </a:top>
          <a:bottom>
            <a:ln w="19050">
              <a:solidFill>
                <a:srgbClr val="0460A9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howGuides="1">
      <p:cViewPr varScale="1">
        <p:scale>
          <a:sx n="68" d="100"/>
          <a:sy n="68" d="100"/>
        </p:scale>
        <p:origin x="102" y="66"/>
      </p:cViewPr>
      <p:guideLst>
        <p:guide orient="horz" pos="288"/>
        <p:guide orient="horz" pos="3801"/>
        <p:guide orient="horz" pos="950"/>
        <p:guide pos="5328"/>
        <p:guide pos="2937"/>
        <p:guide pos="432"/>
        <p:guide pos="28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7" d="100"/>
          <a:sy n="107" d="100"/>
        </p:scale>
        <p:origin x="-5200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B60FF-ACF0-5A4A-9C79-4881E6B16567}" type="datetimeFigureOut">
              <a:rPr lang="en-US" smtClean="0">
                <a:latin typeface="Arial"/>
              </a:rPr>
              <a:pPr/>
              <a:t>4/26/2019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BA786-EB35-BA4C-A7F7-24740D3067F1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947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0C4595FF-6E7F-4C41-B8DF-4AE76FC1F075}" type="datetimeFigureOut">
              <a:rPr lang="en-US" smtClean="0"/>
              <a:pPr/>
              <a:t>4/26/2019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5A6330BE-D91A-D240-B266-E5D5F99B4CC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16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8" name="Picture Placeholder 4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85800" y="457200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25000"/>
              <a:buFont typeface="Arial" pitchFamily="34" charset="0"/>
              <a:buNone/>
              <a:tabLst>
                <a:tab pos="3998913" algn="r"/>
                <a:tab pos="8229600" algn="r"/>
              </a:tabLst>
              <a:defRPr sz="1200"/>
            </a:lvl1pPr>
          </a:lstStyle>
          <a:p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58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Business or Operating Unit/Franchise or Department</a:t>
            </a:r>
          </a:p>
        </p:txBody>
      </p:sp>
      <p:grpSp>
        <p:nvGrpSpPr>
          <p:cNvPr id="4" name="Group 3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8" name="Straight Connector 7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1148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Font typeface="Arial"/>
              <a:buNone/>
              <a:defRPr sz="4400">
                <a:solidFill>
                  <a:schemeClr val="accent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2609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4389120"/>
            <a:ext cx="6490654" cy="96012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5440680"/>
            <a:ext cx="4343400" cy="109728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215106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25" name="Straight Connector 24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576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4254679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2009805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1965959" y="4389120"/>
            <a:ext cx="6492241" cy="9601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 smtClean="0"/>
              <a:t>Thank</a:t>
            </a:r>
            <a:r>
              <a:rPr lang="en-US" baseline="0" dirty="0" smtClean="0"/>
              <a:t> you</a:t>
            </a:r>
            <a:endParaRPr lang="en-US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 hasCustomPrompt="1"/>
          </p:nvPr>
        </p:nvSpPr>
        <p:spPr bwMode="hidden">
          <a:xfrm>
            <a:off x="685800" y="455613"/>
            <a:ext cx="7770813" cy="379476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200" baseline="0"/>
            </a:lvl1pPr>
          </a:lstStyle>
          <a:p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4" name="Straight Connector 13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186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1965959" y="2331720"/>
            <a:ext cx="6492241" cy="228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5000"/>
              </a:lnSpc>
            </a:pPr>
            <a:r>
              <a:rPr lang="en-US" dirty="0" smtClean="0"/>
              <a:t>Thank</a:t>
            </a:r>
            <a:r>
              <a:rPr lang="en-US" baseline="0" dirty="0" smtClean="0"/>
              <a:t> you</a:t>
            </a:r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1508857" y="-137160"/>
            <a:ext cx="6949343" cy="7132320"/>
            <a:chOff x="1508857" y="-137160"/>
            <a:chExt cx="6949343" cy="7132320"/>
          </a:xfrm>
        </p:grpSpPr>
        <p:cxnSp>
          <p:nvCxnSpPr>
            <p:cNvPr id="19" name="Straight Connector 18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63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" y="0"/>
            <a:ext cx="1508759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65960" y="2331720"/>
            <a:ext cx="6490654" cy="2286000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965960" y="4709161"/>
            <a:ext cx="6490654" cy="1324927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0" y="914400"/>
            <a:ext cx="1965960" cy="777240"/>
          </a:xfrm>
          <a:solidFill>
            <a:schemeClr val="accent1"/>
          </a:solidFill>
        </p:spPr>
        <p:txBody>
          <a:bodyPr lIns="274320" tIns="91440" rIns="91440" bIns="91440" anchor="ctr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00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0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Business or Operating Unit/Franchise or Department</a:t>
            </a: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22" name="Straight Connector 21"/>
            <p:cNvCxnSpPr/>
            <p:nvPr userDrawn="1"/>
          </p:nvCxnSpPr>
          <p:spPr>
            <a:xfrm flipV="1">
              <a:off x="1508857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 flipV="1">
              <a:off x="1508857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19659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 flipV="1">
              <a:off x="19659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918972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16916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918972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 userDrawn="1"/>
          </p:nvCxnSpPr>
          <p:spPr>
            <a:xfrm>
              <a:off x="-137160" y="9144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11335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2438" indent="-452438">
              <a:buSzPct val="100000"/>
              <a:buFont typeface="+mj-lt"/>
              <a:buAutoNum type="arabicPeriod"/>
              <a:defRPr/>
            </a:lvl1pPr>
            <a:lvl2pPr marL="684213" indent="-231775">
              <a:defRPr/>
            </a:lvl2pPr>
            <a:lvl3pPr marL="914400" indent="-230188">
              <a:defRPr/>
            </a:lvl3pPr>
            <a:lvl4pPr marL="1146175" indent="-231775">
              <a:defRPr/>
            </a:lvl4pPr>
            <a:lvl5pPr marL="1368425" indent="-22225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307594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836720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697573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08761"/>
            <a:ext cx="3794760" cy="45253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4663440" y="1508761"/>
            <a:ext cx="3794760" cy="4023359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4281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777240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7" hasCustomPrompt="1"/>
          </p:nvPr>
        </p:nvSpPr>
        <p:spPr>
          <a:xfrm>
            <a:off x="685800" y="2057400"/>
            <a:ext cx="777240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08770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4663440" y="5623561"/>
            <a:ext cx="379476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 hasCustomPrompt="1"/>
          </p:nvPr>
        </p:nvSpPr>
        <p:spPr>
          <a:xfrm>
            <a:off x="68580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9" hasCustomPrompt="1"/>
          </p:nvPr>
        </p:nvSpPr>
        <p:spPr>
          <a:xfrm>
            <a:off x="4663440" y="2057400"/>
            <a:ext cx="379476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45256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3756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5989320" y="5623561"/>
            <a:ext cx="2468880" cy="410528"/>
          </a:xfrm>
        </p:spPr>
        <p:txBody>
          <a:bodyPr anchor="t" anchorCtr="0">
            <a:no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1200" b="1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1200" b="1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caption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1508761"/>
            <a:ext cx="7772400" cy="45383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Font typeface="Arial"/>
              <a:buNone/>
              <a:defRPr sz="2400" b="0" baseline="0">
                <a:solidFill>
                  <a:srgbClr val="000000"/>
                </a:solidFill>
              </a:defRPr>
            </a:lvl1pPr>
            <a:lvl2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2pPr>
            <a:lvl3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3pPr>
            <a:lvl4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4pPr>
            <a:lvl5pPr marL="0" indent="0">
              <a:spcBef>
                <a:spcPts val="0"/>
              </a:spcBef>
              <a:buFont typeface="Arial"/>
              <a:buNone/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Optional picture title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22" hasCustomPrompt="1"/>
          </p:nvPr>
        </p:nvSpPr>
        <p:spPr>
          <a:xfrm>
            <a:off x="68580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sz="half" idx="23" hasCustomPrompt="1"/>
          </p:nvPr>
        </p:nvSpPr>
        <p:spPr>
          <a:xfrm>
            <a:off x="333756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sz="half" idx="24" hasCustomPrompt="1"/>
          </p:nvPr>
        </p:nvSpPr>
        <p:spPr>
          <a:xfrm>
            <a:off x="5989320" y="2057400"/>
            <a:ext cx="2468880" cy="3474720"/>
          </a:xfrm>
          <a:solidFill>
            <a:srgbClr val="CCCCCC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200"/>
            </a:lvl1pPr>
            <a:lvl2pPr marL="0" indent="0" algn="ctr">
              <a:spcBef>
                <a:spcPts val="0"/>
              </a:spcBef>
              <a:buNone/>
              <a:defRPr sz="1200"/>
            </a:lvl2pPr>
            <a:lvl3pPr marL="0" indent="0" algn="ctr">
              <a:spcBef>
                <a:spcPts val="0"/>
              </a:spcBef>
              <a:buNone/>
              <a:defRPr sz="1200"/>
            </a:lvl3pPr>
            <a:lvl4pPr marL="0" indent="0" algn="ctr">
              <a:spcBef>
                <a:spcPts val="0"/>
              </a:spcBef>
              <a:buNone/>
              <a:defRPr sz="1200"/>
            </a:lvl4pPr>
            <a:lvl5pPr marL="0" indent="0" algn="ctr">
              <a:spcBef>
                <a:spcPts val="0"/>
              </a:spcBef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Insert picture. Get approved pictures at http://</a:t>
            </a:r>
            <a:r>
              <a:rPr lang="en-US" dirty="0" err="1" smtClean="0"/>
              <a:t>www.novartisbrandlab.com</a:t>
            </a:r>
            <a:r>
              <a:rPr lang="en-US" dirty="0" smtClean="0"/>
              <a:t>/resources/library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40729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6012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08760"/>
            <a:ext cx="7772400" cy="4526280"/>
          </a:xfrm>
          <a:prstGeom prst="rect">
            <a:avLst/>
          </a:prstGeom>
        </p:spPr>
        <p:txBody>
          <a:bodyPr vert="horz" lIns="0" tIns="0" rIns="0" bIns="0" spcCol="1828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568" y="6266013"/>
            <a:ext cx="1645919" cy="300519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85800" y="6350635"/>
            <a:ext cx="5943600" cy="2286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000" b="1" kern="1200">
                <a:solidFill>
                  <a:srgbClr val="0460A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chemeClr val="accent1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137160" y="-137160"/>
            <a:ext cx="9418320" cy="7132320"/>
            <a:chOff x="-137160" y="-137160"/>
            <a:chExt cx="9418320" cy="7132320"/>
          </a:xfrm>
        </p:grpSpPr>
        <p:cxnSp>
          <p:nvCxnSpPr>
            <p:cNvPr id="12" name="Straight Connector 11"/>
            <p:cNvCxnSpPr/>
            <p:nvPr userDrawn="1"/>
          </p:nvCxnSpPr>
          <p:spPr>
            <a:xfrm flipV="1">
              <a:off x="6858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845820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6858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flipV="1">
              <a:off x="845820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 flipV="1">
              <a:off x="448056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448056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4663440" y="-13716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flipV="1">
              <a:off x="4663440" y="6903720"/>
              <a:ext cx="0" cy="9144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>
              <a:off x="918972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 userDrawn="1"/>
          </p:nvCxnSpPr>
          <p:spPr>
            <a:xfrm>
              <a:off x="918972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 userDrawn="1"/>
          </p:nvCxnSpPr>
          <p:spPr>
            <a:xfrm>
              <a:off x="-137160" y="150876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 userDrawn="1"/>
          </p:nvCxnSpPr>
          <p:spPr>
            <a:xfrm>
              <a:off x="-137160" y="603504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918972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-137160" y="457200"/>
              <a:ext cx="91440" cy="0"/>
            </a:xfrm>
            <a:prstGeom prst="line">
              <a:avLst/>
            </a:prstGeom>
            <a:ln w="6350">
              <a:solidFill>
                <a:srgbClr val="73737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5800" y="6629400"/>
            <a:ext cx="228600" cy="2286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>
              <a:defRPr lang="en-US" sz="700" smtClean="0">
                <a:solidFill>
                  <a:srgbClr val="7F7F7F"/>
                </a:solidFill>
              </a:defRPr>
            </a:lvl1pPr>
          </a:lstStyle>
          <a:p>
            <a:fld id="{47547CF9-5B10-D24F-A8D7-45A9778164F7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629400"/>
            <a:ext cx="5715000" cy="2286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>
            <a:lvl1pPr>
              <a:defRPr lang="en-US" sz="700" dirty="0">
                <a:solidFill>
                  <a:srgbClr val="7F7F7F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02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62" r:id="rId3"/>
    <p:sldLayoutId id="2147483650" r:id="rId4"/>
    <p:sldLayoutId id="214748365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51" r:id="rId11"/>
    <p:sldLayoutId id="2147483673" r:id="rId12"/>
    <p:sldLayoutId id="2147483670" r:id="rId13"/>
    <p:sldLayoutId id="2147483671" r:id="rId14"/>
    <p:sldLayoutId id="2147483669" r:id="rId15"/>
    <p:sldLayoutId id="2147483668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200"/>
        </a:spcBef>
        <a:buClrTx/>
        <a:buSzPct val="120000"/>
        <a:buFont typeface="Arial" pitchFamily="34" charset="0"/>
        <a:buChar char="•"/>
        <a:tabLst>
          <a:tab pos="3998913" algn="r"/>
          <a:tab pos="8229600" algn="r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Tx/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2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End-points utilized in </a:t>
            </a:r>
            <a:r>
              <a:rPr lang="en-US" sz="2800" b="1" dirty="0" smtClean="0"/>
              <a:t>breast cancer </a:t>
            </a:r>
            <a:r>
              <a:rPr lang="en-US" sz="2800" b="1" dirty="0"/>
              <a:t>clinical </a:t>
            </a:r>
            <a:r>
              <a:rPr lang="en-US" sz="2800" b="1" dirty="0" smtClean="0"/>
              <a:t>trials - Discussion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sz="18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Novartis  Oncology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Discussant - </a:t>
            </a:r>
            <a:r>
              <a:rPr lang="en-US" dirty="0" err="1" smtClean="0"/>
              <a:t>Arunava</a:t>
            </a:r>
            <a:r>
              <a:rPr lang="en-US" dirty="0" smtClean="0"/>
              <a:t> </a:t>
            </a:r>
            <a:r>
              <a:rPr lang="en-US" dirty="0" err="1"/>
              <a:t>Chakravartty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Stat4Onc Symposium , </a:t>
            </a:r>
            <a:r>
              <a:rPr lang="en-US" dirty="0" smtClean="0"/>
              <a:t>Hartford, CT </a:t>
            </a:r>
          </a:p>
          <a:p>
            <a:r>
              <a:rPr lang="en-US" dirty="0" smtClean="0"/>
              <a:t>Apr-26, 2019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879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86400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Colleoni M, </a:t>
            </a:r>
            <a:r>
              <a:rPr lang="en-US" dirty="0" err="1"/>
              <a:t>Giobbie-Hurder</a:t>
            </a:r>
            <a:r>
              <a:rPr lang="en-US" dirty="0"/>
              <a:t> A, Regan MM, </a:t>
            </a:r>
            <a:r>
              <a:rPr lang="en-US" dirty="0" err="1"/>
              <a:t>Thürlimann</a:t>
            </a:r>
            <a:r>
              <a:rPr lang="en-US" dirty="0"/>
              <a:t> B, </a:t>
            </a:r>
            <a:r>
              <a:rPr lang="en-US" dirty="0" err="1"/>
              <a:t>Mouridsen</a:t>
            </a:r>
            <a:r>
              <a:rPr lang="en-US" dirty="0"/>
              <a:t> H, Mauriac L, Forbes JF, </a:t>
            </a:r>
            <a:r>
              <a:rPr lang="en-US" dirty="0" err="1"/>
              <a:t>Paridaens</a:t>
            </a:r>
            <a:r>
              <a:rPr lang="en-US" dirty="0"/>
              <a:t> R, </a:t>
            </a:r>
            <a:r>
              <a:rPr lang="en-US" dirty="0" err="1"/>
              <a:t>Láng</a:t>
            </a:r>
            <a:r>
              <a:rPr lang="en-US" dirty="0"/>
              <a:t> I, Smith I, </a:t>
            </a:r>
            <a:r>
              <a:rPr lang="en-US" dirty="0" err="1"/>
              <a:t>Chirgwin</a:t>
            </a:r>
            <a:r>
              <a:rPr lang="en-US" dirty="0"/>
              <a:t> J, </a:t>
            </a:r>
            <a:r>
              <a:rPr lang="en-US" dirty="0" err="1"/>
              <a:t>Pienkowski</a:t>
            </a:r>
            <a:r>
              <a:rPr lang="en-US" dirty="0"/>
              <a:t> T, </a:t>
            </a:r>
            <a:r>
              <a:rPr lang="en-US" dirty="0" err="1"/>
              <a:t>Wardley</a:t>
            </a:r>
            <a:r>
              <a:rPr lang="en-US" dirty="0"/>
              <a:t> A, Price KN, </a:t>
            </a:r>
            <a:r>
              <a:rPr lang="en-US" dirty="0" err="1"/>
              <a:t>Gelber</a:t>
            </a:r>
            <a:r>
              <a:rPr lang="en-US" dirty="0"/>
              <a:t> RD, Coates AS, </a:t>
            </a:r>
            <a:r>
              <a:rPr lang="en-US" dirty="0" err="1"/>
              <a:t>Goldhirsch</a:t>
            </a:r>
            <a:r>
              <a:rPr lang="en-US" dirty="0"/>
              <a:t> A. Analyses adjusting for selective crossover show improved overall survival with adjuvant </a:t>
            </a:r>
            <a:r>
              <a:rPr lang="en-US" dirty="0" err="1"/>
              <a:t>letrozole</a:t>
            </a:r>
            <a:r>
              <a:rPr lang="en-US" dirty="0"/>
              <a:t> compared with tamoxifen in the BIG 1-98 study. J </a:t>
            </a:r>
            <a:r>
              <a:rPr lang="en-US" dirty="0" err="1"/>
              <a:t>Clin</a:t>
            </a:r>
            <a:r>
              <a:rPr lang="en-US" dirty="0"/>
              <a:t> </a:t>
            </a:r>
            <a:r>
              <a:rPr lang="en-US" dirty="0" err="1"/>
              <a:t>Oncol</a:t>
            </a:r>
            <a:r>
              <a:rPr lang="en-US" dirty="0"/>
              <a:t>. 2011 Mar 20;29(9):1117-24</a:t>
            </a:r>
            <a:r>
              <a:rPr lang="en-US" dirty="0" smtClean="0"/>
              <a:t>.</a:t>
            </a:r>
          </a:p>
          <a:p>
            <a:r>
              <a:rPr lang="en-US" sz="2500" dirty="0" err="1"/>
              <a:t>Korhonen</a:t>
            </a:r>
            <a:r>
              <a:rPr lang="en-US" sz="2500" dirty="0"/>
              <a:t> P, Zuber E, Branson M, </a:t>
            </a:r>
            <a:r>
              <a:rPr lang="en-US" sz="2500" dirty="0" err="1"/>
              <a:t>Hollaender</a:t>
            </a:r>
            <a:r>
              <a:rPr lang="en-US" sz="2500" dirty="0"/>
              <a:t> N, </a:t>
            </a:r>
            <a:r>
              <a:rPr lang="en-US" sz="2500" dirty="0" err="1"/>
              <a:t>Yateman</a:t>
            </a:r>
            <a:r>
              <a:rPr lang="en-US" sz="2500" dirty="0"/>
              <a:t> N, </a:t>
            </a:r>
            <a:r>
              <a:rPr lang="en-US" sz="2500" dirty="0" err="1"/>
              <a:t>Katiskalahti</a:t>
            </a:r>
            <a:r>
              <a:rPr lang="en-US" sz="2500" dirty="0"/>
              <a:t> T, </a:t>
            </a:r>
            <a:r>
              <a:rPr lang="en-US" sz="2500" dirty="0" err="1"/>
              <a:t>Lebwohl</a:t>
            </a:r>
            <a:r>
              <a:rPr lang="en-US" sz="2500" dirty="0"/>
              <a:t> D, Haas T. Correcting overall survival for the impact of crossover via a rank-preserving structural failure time (RPSFT) model in the RECORD-1 trial of </a:t>
            </a:r>
            <a:r>
              <a:rPr lang="en-US" sz="2500" dirty="0" err="1"/>
              <a:t>everolimus</a:t>
            </a:r>
            <a:r>
              <a:rPr lang="en-US" sz="2500" dirty="0"/>
              <a:t> in metastatic renal-cell carcinoma. J </a:t>
            </a:r>
            <a:r>
              <a:rPr lang="en-US" sz="2500" dirty="0" err="1"/>
              <a:t>Biopharm</a:t>
            </a:r>
            <a:r>
              <a:rPr lang="en-US" sz="2500" dirty="0"/>
              <a:t> Stat. 2012;22(6):1258-71</a:t>
            </a:r>
          </a:p>
          <a:p>
            <a:r>
              <a:rPr lang="en-US" sz="2500" dirty="0"/>
              <a:t>Fleming TR, </a:t>
            </a:r>
            <a:r>
              <a:rPr lang="en-US" sz="2500" dirty="0" err="1"/>
              <a:t>Rothmann</a:t>
            </a:r>
            <a:r>
              <a:rPr lang="en-US" sz="2500" dirty="0"/>
              <a:t> MD, Lu HL. Issues in using progression-free survival when evaluating oncology products. J </a:t>
            </a:r>
            <a:r>
              <a:rPr lang="en-US" sz="2500" dirty="0" err="1"/>
              <a:t>Clin</a:t>
            </a:r>
            <a:r>
              <a:rPr lang="en-US" sz="2500" dirty="0"/>
              <a:t> </a:t>
            </a:r>
            <a:r>
              <a:rPr lang="en-US" sz="2500" dirty="0" err="1"/>
              <a:t>Oncol</a:t>
            </a:r>
            <a:r>
              <a:rPr lang="en-US" sz="2500" dirty="0"/>
              <a:t>. 2009 Jun 10;27(17):2874-80. </a:t>
            </a:r>
            <a:r>
              <a:rPr lang="en-US" sz="2500" dirty="0" err="1"/>
              <a:t>doi</a:t>
            </a:r>
            <a:r>
              <a:rPr lang="en-US" sz="2500" dirty="0"/>
              <a:t>: 10.1200/JCO.2008.20.4107. </a:t>
            </a:r>
            <a:r>
              <a:rPr lang="en-US" sz="2500" dirty="0" err="1"/>
              <a:t>Epub</a:t>
            </a:r>
            <a:r>
              <a:rPr lang="en-US" sz="2500" dirty="0"/>
              <a:t> 2009 May 4</a:t>
            </a:r>
          </a:p>
          <a:p>
            <a:r>
              <a:rPr lang="en-US" sz="2500" dirty="0"/>
              <a:t>ICH E9 working group (2017). ICH E9 (R1): addendum on </a:t>
            </a:r>
            <a:r>
              <a:rPr lang="en-US" sz="2500" dirty="0" err="1"/>
              <a:t>estimands</a:t>
            </a:r>
            <a:r>
              <a:rPr lang="en-US" sz="2500" dirty="0"/>
              <a:t> and sensitivity analysis in clinical trials to the guideline on statistical principles for clinical trials</a:t>
            </a:r>
          </a:p>
          <a:p>
            <a:r>
              <a:rPr lang="en-US" sz="2500" dirty="0"/>
              <a:t>Amit O et al. Blinded independent central review of progression in cancer clinical trials: results from a meta-analysis. European Journal of Cancer 2011; 47: 1772-1778.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sz="2500" dirty="0"/>
              <a:t>Guidance for Industry - Clinical Trial Endpoints for the Approval of Cancer Drugs and Biologics. FDA (2007). </a:t>
            </a:r>
          </a:p>
          <a:p>
            <a:pPr marL="228600" lvl="1">
              <a:buFont typeface="Arial" pitchFamily="34" charset="0"/>
              <a:buChar char="•"/>
            </a:pPr>
            <a:r>
              <a:rPr lang="de-CH" sz="2500" dirty="0"/>
              <a:t>CHMP (2012). </a:t>
            </a:r>
            <a:r>
              <a:rPr lang="en-US" sz="2500" dirty="0"/>
              <a:t>Appendix 1 to the guideline on the evaluation of anticancer medicinal products in man. Methodological consideration for using progression-free survival (PFS) or disease-free survival (DFS) in confirmatory trials </a:t>
            </a:r>
          </a:p>
          <a:p>
            <a:pPr marL="228600" lvl="1">
              <a:buFont typeface="Arial" pitchFamily="34" charset="0"/>
              <a:buChar char="•"/>
            </a:pPr>
            <a:r>
              <a:rPr lang="fr-FR" altLang="en-US" sz="2500" dirty="0" err="1"/>
              <a:t>Health</a:t>
            </a:r>
            <a:r>
              <a:rPr lang="fr-FR" altLang="en-US" sz="2500" dirty="0"/>
              <a:t> Canada: Issue </a:t>
            </a:r>
            <a:r>
              <a:rPr lang="fr-FR" altLang="en-US" sz="2500" dirty="0" err="1"/>
              <a:t>analysis</a:t>
            </a:r>
            <a:r>
              <a:rPr lang="fr-FR" altLang="en-US" sz="2500" dirty="0"/>
              <a:t> </a:t>
            </a:r>
            <a:r>
              <a:rPr lang="fr-FR" altLang="en-US" sz="2500" dirty="0" err="1"/>
              <a:t>summary</a:t>
            </a:r>
            <a:r>
              <a:rPr lang="fr-FR" altLang="en-US" sz="2500" dirty="0"/>
              <a:t>: The use of PFS as the </a:t>
            </a:r>
            <a:r>
              <a:rPr lang="fr-FR" altLang="en-US" sz="2500" dirty="0" err="1"/>
              <a:t>efficay</a:t>
            </a:r>
            <a:r>
              <a:rPr lang="fr-FR" altLang="en-US" sz="2500" dirty="0"/>
              <a:t> </a:t>
            </a:r>
            <a:r>
              <a:rPr lang="fr-FR" altLang="en-US" sz="2500" dirty="0" err="1"/>
              <a:t>endpoint</a:t>
            </a:r>
            <a:r>
              <a:rPr lang="fr-FR" altLang="en-US" sz="2500" dirty="0"/>
              <a:t> for </a:t>
            </a:r>
            <a:r>
              <a:rPr lang="fr-FR" altLang="en-US" sz="2500" dirty="0" err="1"/>
              <a:t>approval</a:t>
            </a:r>
            <a:r>
              <a:rPr lang="fr-FR" altLang="en-US" sz="2500" dirty="0"/>
              <a:t> of </a:t>
            </a:r>
            <a:r>
              <a:rPr lang="fr-FR" altLang="en-US" sz="2500" dirty="0" err="1"/>
              <a:t>targeted</a:t>
            </a:r>
            <a:r>
              <a:rPr lang="fr-FR" altLang="en-US" sz="2500" dirty="0"/>
              <a:t> and </a:t>
            </a:r>
            <a:r>
              <a:rPr lang="fr-FR" altLang="en-US" sz="2500" dirty="0" err="1"/>
              <a:t>chemotherapy</a:t>
            </a:r>
            <a:r>
              <a:rPr lang="fr-FR" altLang="en-US" sz="2500" dirty="0"/>
              <a:t> agents for </a:t>
            </a:r>
            <a:r>
              <a:rPr lang="fr-FR" altLang="en-US" sz="2500" dirty="0" err="1"/>
              <a:t>advanced</a:t>
            </a:r>
            <a:r>
              <a:rPr lang="fr-FR" altLang="en-US" sz="2500" dirty="0"/>
              <a:t> cancer (2007)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altLang="en-US" sz="2500" dirty="0"/>
              <a:t>Chakravarty A + </a:t>
            </a:r>
            <a:r>
              <a:rPr lang="en-US" altLang="en-US" sz="2500" dirty="0" err="1"/>
              <a:t>Sridhara</a:t>
            </a:r>
            <a:r>
              <a:rPr lang="en-US" altLang="en-US" sz="2500" dirty="0"/>
              <a:t> R (2008). Use of PFS as a surrogate marker in oncology trials: some regulatory issues. Statistical Methods in Medical Research.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sz="2500" dirty="0" err="1"/>
              <a:t>Buyse</a:t>
            </a:r>
            <a:r>
              <a:rPr lang="en-US" sz="2500" dirty="0"/>
              <a:t> M, </a:t>
            </a:r>
            <a:r>
              <a:rPr lang="en-US" sz="2500" dirty="0" err="1"/>
              <a:t>Burzykowski</a:t>
            </a:r>
            <a:r>
              <a:rPr lang="en-US" sz="2500" dirty="0"/>
              <a:t> T, </a:t>
            </a:r>
            <a:r>
              <a:rPr lang="en-US" sz="2500" dirty="0" err="1"/>
              <a:t>Saad</a:t>
            </a:r>
            <a:r>
              <a:rPr lang="en-US" sz="2500" dirty="0"/>
              <a:t> ED. The search for surrogate endpoints for immunotherapy trials. Ann </a:t>
            </a:r>
            <a:r>
              <a:rPr lang="en-US" sz="2500" dirty="0" err="1"/>
              <a:t>Transl</a:t>
            </a:r>
            <a:r>
              <a:rPr lang="en-US" sz="2500" dirty="0"/>
              <a:t> Med. 2018;6(11):231. doi:10.21037/atm.2018.05.16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sz="2500" dirty="0" err="1"/>
              <a:t>Buyse</a:t>
            </a:r>
            <a:r>
              <a:rPr lang="en-US" sz="2500" dirty="0"/>
              <a:t> M, </a:t>
            </a:r>
            <a:r>
              <a:rPr lang="en-US" sz="2500" dirty="0" err="1"/>
              <a:t>Burzykowski</a:t>
            </a:r>
            <a:r>
              <a:rPr lang="en-US" sz="2500" dirty="0"/>
              <a:t> T, Carroll K, </a:t>
            </a:r>
            <a:r>
              <a:rPr lang="en-US" sz="2500" dirty="0" err="1"/>
              <a:t>Michiels</a:t>
            </a:r>
            <a:r>
              <a:rPr lang="en-US" sz="2500" dirty="0"/>
              <a:t> S, Sargent DJ, Miller LL, et al. Progression-free survival is a surrogate for survival in advanced colorectal cancer. J </a:t>
            </a:r>
            <a:r>
              <a:rPr lang="en-US" sz="2500" dirty="0" err="1"/>
              <a:t>Clin</a:t>
            </a:r>
            <a:r>
              <a:rPr lang="en-US" sz="2500" dirty="0"/>
              <a:t> </a:t>
            </a:r>
            <a:r>
              <a:rPr lang="en-US" sz="2500" dirty="0" err="1"/>
              <a:t>Oncol</a:t>
            </a:r>
            <a:r>
              <a:rPr lang="en-US" sz="2500" dirty="0"/>
              <a:t>. 2007;25(33):5218–24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sz="2500" dirty="0" err="1"/>
              <a:t>Buyse</a:t>
            </a:r>
            <a:r>
              <a:rPr lang="en-US" sz="2500" dirty="0"/>
              <a:t> M, </a:t>
            </a:r>
            <a:r>
              <a:rPr lang="en-US" sz="2500" dirty="0" err="1"/>
              <a:t>Burzykowski</a:t>
            </a:r>
            <a:r>
              <a:rPr lang="en-US" sz="2500" dirty="0"/>
              <a:t> T, Carroll K, </a:t>
            </a:r>
            <a:r>
              <a:rPr lang="en-US" sz="2500" dirty="0" err="1"/>
              <a:t>Michiels</a:t>
            </a:r>
            <a:r>
              <a:rPr lang="en-US" sz="2500" dirty="0"/>
              <a:t> S, Sargent DJ, Miller LL, et al. Progression-free survival is a surrogate for survival in advanced colorectal cancer. J </a:t>
            </a:r>
            <a:r>
              <a:rPr lang="en-US" sz="2500" dirty="0" err="1"/>
              <a:t>Clin</a:t>
            </a:r>
            <a:r>
              <a:rPr lang="en-US" sz="2500" dirty="0"/>
              <a:t> </a:t>
            </a:r>
            <a:r>
              <a:rPr lang="en-US" sz="2500" dirty="0" err="1"/>
              <a:t>Oncol</a:t>
            </a:r>
            <a:r>
              <a:rPr lang="en-US" sz="2500" dirty="0"/>
              <a:t>. 2007;25(33):5218–24.</a:t>
            </a:r>
          </a:p>
          <a:p>
            <a:pPr marL="228600" lvl="1">
              <a:buFont typeface="Arial" pitchFamily="34" charset="0"/>
              <a:buChar char="•"/>
            </a:pPr>
            <a:r>
              <a:rPr lang="en-US" sz="2500" dirty="0"/>
              <a:t>Shi Q, de </a:t>
            </a:r>
            <a:r>
              <a:rPr lang="en-US" sz="2500" dirty="0" err="1"/>
              <a:t>Gramont</a:t>
            </a:r>
            <a:r>
              <a:rPr lang="en-US" sz="2500" dirty="0"/>
              <a:t> A, </a:t>
            </a:r>
            <a:r>
              <a:rPr lang="en-US" sz="2500" dirty="0" err="1"/>
              <a:t>Grothey</a:t>
            </a:r>
            <a:r>
              <a:rPr lang="en-US" sz="2500" dirty="0"/>
              <a:t> A, </a:t>
            </a:r>
            <a:r>
              <a:rPr lang="en-US" sz="2500" dirty="0" err="1"/>
              <a:t>Zalcberg</a:t>
            </a:r>
            <a:r>
              <a:rPr lang="en-US" sz="2500" dirty="0"/>
              <a:t> J, </a:t>
            </a:r>
            <a:r>
              <a:rPr lang="en-US" sz="2500" dirty="0" err="1"/>
              <a:t>Chibaudel</a:t>
            </a:r>
            <a:r>
              <a:rPr lang="en-US" sz="2500" dirty="0"/>
              <a:t> B, </a:t>
            </a:r>
            <a:r>
              <a:rPr lang="en-US" sz="2500" dirty="0" err="1"/>
              <a:t>Schmoll</a:t>
            </a:r>
            <a:r>
              <a:rPr lang="en-US" sz="2500" dirty="0"/>
              <a:t> HJ, et al. Individual patient data analysis of progression-free survival versus overall survival as a first-line end point for metastatic colorectal cancer in modern randomized trials: findings from the analysis and research in cancers of the digestive system database. J </a:t>
            </a:r>
            <a:r>
              <a:rPr lang="en-US" sz="2500" dirty="0" err="1"/>
              <a:t>Clin</a:t>
            </a:r>
            <a:r>
              <a:rPr lang="en-US" sz="2500" dirty="0"/>
              <a:t> </a:t>
            </a:r>
            <a:r>
              <a:rPr lang="en-US" sz="2500" dirty="0" err="1"/>
              <a:t>Oncol</a:t>
            </a:r>
            <a:r>
              <a:rPr lang="en-US" sz="2500" dirty="0"/>
              <a:t>. 2015;33(1):22–8.</a:t>
            </a:r>
          </a:p>
          <a:p>
            <a:pPr marL="228600" lvl="1">
              <a:buFont typeface="Arial" pitchFamily="34" charset="0"/>
              <a:buChar char="•"/>
            </a:pPr>
            <a:endParaRPr lang="en-US" sz="2300" dirty="0"/>
          </a:p>
          <a:p>
            <a:pPr marL="228600" lvl="1">
              <a:buFont typeface="Arial" pitchFamily="34" charset="0"/>
              <a:buChar char="•"/>
            </a:pPr>
            <a:endParaRPr lang="en-US" altLang="en-US" sz="2300" dirty="0"/>
          </a:p>
          <a:p>
            <a:pPr marL="228600" lvl="1">
              <a:buFont typeface="Arial" pitchFamily="34" charset="0"/>
              <a:buChar char="•"/>
            </a:pPr>
            <a:endParaRPr lang="fr-FR" altLang="en-US" sz="2400" dirty="0"/>
          </a:p>
          <a:p>
            <a:endParaRPr lang="en-US" dirty="0"/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10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5766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views expressed in the slide represent the individual views of the presenter and should not be seen as representing the views of Novartis, its board or its shareholders.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7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 to be focused on the two presentations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NCI-Breast Cancer Steering Committee Working Group Report on Meaningful and Appropriate Endpoints for Clinical Trials in </a:t>
            </a:r>
            <a:br>
              <a:rPr lang="en-US" b="1" dirty="0"/>
            </a:br>
            <a:r>
              <a:rPr lang="en-US" b="1" dirty="0"/>
              <a:t>Metastatic Breast </a:t>
            </a:r>
            <a:r>
              <a:rPr lang="en-US" b="1" dirty="0" smtClean="0"/>
              <a:t>Cancer </a:t>
            </a:r>
            <a:r>
              <a:rPr lang="en-US" dirty="0" smtClean="0"/>
              <a:t>, Andrew D Seidman, MD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Tailoring endpoints in Later-phase Oncology Trials</a:t>
            </a:r>
            <a:r>
              <a:rPr lang="en-US" dirty="0" smtClean="0"/>
              <a:t>, Meredith M Regan , ScD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few discussion slides will focus on some of the key messages and my perspectives on those as a statistician in the biopharmaceutical industry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957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1 ( Seidman)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Recommendations on </a:t>
            </a:r>
            <a:r>
              <a:rPr lang="en-US" dirty="0" err="1" smtClean="0"/>
              <a:t>mBC</a:t>
            </a:r>
            <a:r>
              <a:rPr lang="en-US" dirty="0" smtClean="0"/>
              <a:t> endpoints from NCI BC Steering Committee WG</a:t>
            </a:r>
          </a:p>
          <a:p>
            <a:pPr lvl="1"/>
            <a:r>
              <a:rPr lang="en-US" dirty="0" smtClean="0"/>
              <a:t>OS as a 1ry endpoint is  preferred in more aggressive disease settings </a:t>
            </a:r>
            <a:r>
              <a:rPr lang="en-US" dirty="0" err="1" smtClean="0"/>
              <a:t>eg</a:t>
            </a:r>
            <a:r>
              <a:rPr lang="en-US" dirty="0" smtClean="0"/>
              <a:t> . Later lines of treatment(≥3L) , Triple Negative BC </a:t>
            </a:r>
          </a:p>
          <a:p>
            <a:pPr lvl="1"/>
            <a:r>
              <a:rPr lang="en-US" dirty="0" smtClean="0"/>
              <a:t>In less aggressive settings </a:t>
            </a:r>
            <a:r>
              <a:rPr lang="en-US" dirty="0" err="1" smtClean="0"/>
              <a:t>eg</a:t>
            </a:r>
            <a:r>
              <a:rPr lang="en-US" dirty="0" smtClean="0"/>
              <a:t> : early lines (1-2L), HER2+ , HR+ where there are existing therapies , PFS as primary or co-primary with OS is recommended.</a:t>
            </a:r>
          </a:p>
          <a:p>
            <a:r>
              <a:rPr lang="en-US" dirty="0" smtClean="0"/>
              <a:t>Discussion Points</a:t>
            </a:r>
          </a:p>
          <a:p>
            <a:pPr lvl="1"/>
            <a:r>
              <a:rPr lang="en-US" dirty="0" smtClean="0"/>
              <a:t>While OS is the gold standard to assess the clinical benefit of any therapy , it may not be feasible due to multiple factors </a:t>
            </a:r>
          </a:p>
          <a:p>
            <a:pPr lvl="2"/>
            <a:r>
              <a:rPr lang="en-US" dirty="0" smtClean="0"/>
              <a:t>Long post progression survival requiring very large trials or very long follow-up</a:t>
            </a:r>
          </a:p>
          <a:p>
            <a:pPr lvl="2"/>
            <a:r>
              <a:rPr lang="en-US" dirty="0" smtClean="0"/>
              <a:t>A large gap between OS and PFS increases the risks of confounding and bias due to cross over to other therapies (even in cases when it is not planned in a study). </a:t>
            </a:r>
          </a:p>
          <a:p>
            <a:pPr lvl="2"/>
            <a:r>
              <a:rPr lang="en-US" dirty="0" smtClean="0"/>
              <a:t>Under certain assumptions OS benefit can be assessed after adjusting for such cross overs. Examples : </a:t>
            </a:r>
            <a:r>
              <a:rPr lang="en-US" b="1" dirty="0" smtClean="0"/>
              <a:t>IPCW based</a:t>
            </a:r>
            <a:r>
              <a:rPr lang="en-US" dirty="0" smtClean="0"/>
              <a:t> : </a:t>
            </a:r>
            <a:r>
              <a:rPr lang="en-US" dirty="0" err="1" smtClean="0"/>
              <a:t>Letrozole</a:t>
            </a:r>
            <a:r>
              <a:rPr lang="en-US" dirty="0" smtClean="0"/>
              <a:t> in  Adjuvant BIG 1-98 (Colleoni et al 2011) , </a:t>
            </a:r>
            <a:r>
              <a:rPr lang="en-US" b="1" dirty="0" smtClean="0"/>
              <a:t>RPSFT based </a:t>
            </a:r>
            <a:r>
              <a:rPr lang="en-US" dirty="0" smtClean="0"/>
              <a:t>: </a:t>
            </a:r>
            <a:r>
              <a:rPr lang="en-US" dirty="0" err="1" smtClean="0"/>
              <a:t>Evorolimus</a:t>
            </a:r>
            <a:r>
              <a:rPr lang="en-US" dirty="0" smtClean="0"/>
              <a:t> in RCC (</a:t>
            </a:r>
            <a:r>
              <a:rPr lang="en-US" dirty="0" err="1" smtClean="0"/>
              <a:t>Korhonen</a:t>
            </a:r>
            <a:r>
              <a:rPr lang="en-US" dirty="0" smtClean="0"/>
              <a:t> et al 2012)</a:t>
            </a:r>
          </a:p>
          <a:p>
            <a:pPr lvl="1"/>
            <a:r>
              <a:rPr lang="en-US" dirty="0" smtClean="0"/>
              <a:t>Even in situations where PFS is acceptable as a Primary endpoint, additional considerations are required</a:t>
            </a:r>
          </a:p>
          <a:p>
            <a:pPr lvl="2"/>
            <a:r>
              <a:rPr lang="en-US" dirty="0" smtClean="0"/>
              <a:t>Interpretation of results can be impacted by measurement error and multiple sources of bias . </a:t>
            </a:r>
            <a:r>
              <a:rPr lang="en-US" dirty="0" err="1" smtClean="0"/>
              <a:t>Eg</a:t>
            </a:r>
            <a:r>
              <a:rPr lang="en-US" dirty="0" smtClean="0"/>
              <a:t> : Evaluation time bias, Reader evaluation bias and Attrition bias.</a:t>
            </a:r>
          </a:p>
          <a:p>
            <a:pPr lvl="2"/>
            <a:r>
              <a:rPr lang="en-US" dirty="0" smtClean="0"/>
              <a:t>Therefore additional supportive analyses required based on independent central Review. Audit based approaches are also accepted in metastatic setting (Amit et al 2011)</a:t>
            </a:r>
          </a:p>
          <a:p>
            <a:pPr lvl="2"/>
            <a:r>
              <a:rPr lang="en-US" dirty="0" smtClean="0"/>
              <a:t>Systemic differences in parallelism of PFS assessments can impact the final results. FDA guidance of </a:t>
            </a:r>
            <a:r>
              <a:rPr lang="en-US" dirty="0" err="1" smtClean="0"/>
              <a:t>Onco</a:t>
            </a:r>
            <a:r>
              <a:rPr lang="en-US" dirty="0" smtClean="0"/>
              <a:t> Endpoints recommends additional sensitivity analyses - Actual event and Backdating PFS event analyses to assess the impact of such biases.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5372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1 ( Seidman)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8760"/>
            <a:ext cx="7924800" cy="47396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Recommendations on </a:t>
            </a:r>
            <a:r>
              <a:rPr lang="en-US" dirty="0" err="1" smtClean="0"/>
              <a:t>mBC</a:t>
            </a:r>
            <a:r>
              <a:rPr lang="en-US" dirty="0" smtClean="0"/>
              <a:t> endpoints from NCI BC Steering Committee WG</a:t>
            </a:r>
          </a:p>
          <a:p>
            <a:pPr lvl="1"/>
            <a:r>
              <a:rPr lang="en-US" dirty="0" smtClean="0"/>
              <a:t>Higher imbalances in toxicities may outweigh marginal gains in PFS or even OS.</a:t>
            </a:r>
          </a:p>
          <a:p>
            <a:pPr lvl="1"/>
            <a:r>
              <a:rPr lang="en-US" dirty="0" smtClean="0"/>
              <a:t>Additional endpoints may be explored that incorporate both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Theraputic</a:t>
            </a:r>
            <a:r>
              <a:rPr lang="en-US" dirty="0" smtClean="0"/>
              <a:t> Index</a:t>
            </a:r>
          </a:p>
          <a:p>
            <a:r>
              <a:rPr lang="en-US" dirty="0" smtClean="0"/>
              <a:t>Discussion Points</a:t>
            </a:r>
          </a:p>
          <a:p>
            <a:pPr lvl="1"/>
            <a:r>
              <a:rPr lang="en-US" dirty="0" smtClean="0"/>
              <a:t>Current regulatory environment has a strong focus on Benefit-risk assessment. </a:t>
            </a:r>
          </a:p>
          <a:p>
            <a:pPr lvl="1"/>
            <a:r>
              <a:rPr lang="en-US" dirty="0" smtClean="0"/>
              <a:t> ICH M4E(R2) now requires identification of key benefits and risks in the Clinical overview of any filing , including magnitude of effects.</a:t>
            </a:r>
          </a:p>
          <a:p>
            <a:pPr lvl="2"/>
            <a:r>
              <a:rPr lang="en-US" dirty="0" smtClean="0"/>
              <a:t>Examples : FDA benefit-risk grid , EMA effects table. </a:t>
            </a:r>
          </a:p>
          <a:p>
            <a:pPr lvl="1"/>
            <a:r>
              <a:rPr lang="en-US" dirty="0" smtClean="0"/>
              <a:t>Some of the challenges include evaluating  non-overlapping toxicities across therapies on a common scale for any quantitative comparison.</a:t>
            </a:r>
          </a:p>
          <a:p>
            <a:pPr lvl="1"/>
            <a:r>
              <a:rPr lang="en-US" dirty="0" smtClean="0"/>
              <a:t>Some efforts in this direction include patient solicited utility functions – EQ-5D. ( Used in many QALY analyses for Reimbursement Discussions)</a:t>
            </a:r>
          </a:p>
          <a:p>
            <a:pPr lvl="1"/>
            <a:r>
              <a:rPr lang="en-US" dirty="0" smtClean="0"/>
              <a:t>Time to Treatment Failure (TTF) has also been used 2ry or exploratory endpoint to compare drugs that are expected differ in terms of discontinuation due to Adverse Events. </a:t>
            </a:r>
          </a:p>
          <a:p>
            <a:pPr lvl="2"/>
            <a:r>
              <a:rPr lang="en-US" dirty="0" smtClean="0"/>
              <a:t>Not recommended as an endpoint for regulatory approval due to its inability to distinguish efficacy from other variables. Can be useful for reimbursement discussions.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356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2 (Regan)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Use of Surrogate endpoints (SE) in Oncology</a:t>
            </a:r>
          </a:p>
          <a:p>
            <a:pPr lvl="1"/>
            <a:r>
              <a:rPr lang="en-US" dirty="0" smtClean="0"/>
              <a:t>Evaluation of surrogacy requires correlation with true endpoint at patient level also at the level of treatment effect over a range of trials. </a:t>
            </a:r>
          </a:p>
          <a:p>
            <a:pPr lvl="1"/>
            <a:r>
              <a:rPr lang="en-US" dirty="0" smtClean="0"/>
              <a:t>Surrogate Threshold Effect (STE) : A minimum effect on SE to predict any benefit for the True Endpoint(TE).</a:t>
            </a:r>
          </a:p>
          <a:p>
            <a:r>
              <a:rPr lang="en-US" dirty="0" smtClean="0"/>
              <a:t>Discussion Points</a:t>
            </a:r>
          </a:p>
          <a:p>
            <a:pPr lvl="1"/>
            <a:r>
              <a:rPr lang="en-US" dirty="0" smtClean="0"/>
              <a:t>Surrogacy between PFS and OS has been indication and setting dependent. </a:t>
            </a:r>
          </a:p>
          <a:p>
            <a:pPr lvl="2"/>
            <a:r>
              <a:rPr lang="en-US" dirty="0" smtClean="0"/>
              <a:t>Has been established in Advanced CRC (</a:t>
            </a:r>
            <a:r>
              <a:rPr lang="en-US" dirty="0" err="1" smtClean="0"/>
              <a:t>Buyse</a:t>
            </a:r>
            <a:r>
              <a:rPr lang="en-US" dirty="0" smtClean="0"/>
              <a:t> et al 2007) and </a:t>
            </a:r>
            <a:r>
              <a:rPr lang="en-US" dirty="0" err="1" smtClean="0"/>
              <a:t>Adv</a:t>
            </a:r>
            <a:r>
              <a:rPr lang="en-US" dirty="0" smtClean="0"/>
              <a:t> Ovarian (</a:t>
            </a:r>
            <a:r>
              <a:rPr lang="en-US" dirty="0" err="1" smtClean="0"/>
              <a:t>Buyse</a:t>
            </a:r>
            <a:r>
              <a:rPr lang="en-US" dirty="0" smtClean="0"/>
              <a:t> et al 2010) for </a:t>
            </a:r>
            <a:r>
              <a:rPr lang="en-US" dirty="0" err="1" smtClean="0"/>
              <a:t>cytotoxics</a:t>
            </a:r>
            <a:r>
              <a:rPr lang="en-US" dirty="0" smtClean="0"/>
              <a:t>. Yet to be established in </a:t>
            </a:r>
            <a:r>
              <a:rPr lang="en-US" dirty="0" err="1" smtClean="0"/>
              <a:t>Adv</a:t>
            </a:r>
            <a:r>
              <a:rPr lang="en-US" dirty="0" smtClean="0"/>
              <a:t> BC.</a:t>
            </a:r>
          </a:p>
          <a:p>
            <a:pPr lvl="1"/>
            <a:r>
              <a:rPr lang="en-US" dirty="0" smtClean="0"/>
              <a:t>However in most regulatory standpoint it is accepted that PFS as a precursor to death in cancer patients is likely to predict survival (Chakravarty, </a:t>
            </a:r>
            <a:r>
              <a:rPr lang="en-US" dirty="0" err="1" smtClean="0"/>
              <a:t>Sridhara</a:t>
            </a:r>
            <a:r>
              <a:rPr lang="en-US" dirty="0" smtClean="0"/>
              <a:t> 2008)</a:t>
            </a:r>
          </a:p>
          <a:p>
            <a:pPr lvl="2"/>
            <a:r>
              <a:rPr lang="en-US" dirty="0" smtClean="0"/>
              <a:t>Reliability of PFS as a surrogate is dependent on its magnitude of benefit (Fleming 2009). Similar thought process as STE.</a:t>
            </a:r>
          </a:p>
          <a:p>
            <a:pPr lvl="1"/>
            <a:r>
              <a:rPr lang="en-US" dirty="0" smtClean="0"/>
              <a:t>STE is an interesting idea. </a:t>
            </a:r>
            <a:r>
              <a:rPr lang="en-US" dirty="0"/>
              <a:t>N</a:t>
            </a:r>
            <a:r>
              <a:rPr lang="en-US" dirty="0" smtClean="0"/>
              <a:t>ot seen much use in clinical trials. </a:t>
            </a:r>
          </a:p>
          <a:p>
            <a:pPr lvl="2"/>
            <a:r>
              <a:rPr lang="en-US" dirty="0" smtClean="0"/>
              <a:t>May useful as a decision making thresholds at interim based on short term endpoints to predict final outcome on long term clinical endpoint in adaptive designs.</a:t>
            </a:r>
          </a:p>
          <a:p>
            <a:pPr lvl="1"/>
            <a:r>
              <a:rPr lang="en-US" dirty="0" smtClean="0"/>
              <a:t>As newer class and </a:t>
            </a:r>
            <a:r>
              <a:rPr lang="en-US" dirty="0" err="1" smtClean="0"/>
              <a:t>MoA</a:t>
            </a:r>
            <a:r>
              <a:rPr lang="en-US" dirty="0" smtClean="0"/>
              <a:t> of drugs get developed historical results  of surrogacy may not be always applicable in newer therapies even in the same indication. </a:t>
            </a:r>
          </a:p>
          <a:p>
            <a:pPr lvl="2"/>
            <a:r>
              <a:rPr lang="en-US" dirty="0" smtClean="0"/>
              <a:t>Recent examples in I/O have shown that due to pseudo-progression  trials may show positive OS despite a not so strong RECIST based PFS HR (</a:t>
            </a:r>
            <a:r>
              <a:rPr lang="en-US" dirty="0" err="1" smtClean="0"/>
              <a:t>Buyse</a:t>
            </a:r>
            <a:r>
              <a:rPr lang="en-US" dirty="0" smtClean="0"/>
              <a:t> et al 2018), indicating some other intermediate endpoint may turn out to be a better surrogate in the future (</a:t>
            </a:r>
            <a:r>
              <a:rPr lang="en-US" dirty="0" err="1" smtClean="0"/>
              <a:t>i</a:t>
            </a:r>
            <a:r>
              <a:rPr lang="en-US" dirty="0" smtClean="0"/>
              <a:t>-RECIST) 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742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2(Regan)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Alternative endpoints</a:t>
            </a:r>
          </a:p>
          <a:p>
            <a:pPr lvl="1"/>
            <a:r>
              <a:rPr lang="en-US" dirty="0" smtClean="0"/>
              <a:t>Milestone Survival, RMST</a:t>
            </a:r>
          </a:p>
          <a:p>
            <a:pPr lvl="1"/>
            <a:r>
              <a:rPr lang="en-US" dirty="0" smtClean="0"/>
              <a:t>Duration of Response</a:t>
            </a:r>
          </a:p>
          <a:p>
            <a:pPr lvl="1"/>
            <a:r>
              <a:rPr lang="en-US" dirty="0" smtClean="0"/>
              <a:t>Methods based on Partitioning of overall survival : </a:t>
            </a:r>
            <a:r>
              <a:rPr lang="en-US" dirty="0" err="1" smtClean="0"/>
              <a:t>QTWiST</a:t>
            </a:r>
            <a:r>
              <a:rPr lang="en-US" dirty="0" smtClean="0"/>
              <a:t> , Treatment Free Survival</a:t>
            </a:r>
          </a:p>
          <a:p>
            <a:r>
              <a:rPr lang="en-US" dirty="0" smtClean="0"/>
              <a:t>Discussion Points</a:t>
            </a:r>
          </a:p>
          <a:p>
            <a:pPr lvl="1"/>
            <a:r>
              <a:rPr lang="en-US" dirty="0" smtClean="0"/>
              <a:t>Milestone Survival and RMST have been increasingly discussed in the context of Delayed treatment effect seen under </a:t>
            </a:r>
            <a:r>
              <a:rPr lang="en-US" dirty="0" err="1" smtClean="0"/>
              <a:t>Immuno</a:t>
            </a:r>
            <a:r>
              <a:rPr lang="en-US" dirty="0" smtClean="0"/>
              <a:t> Oncology (IO) compounds</a:t>
            </a:r>
          </a:p>
          <a:p>
            <a:pPr lvl="2"/>
            <a:r>
              <a:rPr lang="en-US" dirty="0" smtClean="0"/>
              <a:t>Under scenarios of delayed effect they serve as alternative metrics to the Hazard Ratio to assess treatment benefit as the proportional hazards assumption no longer holds.</a:t>
            </a:r>
          </a:p>
          <a:p>
            <a:pPr lvl="2"/>
            <a:r>
              <a:rPr lang="en-US" dirty="0" smtClean="0"/>
              <a:t>Some Challenges : (1) De-links estimation of treatment benefit from the log-rank test of hypothesis. (2) It has been shown that RMST based tests have even lower power compared Log rank based tests under delayed effect (Tian et al 2016)</a:t>
            </a:r>
          </a:p>
          <a:p>
            <a:pPr lvl="1"/>
            <a:r>
              <a:rPr lang="en-US" dirty="0" smtClean="0"/>
              <a:t>Endpoints like </a:t>
            </a:r>
            <a:r>
              <a:rPr lang="en-US" dirty="0" err="1" smtClean="0"/>
              <a:t>DoR</a:t>
            </a:r>
            <a:r>
              <a:rPr lang="en-US" dirty="0" smtClean="0"/>
              <a:t> , </a:t>
            </a:r>
            <a:r>
              <a:rPr lang="en-US" dirty="0" err="1" smtClean="0"/>
              <a:t>Trt</a:t>
            </a:r>
            <a:r>
              <a:rPr lang="en-US" dirty="0" smtClean="0"/>
              <a:t>. Free Survival are clinically appealing and intuitive endpoints. </a:t>
            </a:r>
          </a:p>
          <a:p>
            <a:pPr lvl="2"/>
            <a:r>
              <a:rPr lang="en-US" dirty="0" smtClean="0"/>
              <a:t>Can still be used as 2ry endpoints as </a:t>
            </a:r>
            <a:r>
              <a:rPr lang="en-US" dirty="0" err="1" smtClean="0"/>
              <a:t>descritptive</a:t>
            </a:r>
            <a:r>
              <a:rPr lang="en-US" dirty="0" smtClean="0"/>
              <a:t> measures of treatment benefit. </a:t>
            </a:r>
            <a:r>
              <a:rPr lang="en-US" dirty="0" err="1" smtClean="0"/>
              <a:t>DoR</a:t>
            </a:r>
            <a:r>
              <a:rPr lang="en-US" dirty="0" smtClean="0"/>
              <a:t> has often been used in registration of single arm trials that under a fast track Subpart (H) scenario </a:t>
            </a:r>
            <a:r>
              <a:rPr lang="en-US" dirty="0" err="1" smtClean="0"/>
              <a:t>eg</a:t>
            </a:r>
            <a:r>
              <a:rPr lang="en-US" dirty="0" smtClean="0"/>
              <a:t> (initial approval of some ICI’s in PD-1+ patients based on ORR)</a:t>
            </a:r>
          </a:p>
          <a:p>
            <a:pPr lvl="2"/>
            <a:r>
              <a:rPr lang="en-US" dirty="0"/>
              <a:t>One of the </a:t>
            </a:r>
            <a:r>
              <a:rPr lang="en-US" dirty="0" smtClean="0"/>
              <a:t>caveats </a:t>
            </a:r>
            <a:r>
              <a:rPr lang="en-US" dirty="0"/>
              <a:t>is that these suffer from non-randomized comparisons which </a:t>
            </a:r>
            <a:r>
              <a:rPr lang="en-US" dirty="0" smtClean="0"/>
              <a:t>can be biased </a:t>
            </a:r>
            <a:r>
              <a:rPr lang="en-US" dirty="0"/>
              <a:t>and confounded under imbalances of response rates/ PFS between the arms</a:t>
            </a:r>
            <a:endParaRPr lang="en-US" dirty="0" smtClean="0"/>
          </a:p>
          <a:p>
            <a:pPr lvl="1"/>
            <a:r>
              <a:rPr lang="en-US" dirty="0" smtClean="0"/>
              <a:t>PFS-2 : Time from randomization to progression on subsequent therapy . In the absence of OS , PFS2 has been considered as a important endpoint to assess the clinical benefit on subsequent therapies. Recommended in EMA Oncology Guidance.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688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6860287" y="2486520"/>
            <a:ext cx="1524000" cy="2015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Final PFS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92381" y="1149448"/>
            <a:ext cx="1524000" cy="2015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Interim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11887" y="247385"/>
            <a:ext cx="7772400" cy="960120"/>
          </a:xfrm>
        </p:spPr>
        <p:txBody>
          <a:bodyPr/>
          <a:lstStyle/>
          <a:p>
            <a:r>
              <a:rPr lang="en-US" dirty="0" smtClean="0"/>
              <a:t>Some additional thoughts – Multiple Endpoints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3308" y="1206305"/>
            <a:ext cx="4754822" cy="4828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An example of OS/PFS Testing Strategy in HR+/HER2- </a:t>
            </a:r>
            <a:r>
              <a:rPr lang="en-US" b="1" dirty="0" err="1" smtClean="0"/>
              <a:t>Adv</a:t>
            </a:r>
            <a:r>
              <a:rPr lang="en-US" b="1" dirty="0" smtClean="0"/>
              <a:t> BC</a:t>
            </a:r>
          </a:p>
          <a:p>
            <a:r>
              <a:rPr lang="en-US" dirty="0" smtClean="0"/>
              <a:t>PFS – 1ry endpoint, OS – key 2ry endpoint</a:t>
            </a:r>
          </a:p>
          <a:p>
            <a:r>
              <a:rPr lang="en-US" dirty="0" err="1" smtClean="0"/>
              <a:t>Hierarhical</a:t>
            </a:r>
            <a:r>
              <a:rPr lang="en-US" dirty="0" smtClean="0"/>
              <a:t> Testing Strategy to control Type-1 error on both</a:t>
            </a:r>
          </a:p>
          <a:p>
            <a:r>
              <a:rPr lang="en-US" dirty="0" smtClean="0"/>
              <a:t>Multiple endpoints – Multiple Interims (</a:t>
            </a:r>
            <a:r>
              <a:rPr lang="en-US" dirty="0" err="1" smtClean="0"/>
              <a:t>Glimm</a:t>
            </a:r>
            <a:r>
              <a:rPr lang="en-US" dirty="0" smtClean="0"/>
              <a:t> et al 2011)</a:t>
            </a:r>
          </a:p>
          <a:p>
            <a:r>
              <a:rPr lang="en-US" dirty="0" smtClean="0"/>
              <a:t>Group Sequential design with pre-specified alpha spending on both endpoints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Business Use Only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8</a:t>
            </a:fld>
            <a:endParaRPr lang="uk-UA" dirty="0"/>
          </a:p>
        </p:txBody>
      </p:sp>
      <p:sp>
        <p:nvSpPr>
          <p:cNvPr id="5" name="Rounded Rectangle 4"/>
          <p:cNvSpPr/>
          <p:nvPr/>
        </p:nvSpPr>
        <p:spPr>
          <a:xfrm>
            <a:off x="5420981" y="1606648"/>
            <a:ext cx="1066800" cy="381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PFS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5" idx="2"/>
          </p:cNvCxnSpPr>
          <p:nvPr/>
        </p:nvCxnSpPr>
        <p:spPr>
          <a:xfrm>
            <a:off x="5954381" y="1987648"/>
            <a:ext cx="0" cy="594360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9" idx="0"/>
          </p:cNvCxnSpPr>
          <p:nvPr/>
        </p:nvCxnSpPr>
        <p:spPr>
          <a:xfrm>
            <a:off x="5954381" y="1987648"/>
            <a:ext cx="1704694" cy="9870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455066" y="2045918"/>
            <a:ext cx="518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Sig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667465" y="1999316"/>
            <a:ext cx="902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err="1"/>
              <a:t>N</a:t>
            </a:r>
            <a:r>
              <a:rPr lang="en-US" dirty="0" err="1" smtClean="0"/>
              <a:t>onsig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5384193" y="2593676"/>
            <a:ext cx="1066800" cy="381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125675" y="2974676"/>
            <a:ext cx="1066800" cy="381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PFS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>
            <a:off x="7659075" y="3355676"/>
            <a:ext cx="0" cy="5943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680491" y="3485216"/>
            <a:ext cx="518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Sig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7088887" y="3961704"/>
            <a:ext cx="1066800" cy="381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927111" y="2986344"/>
            <a:ext cx="1704694" cy="987028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677852" y="4342704"/>
            <a:ext cx="0" cy="849392"/>
          </a:xfrm>
          <a:prstGeom prst="straightConnector1">
            <a:avLst/>
          </a:prstGeom>
          <a:ln w="381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159760" y="5180849"/>
            <a:ext cx="1066800" cy="381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931160" y="4784664"/>
            <a:ext cx="1453127" cy="1311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Final OS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5" grpId="0" animBg="1"/>
      <p:bldP spid="14" grpId="0"/>
      <p:bldP spid="15" grpId="0"/>
      <p:bldP spid="16" grpId="0" animBg="1"/>
      <p:bldP spid="19" grpId="0" animBg="1"/>
      <p:bldP spid="21" grpId="0"/>
      <p:bldP spid="22" grpId="0" animBg="1"/>
      <p:bldP spid="28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additional </a:t>
            </a:r>
            <a:r>
              <a:rPr lang="en-US" dirty="0" smtClean="0"/>
              <a:t>thoughts – Alternative endpoints/analyses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unifying framework between the objective and endpoint in a trial is the </a:t>
            </a:r>
            <a:r>
              <a:rPr lang="en-US" dirty="0" err="1" smtClean="0"/>
              <a:t>estimand</a:t>
            </a:r>
            <a:r>
              <a:rPr lang="en-US" dirty="0" smtClean="0"/>
              <a:t> of interest.</a:t>
            </a:r>
          </a:p>
          <a:p>
            <a:r>
              <a:rPr lang="en-US" dirty="0" smtClean="0"/>
              <a:t>An </a:t>
            </a:r>
            <a:r>
              <a:rPr lang="en-US" dirty="0" err="1" smtClean="0"/>
              <a:t>Estimand</a:t>
            </a:r>
            <a:r>
              <a:rPr lang="en-US" dirty="0" smtClean="0"/>
              <a:t> defines in detail what needs to be estimated to address a specific scientific question of interest (ICH E9 R1 addendum, CHMP 2017)</a:t>
            </a:r>
          </a:p>
          <a:p>
            <a:pPr lvl="1"/>
            <a:r>
              <a:rPr lang="en-US" dirty="0" smtClean="0"/>
              <a:t>Includes four key attributes : (1) Population under investigation (2) endpoint to be obtained for each patient to address the scientific question (3) specification of handling </a:t>
            </a:r>
            <a:r>
              <a:rPr lang="en-US" dirty="0" err="1" smtClean="0"/>
              <a:t>intercurrent</a:t>
            </a:r>
            <a:r>
              <a:rPr lang="en-US" dirty="0" smtClean="0"/>
              <a:t> events (4) a population based summary as a basis of treatment comparison(estimator)</a:t>
            </a:r>
          </a:p>
          <a:p>
            <a:r>
              <a:rPr lang="en-US" dirty="0" smtClean="0"/>
              <a:t>Many of the alternative endpoints can been seen different options of handling the </a:t>
            </a:r>
            <a:r>
              <a:rPr lang="en-US" dirty="0" err="1" smtClean="0"/>
              <a:t>intercurrent</a:t>
            </a:r>
            <a:r>
              <a:rPr lang="en-US" dirty="0" smtClean="0"/>
              <a:t> events in relation to OS 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: Post treatment toxicities, Subsequent therapies , Disease Relapse</a:t>
            </a:r>
          </a:p>
          <a:p>
            <a:pPr lvl="1"/>
            <a:r>
              <a:rPr lang="en-US" dirty="0" smtClean="0"/>
              <a:t>These could assessed under alternate composite and/or  </a:t>
            </a:r>
            <a:r>
              <a:rPr lang="en-US" dirty="0" err="1" smtClean="0"/>
              <a:t>prinicipal</a:t>
            </a:r>
            <a:r>
              <a:rPr lang="en-US" dirty="0" smtClean="0"/>
              <a:t> stratum</a:t>
            </a:r>
            <a:r>
              <a:rPr lang="en-US" dirty="0"/>
              <a:t> (not same as subgroup analyses)</a:t>
            </a:r>
            <a:r>
              <a:rPr lang="en-US" dirty="0" smtClean="0"/>
              <a:t> </a:t>
            </a:r>
            <a:r>
              <a:rPr lang="en-US" dirty="0" err="1" smtClean="0"/>
              <a:t>estimand</a:t>
            </a:r>
            <a:r>
              <a:rPr lang="en-US" dirty="0" smtClean="0"/>
              <a:t>  strategies</a:t>
            </a:r>
          </a:p>
          <a:p>
            <a:pPr lvl="1"/>
            <a:r>
              <a:rPr lang="en-US" dirty="0" smtClean="0"/>
              <a:t>Active area of research to develop causal inference methods under such scenarios.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547CF9-5B10-D24F-A8D7-45A9778164F7}" type="slidenum">
              <a:rPr lang="uk-UA" smtClean="0"/>
              <a:pPr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8980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ECK" val="LegalDisclaimerNO"/>
</p:tagLst>
</file>

<file path=ppt/theme/theme1.xml><?xml version="1.0" encoding="utf-8"?>
<a:theme xmlns:a="http://schemas.openxmlformats.org/drawingml/2006/main" name="Novartis Presentation Standard Blue Carbon">
  <a:themeElements>
    <a:clrScheme name="Novartis 2016">
      <a:dk1>
        <a:srgbClr val="000000"/>
      </a:dk1>
      <a:lt1>
        <a:srgbClr val="FFFFFF"/>
      </a:lt1>
      <a:dk2>
        <a:srgbClr val="404040"/>
      </a:dk2>
      <a:lt2>
        <a:srgbClr val="CCCCCC"/>
      </a:lt2>
      <a:accent1>
        <a:srgbClr val="0460A9"/>
      </a:accent1>
      <a:accent2>
        <a:srgbClr val="E74A21"/>
      </a:accent2>
      <a:accent3>
        <a:srgbClr val="EC9A1E"/>
      </a:accent3>
      <a:accent4>
        <a:srgbClr val="8D1F1B"/>
      </a:accent4>
      <a:accent5>
        <a:srgbClr val="7F7F7F"/>
      </a:accent5>
      <a:accent6>
        <a:srgbClr val="404040"/>
      </a:accent6>
      <a:hlink>
        <a:srgbClr val="0460A9"/>
      </a:hlink>
      <a:folHlink>
        <a:srgbClr val="0460A9"/>
      </a:folHlink>
    </a:clrScheme>
    <a:fontScheme name="Novartis 2016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Novartis 2016"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  <a:ln w="1270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ovartis Presentation Standard Blue Carbon 22July2016.potx" id="{CFF2C365-398E-499F-B789-CD54E7F7AD12}" vid="{6BF3BF81-CBC0-40B1-9CD2-C069E0FC5C3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Novartis Standard Blue Carbon</Template>
  <TotalTime>4363</TotalTime>
  <Words>1699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Novartis Presentation Standard Blue Carbon</vt:lpstr>
      <vt:lpstr>End-points utilized in breast cancer clinical trials - Discussion </vt:lpstr>
      <vt:lpstr>Disclaimer</vt:lpstr>
      <vt:lpstr>Overview</vt:lpstr>
      <vt:lpstr>Presentation 1 ( Seidman)</vt:lpstr>
      <vt:lpstr>Presentation 1 ( Seidman)</vt:lpstr>
      <vt:lpstr>Presentation 2 (Regan)</vt:lpstr>
      <vt:lpstr>Presentation 2(Regan)</vt:lpstr>
      <vt:lpstr>Some additional thoughts – Multiple Endpoints</vt:lpstr>
      <vt:lpstr>Some additional thoughts – Alternative endpoints/analyses</vt:lpstr>
      <vt:lpstr>References</vt:lpstr>
    </vt:vector>
  </TitlesOfParts>
  <Manager/>
  <Company>Novartis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Chakravartty, Arunava</dc:creator>
  <cp:keywords/>
  <dc:description/>
  <cp:lastModifiedBy>Arunava Chakravartty</cp:lastModifiedBy>
  <cp:revision>68</cp:revision>
  <dcterms:created xsi:type="dcterms:W3CDTF">2019-04-01T19:58:22Z</dcterms:created>
  <dcterms:modified xsi:type="dcterms:W3CDTF">2019-04-26T17:35:34Z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29bff8-5b33-42aa-95d2-28f72e792cb0_Enabled">
    <vt:lpwstr>True</vt:lpwstr>
  </property>
  <property fmtid="{D5CDD505-2E9C-101B-9397-08002B2CF9AE}" pid="3" name="MSIP_Label_4929bff8-5b33-42aa-95d2-28f72e792cb0_SiteId">
    <vt:lpwstr>f35a6974-607f-47d4-82d7-ff31d7dc53a5</vt:lpwstr>
  </property>
  <property fmtid="{D5CDD505-2E9C-101B-9397-08002B2CF9AE}" pid="4" name="MSIP_Label_4929bff8-5b33-42aa-95d2-28f72e792cb0_Owner">
    <vt:lpwstr>CHAKRAR9@novartis.net</vt:lpwstr>
  </property>
  <property fmtid="{D5CDD505-2E9C-101B-9397-08002B2CF9AE}" pid="5" name="MSIP_Label_4929bff8-5b33-42aa-95d2-28f72e792cb0_SetDate">
    <vt:lpwstr>2019-04-01T20:00:44.2534203Z</vt:lpwstr>
  </property>
  <property fmtid="{D5CDD505-2E9C-101B-9397-08002B2CF9AE}" pid="6" name="MSIP_Label_4929bff8-5b33-42aa-95d2-28f72e792cb0_Name">
    <vt:lpwstr>Business Use Only</vt:lpwstr>
  </property>
  <property fmtid="{D5CDD505-2E9C-101B-9397-08002B2CF9AE}" pid="7" name="MSIP_Label_4929bff8-5b33-42aa-95d2-28f72e792cb0_Application">
    <vt:lpwstr>Microsoft Azure Information Protection</vt:lpwstr>
  </property>
  <property fmtid="{D5CDD505-2E9C-101B-9397-08002B2CF9AE}" pid="8" name="MSIP_Label_4929bff8-5b33-42aa-95d2-28f72e792cb0_Extended_MSFT_Method">
    <vt:lpwstr>Automatic</vt:lpwstr>
  </property>
  <property fmtid="{D5CDD505-2E9C-101B-9397-08002B2CF9AE}" pid="9" name="Confidentiality">
    <vt:lpwstr>Business Use Only</vt:lpwstr>
  </property>
  <property fmtid="{D5CDD505-2E9C-101B-9397-08002B2CF9AE}" pid="10" name="PresenterName">
    <vt:lpwstr/>
  </property>
  <property fmtid="{D5CDD505-2E9C-101B-9397-08002B2CF9AE}" pid="11" name="ConfidentialityLevel">
    <vt:lpwstr>None (no value displayed on slides)</vt:lpwstr>
  </property>
  <property fmtid="{D5CDD505-2E9C-101B-9397-08002B2CF9AE}" pid="12" name="HideFooter">
    <vt:bool>false</vt:bool>
  </property>
</Properties>
</file>