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7" r:id="rId3"/>
    <p:sldMasterId id="2147483717" r:id="rId4"/>
    <p:sldMasterId id="2147483736" r:id="rId5"/>
    <p:sldMasterId id="2147483748" r:id="rId6"/>
  </p:sldMasterIdLst>
  <p:notesMasterIdLst>
    <p:notesMasterId r:id="rId50"/>
  </p:notesMasterIdLst>
  <p:sldIdLst>
    <p:sldId id="655" r:id="rId7"/>
    <p:sldId id="264" r:id="rId8"/>
    <p:sldId id="658" r:id="rId9"/>
    <p:sldId id="1345" r:id="rId10"/>
    <p:sldId id="356" r:id="rId11"/>
    <p:sldId id="673" r:id="rId12"/>
    <p:sldId id="659" r:id="rId13"/>
    <p:sldId id="1379" r:id="rId14"/>
    <p:sldId id="326" r:id="rId15"/>
    <p:sldId id="635" r:id="rId16"/>
    <p:sldId id="277" r:id="rId17"/>
    <p:sldId id="636" r:id="rId18"/>
    <p:sldId id="1343" r:id="rId19"/>
    <p:sldId id="291" r:id="rId20"/>
    <p:sldId id="1376" r:id="rId21"/>
    <p:sldId id="1358" r:id="rId22"/>
    <p:sldId id="660" r:id="rId23"/>
    <p:sldId id="267" r:id="rId24"/>
    <p:sldId id="375" r:id="rId25"/>
    <p:sldId id="450" r:id="rId26"/>
    <p:sldId id="360" r:id="rId27"/>
    <p:sldId id="1357" r:id="rId28"/>
    <p:sldId id="1377" r:id="rId29"/>
    <p:sldId id="1361" r:id="rId30"/>
    <p:sldId id="1375" r:id="rId31"/>
    <p:sldId id="1366" r:id="rId32"/>
    <p:sldId id="385" r:id="rId33"/>
    <p:sldId id="1365" r:id="rId34"/>
    <p:sldId id="1346" r:id="rId35"/>
    <p:sldId id="276" r:id="rId36"/>
    <p:sldId id="315" r:id="rId37"/>
    <p:sldId id="665" r:id="rId38"/>
    <p:sldId id="1350" r:id="rId39"/>
    <p:sldId id="334" r:id="rId40"/>
    <p:sldId id="649" r:id="rId41"/>
    <p:sldId id="671" r:id="rId42"/>
    <p:sldId id="1378" r:id="rId43"/>
    <p:sldId id="1348" r:id="rId44"/>
    <p:sldId id="675" r:id="rId45"/>
    <p:sldId id="652" r:id="rId46"/>
    <p:sldId id="1359" r:id="rId47"/>
    <p:sldId id="639" r:id="rId48"/>
    <p:sldId id="35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7" autoAdjust="0"/>
    <p:restoredTop sz="95201" autoAdjust="0"/>
  </p:normalViewPr>
  <p:slideViewPr>
    <p:cSldViewPr snapToGrid="0">
      <p:cViewPr varScale="1">
        <p:scale>
          <a:sx n="72" d="100"/>
          <a:sy n="72" d="100"/>
        </p:scale>
        <p:origin x="84" y="102"/>
      </p:cViewPr>
      <p:guideLst/>
    </p:cSldViewPr>
  </p:slideViewPr>
  <p:notesTextViewPr>
    <p:cViewPr>
      <p:scale>
        <a:sx n="3" d="2"/>
        <a:sy n="3" d="2"/>
      </p:scale>
      <p:origin x="0" y="0"/>
    </p:cViewPr>
  </p:notesTextViewPr>
  <p:sorterViewPr>
    <p:cViewPr varScale="1">
      <p:scale>
        <a:sx n="1" d="1"/>
        <a:sy n="1" d="1"/>
      </p:scale>
      <p:origin x="0" y="-15678"/>
    </p:cViewPr>
  </p:sorterViewPr>
  <p:notesViewPr>
    <p:cSldViewPr snapToGrid="0">
      <p:cViewPr varScale="1">
        <p:scale>
          <a:sx n="56" d="100"/>
          <a:sy n="56" d="100"/>
        </p:scale>
        <p:origin x="285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raju\Documents\2018\Accelerate,%20Precision%20medicine%202018\Figures\Accelerate%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32814544142199E-2"/>
          <c:y val="8.9305228132664505E-2"/>
          <c:w val="0.65973406414941105"/>
          <c:h val="0.85943011717291096"/>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EC-4C48-94BC-B7061FAA150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4EC-4C48-94BC-B7061FAA150E}"/>
              </c:ext>
            </c:extLst>
          </c:dPt>
          <c:dPt>
            <c:idx val="2"/>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4EC-4C48-94BC-B7061FAA150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4EC-4C48-94BC-B7061FAA150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4EC-4C48-94BC-B7061FAA150E}"/>
              </c:ext>
            </c:extLst>
          </c:dPt>
          <c:dPt>
            <c:idx val="5"/>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4EC-4C48-94BC-B7061FAA150E}"/>
              </c:ext>
            </c:extLst>
          </c:dPt>
          <c:dLbls>
            <c:dLbl>
              <c:idx val="2"/>
              <c:layout>
                <c:manualLayout>
                  <c:x val="0.13192802344486801"/>
                  <c:y val="-4.36804582428442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4EC-4C48-94BC-B7061FAA150E}"/>
                </c:ext>
              </c:extLst>
            </c:dLbl>
            <c:dLbl>
              <c:idx val="3"/>
              <c:layout>
                <c:manualLayout>
                  <c:x val="0.110259155396127"/>
                  <c:y val="0.10681108501522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4EC-4C48-94BC-B7061FAA150E}"/>
                </c:ext>
              </c:extLst>
            </c:dLbl>
            <c:dLbl>
              <c:idx val="4"/>
              <c:layout>
                <c:manualLayout>
                  <c:x val="8.4263583579933798E-2"/>
                  <c:y val="0.18192727504590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4EC-4C48-94BC-B7061FAA150E}"/>
                </c:ext>
              </c:extLst>
            </c:dLbl>
            <c:dLbl>
              <c:idx val="5"/>
              <c:layout>
                <c:manualLayout>
                  <c:x val="2.5355909961189301E-2"/>
                  <c:y val="9.43210056472306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4EC-4C48-94BC-B7061FAA150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Gene amplification</c:v>
                </c:pt>
                <c:pt idx="1">
                  <c:v>Mutation hotspots</c:v>
                </c:pt>
                <c:pt idx="2">
                  <c:v>Truncation</c:v>
                </c:pt>
                <c:pt idx="3">
                  <c:v>Gene deletion</c:v>
                </c:pt>
                <c:pt idx="4">
                  <c:v>Short insertion, deletion</c:v>
                </c:pt>
                <c:pt idx="5">
                  <c:v>Rearrangement</c:v>
                </c:pt>
              </c:strCache>
            </c:strRef>
          </c:cat>
          <c:val>
            <c:numRef>
              <c:f>Sheet1!$B$2:$B$7</c:f>
              <c:numCache>
                <c:formatCode>General</c:formatCode>
                <c:ptCount val="6"/>
                <c:pt idx="0">
                  <c:v>33</c:v>
                </c:pt>
                <c:pt idx="1">
                  <c:v>31</c:v>
                </c:pt>
                <c:pt idx="2">
                  <c:v>17</c:v>
                </c:pt>
                <c:pt idx="3">
                  <c:v>8</c:v>
                </c:pt>
                <c:pt idx="4">
                  <c:v>8</c:v>
                </c:pt>
                <c:pt idx="5">
                  <c:v>3</c:v>
                </c:pt>
              </c:numCache>
            </c:numRef>
          </c:val>
          <c:extLst>
            <c:ext xmlns:c16="http://schemas.microsoft.com/office/drawing/2014/chart" uri="{C3380CC4-5D6E-409C-BE32-E72D297353CC}">
              <c16:uniqueId val="{0000000C-F4EC-4C48-94BC-B7061FAA150E}"/>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5137058623887001"/>
          <c:y val="0.164952967168842"/>
          <c:w val="0.34862950945950677"/>
          <c:h val="0.782045220745631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A97E3-1857-4AB4-8BDC-979E78043BA2}" type="datetimeFigureOut">
              <a:rPr lang="en-US" smtClean="0"/>
              <a:t>4/26/2019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E11EC-80DF-4F09-A577-2ACEC88C7B6C}" type="slidenum">
              <a:rPr lang="en-US" smtClean="0"/>
              <a:t>‹#›</a:t>
            </a:fld>
            <a:endParaRPr lang="en-US"/>
          </a:p>
        </p:txBody>
      </p:sp>
    </p:spTree>
    <p:extLst>
      <p:ext uri="{BB962C8B-B14F-4D97-AF65-F5344CB8AC3E}">
        <p14:creationId xmlns:p14="http://schemas.microsoft.com/office/powerpoint/2010/main" val="343053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p:txBody>
      </p:sp>
      <p:sp>
        <p:nvSpPr>
          <p:cNvPr id="4" name="Slide Number Placeholder 3"/>
          <p:cNvSpPr>
            <a:spLocks noGrp="1"/>
          </p:cNvSpPr>
          <p:nvPr>
            <p:ph type="sldNum" sz="quarter" idx="10"/>
          </p:nvPr>
        </p:nvSpPr>
        <p:spPr/>
        <p:txBody>
          <a:bodyPr/>
          <a:lstStyle/>
          <a:p>
            <a:fld id="{5C33AD18-FD11-4C46-B3DE-B26FBC57E904}" type="slidenum">
              <a:rPr lang="en-US" smtClean="0"/>
              <a:t>2</a:t>
            </a:fld>
            <a:endParaRPr lang="en-US"/>
          </a:p>
        </p:txBody>
      </p:sp>
    </p:spTree>
    <p:extLst>
      <p:ext uri="{BB962C8B-B14F-4D97-AF65-F5344CB8AC3E}">
        <p14:creationId xmlns:p14="http://schemas.microsoft.com/office/powerpoint/2010/main" val="1456356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detailed test, the most expensive option , one would assume that the  term “NGS” is a uniform test request with across labs.</a:t>
            </a:r>
          </a:p>
          <a:p>
            <a:endParaRPr lang="en-US" dirty="0"/>
          </a:p>
          <a:p>
            <a:r>
              <a:rPr lang="en-US" dirty="0"/>
              <a:t>In clinical oncology and drug development Is a panel testing 600 genes better than one that only tests 60 genes?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380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EBA8B-4F40-40C9-98AF-5DEDD2A4D862}" type="slidenum">
              <a:rPr lang="en-US" smtClean="0"/>
              <a:pPr/>
              <a:t>27</a:t>
            </a:fld>
            <a:endParaRPr lang="en-US" dirty="0"/>
          </a:p>
        </p:txBody>
      </p:sp>
    </p:spTree>
    <p:extLst>
      <p:ext uri="{BB962C8B-B14F-4D97-AF65-F5344CB8AC3E}">
        <p14:creationId xmlns:p14="http://schemas.microsoft.com/office/powerpoint/2010/main" val="1474939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larotrectinib</a:t>
            </a:r>
            <a:r>
              <a:rPr lang="en-US" dirty="0"/>
              <a:t>: early observations ==</a:t>
            </a:r>
            <a:r>
              <a:rPr lang="en-US" dirty="0" err="1"/>
              <a:t>histologies</a:t>
            </a:r>
            <a:r>
              <a:rPr lang="en-US" dirty="0"/>
              <a:t>  in adults and children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42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 #2: highest frequency of TRK fusions in pediatric tumors.</a:t>
            </a:r>
          </a:p>
          <a:p>
            <a:r>
              <a:rPr lang="en-US" dirty="0"/>
              <a:t>Thus </a:t>
            </a:r>
            <a:r>
              <a:rPr lang="en-US" dirty="0" err="1"/>
              <a:t>pedi</a:t>
            </a:r>
            <a:r>
              <a:rPr lang="en-US" dirty="0"/>
              <a:t> development crucial part of the development program.</a:t>
            </a:r>
          </a:p>
          <a:p>
            <a:endParaRPr lang="en-US" dirty="0"/>
          </a:p>
          <a:p>
            <a:r>
              <a:rPr lang="en-US" dirty="0"/>
              <a:t>On the Left, we see that</a:t>
            </a:r>
            <a:r>
              <a:rPr lang="en-US" baseline="0" dirty="0"/>
              <a:t> TRK fusions are relatively uncommon in very common cancers (colorectal, pancreatic, adenocarcinoma of the lung).  </a:t>
            </a:r>
          </a:p>
          <a:p>
            <a:r>
              <a:rPr lang="en-US" baseline="0" dirty="0"/>
              <a:t>These are cancer that are known to have a variety of genetic changes</a:t>
            </a:r>
          </a:p>
          <a:p>
            <a:r>
              <a:rPr lang="en-US" baseline="0" dirty="0"/>
              <a:t>While a TRK fusion lung cancer probably has no other oncogenic alteration, lung cancer in general can have many different oncogenic alterations</a:t>
            </a:r>
          </a:p>
          <a:p>
            <a:endParaRPr lang="en-US" baseline="0" dirty="0"/>
          </a:p>
          <a:p>
            <a:r>
              <a:rPr lang="en-US" baseline="0" dirty="0"/>
              <a:t>And on the Right, we see that TRK fusions are relatively common in very Uncommon cancer (Infantile </a:t>
            </a:r>
            <a:r>
              <a:rPr lang="en-US" baseline="0" dirty="0" err="1"/>
              <a:t>fibrosarcoma</a:t>
            </a:r>
            <a:r>
              <a:rPr lang="en-US" baseline="0" dirty="0"/>
              <a:t>, mammary analogue </a:t>
            </a:r>
            <a:r>
              <a:rPr lang="en-US" baseline="0" dirty="0" err="1"/>
              <a:t>secrectry</a:t>
            </a:r>
            <a:r>
              <a:rPr lang="en-US" baseline="0" dirty="0"/>
              <a:t> </a:t>
            </a:r>
            <a:r>
              <a:rPr lang="en-US" baseline="0" dirty="0" err="1"/>
              <a:t>carconima</a:t>
            </a:r>
            <a:r>
              <a:rPr lang="en-US" baseline="0" dirty="0"/>
              <a:t> of the salivary gland, secretory breast cancer).  In these tumors, TRK fusion is the sole genetic alteration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Tahoma Norm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ahoma Normal" charset="0"/>
              <a:ea typeface="+mn-ea"/>
              <a:cs typeface="+mn-cs"/>
            </a:endParaRPr>
          </a:p>
        </p:txBody>
      </p:sp>
    </p:spTree>
    <p:extLst>
      <p:ext uri="{BB962C8B-B14F-4D97-AF65-F5344CB8AC3E}">
        <p14:creationId xmlns:p14="http://schemas.microsoft.com/office/powerpoint/2010/main" val="3942705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we wanted to open a pediatric trial.  That would require a formulation for children that could not swallow capsules based on the young age of diseases that were reported to have a TRK fusion.</a:t>
            </a:r>
          </a:p>
          <a:p>
            <a:r>
              <a:rPr lang="en-US" baseline="0" dirty="0"/>
              <a:t>A liquid formulation was slated to be available in April 2016. </a:t>
            </a:r>
          </a:p>
          <a:p>
            <a:endParaRPr lang="en-US" baseline="0" dirty="0"/>
          </a:p>
          <a:p>
            <a:r>
              <a:rPr lang="en-US" baseline="0" dirty="0"/>
              <a:t> However, we knew we needed to have a backup in place, and so we developed a Kit, whereby </a:t>
            </a:r>
            <a:r>
              <a:rPr lang="en-US" baseline="0" dirty="0" err="1"/>
              <a:t>Loxo</a:t>
            </a:r>
            <a:r>
              <a:rPr lang="en-US" baseline="0" dirty="0"/>
              <a:t> Oncology could, if needed, send all of the ingredients to a clinical trial site and have the pharmacist compound the solution.  </a:t>
            </a:r>
          </a:p>
          <a:p>
            <a:endParaRPr lang="en-US" baseline="0" dirty="0"/>
          </a:p>
          <a:p>
            <a:r>
              <a:rPr lang="en-US" baseline="0" dirty="0"/>
              <a:t>FYI: we held an advisory board,</a:t>
            </a:r>
          </a:p>
          <a:p>
            <a:r>
              <a:rPr lang="en-US" baseline="0" dirty="0"/>
              <a:t>We received feedback such as “inhibiting TRK in a child is a bad idea, Chemotherapy will cause less developmental issues than inhibiting TRK”</a:t>
            </a:r>
          </a:p>
          <a:p>
            <a:r>
              <a:rPr lang="en-US" baseline="0" dirty="0"/>
              <a:t>And, my personal favorite: These patients DO NOT exist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43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Tahoma Norm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ahoma Normal" charset="0"/>
              <a:ea typeface="+mn-ea"/>
              <a:cs typeface="+mn-cs"/>
            </a:endParaRPr>
          </a:p>
        </p:txBody>
      </p:sp>
    </p:spTree>
    <p:extLst>
      <p:ext uri="{BB962C8B-B14F-4D97-AF65-F5344CB8AC3E}">
        <p14:creationId xmlns:p14="http://schemas.microsoft.com/office/powerpoint/2010/main" val="2620310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745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initiatives in Oncology are different for adults vs children</a:t>
            </a:r>
          </a:p>
          <a:p>
            <a:r>
              <a:rPr lang="en-US" dirty="0"/>
              <a:t>Overall sequencing initiatives, not target focused.</a:t>
            </a:r>
          </a:p>
          <a:p>
            <a:r>
              <a:rPr lang="en-US" dirty="0"/>
              <a:t>But emphasize: sequencing is becoming more widespread and rare targets becoming increasingly identified.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E11EC-80DF-4F09-A577-2ACEC88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424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tumor agnostic approvals include pediatric approvals</a:t>
            </a:r>
          </a:p>
        </p:txBody>
      </p:sp>
      <p:sp>
        <p:nvSpPr>
          <p:cNvPr id="4" name="Slide Number Placeholder 3"/>
          <p:cNvSpPr>
            <a:spLocks noGrp="1"/>
          </p:cNvSpPr>
          <p:nvPr>
            <p:ph type="sldNum" sz="quarter" idx="5"/>
          </p:nvPr>
        </p:nvSpPr>
        <p:spPr/>
        <p:txBody>
          <a:bodyPr/>
          <a:lstStyle/>
          <a:p>
            <a:fld id="{FA1E11EC-80DF-4F09-A577-2ACEC88C7B6C}" type="slidenum">
              <a:rPr lang="en-US" smtClean="0"/>
              <a:t>39</a:t>
            </a:fld>
            <a:endParaRPr lang="en-US"/>
          </a:p>
        </p:txBody>
      </p:sp>
    </p:spTree>
    <p:extLst>
      <p:ext uri="{BB962C8B-B14F-4D97-AF65-F5344CB8AC3E}">
        <p14:creationId xmlns:p14="http://schemas.microsoft.com/office/powerpoint/2010/main" val="275329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one part can be “weak”</a:t>
            </a:r>
          </a:p>
          <a:p>
            <a:endParaRPr lang="en-US" dirty="0"/>
          </a:p>
          <a:p>
            <a:r>
              <a:rPr lang="en-US" dirty="0"/>
              <a:t>Basket trials integral to Keytruda in MSI-H and </a:t>
            </a:r>
            <a:r>
              <a:rPr lang="en-US" dirty="0" err="1"/>
              <a:t>Vitrakvi</a:t>
            </a:r>
            <a:r>
              <a:rPr lang="en-US" dirty="0"/>
              <a:t> approvals</a:t>
            </a:r>
          </a:p>
          <a:p>
            <a:r>
              <a:rPr lang="en-US" dirty="0"/>
              <a:t>Trial design, in general, is crucial to development success</a:t>
            </a:r>
          </a:p>
        </p:txBody>
      </p:sp>
      <p:sp>
        <p:nvSpPr>
          <p:cNvPr id="4" name="Slide Number Placeholder 3"/>
          <p:cNvSpPr>
            <a:spLocks noGrp="1"/>
          </p:cNvSpPr>
          <p:nvPr>
            <p:ph type="sldNum" sz="quarter" idx="5"/>
          </p:nvPr>
        </p:nvSpPr>
        <p:spPr/>
        <p:txBody>
          <a:bodyPr/>
          <a:lstStyle/>
          <a:p>
            <a:fld id="{FA1E11EC-80DF-4F09-A577-2ACEC88C7B6C}" type="slidenum">
              <a:rPr lang="en-US" smtClean="0"/>
              <a:t>41</a:t>
            </a:fld>
            <a:endParaRPr lang="en-US"/>
          </a:p>
        </p:txBody>
      </p:sp>
    </p:spTree>
    <p:extLst>
      <p:ext uri="{BB962C8B-B14F-4D97-AF65-F5344CB8AC3E}">
        <p14:creationId xmlns:p14="http://schemas.microsoft.com/office/powerpoint/2010/main" val="13004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source of heterogeneity is tumor histology.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92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2 approvals, these strategies set precedent and create new considerations in drug development for targeted therapies.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E11EC-80DF-4F09-A577-2ACEC88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590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EBA8B-4F40-40C9-98AF-5DEDD2A4D862}" type="slidenum">
              <a:rPr kumimoji="0" lang="en-US" sz="1200" b="0" i="0" u="none" strike="noStrike" kern="1200" cap="none" spc="0" normalizeH="0" baseline="0" noProof="0" smtClean="0">
                <a:ln>
                  <a:noFill/>
                </a:ln>
                <a:solidFill>
                  <a:prstClr val="black"/>
                </a:solidFill>
                <a:effectLst/>
                <a:uLnTx/>
                <a:uFillTx/>
                <a:latin typeface="Tahoma Norm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Tahoma Normal" charset="0"/>
              <a:ea typeface="+mn-ea"/>
              <a:cs typeface="+mn-cs"/>
            </a:endParaRPr>
          </a:p>
        </p:txBody>
      </p:sp>
    </p:spTree>
    <p:extLst>
      <p:ext uri="{BB962C8B-B14F-4D97-AF65-F5344CB8AC3E}">
        <p14:creationId xmlns:p14="http://schemas.microsoft.com/office/powerpoint/2010/main" val="187886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in to Drugs</a:t>
            </a:r>
          </a:p>
        </p:txBody>
      </p:sp>
      <p:sp>
        <p:nvSpPr>
          <p:cNvPr id="4" name="Slide Number Placeholder 3"/>
          <p:cNvSpPr>
            <a:spLocks noGrp="1"/>
          </p:cNvSpPr>
          <p:nvPr>
            <p:ph type="sldNum" sz="quarter" idx="5"/>
          </p:nvPr>
        </p:nvSpPr>
        <p:spPr/>
        <p:txBody>
          <a:bodyPr/>
          <a:lstStyle/>
          <a:p>
            <a:fld id="{FA1E11EC-80DF-4F09-A577-2ACEC88C7B6C}" type="slidenum">
              <a:rPr lang="en-US" smtClean="0"/>
              <a:t>12</a:t>
            </a:fld>
            <a:endParaRPr lang="en-US"/>
          </a:p>
        </p:txBody>
      </p:sp>
    </p:spTree>
    <p:extLst>
      <p:ext uri="{BB962C8B-B14F-4D97-AF65-F5344CB8AC3E}">
        <p14:creationId xmlns:p14="http://schemas.microsoft.com/office/powerpoint/2010/main" val="151124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publication, we decided</a:t>
            </a:r>
            <a:r>
              <a:rPr lang="en-US" baseline="0" dirty="0"/>
              <a:t> to initiate a global phase 2 basket study.  That occurred in October of 2015, 7 months after enrolling the first TRK fusion patient</a:t>
            </a:r>
          </a:p>
          <a:p>
            <a:endParaRPr lang="en-US" baseline="0" dirty="0"/>
          </a:p>
          <a:p>
            <a:r>
              <a:rPr lang="en-US" baseline="0" dirty="0"/>
              <a:t>This study remains open and actively recruiting in a number of countries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Tahoma Norm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ahoma Normal" charset="0"/>
              <a:ea typeface="+mn-ea"/>
              <a:cs typeface="+mn-cs"/>
            </a:endParaRPr>
          </a:p>
        </p:txBody>
      </p:sp>
    </p:spTree>
    <p:extLst>
      <p:ext uri="{BB962C8B-B14F-4D97-AF65-F5344CB8AC3E}">
        <p14:creationId xmlns:p14="http://schemas.microsoft.com/office/powerpoint/2010/main" val="58614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factor in this shift has certainly been the cost, and thus the accessibility, of genomic sequencing..</a:t>
            </a:r>
          </a:p>
          <a:p>
            <a:r>
              <a:rPr lang="en-US" dirty="0"/>
              <a:t>We have all heard the initial sequencing of the human genome cost  $1-2Bn.</a:t>
            </a:r>
          </a:p>
          <a:p>
            <a:r>
              <a:rPr lang="en-US" dirty="0"/>
              <a:t>Now , one can find  offerings of less than $1000 which includes the bioinformatics  review and interpretation.</a:t>
            </a:r>
          </a:p>
          <a:p>
            <a:endParaRPr lang="en-US" dirty="0"/>
          </a:p>
        </p:txBody>
      </p:sp>
      <p:sp>
        <p:nvSpPr>
          <p:cNvPr id="4" name="Slide Number Placeholder 3"/>
          <p:cNvSpPr>
            <a:spLocks noGrp="1"/>
          </p:cNvSpPr>
          <p:nvPr>
            <p:ph type="sldNum" sz="quarter" idx="5"/>
          </p:nvPr>
        </p:nvSpPr>
        <p:spPr/>
        <p:txBody>
          <a:bodyPr/>
          <a:lstStyle/>
          <a:p>
            <a:fld id="{FA1E11EC-80DF-4F09-A577-2ACEC88C7B6C}" type="slidenum">
              <a:rPr lang="en-US" smtClean="0"/>
              <a:t>17</a:t>
            </a:fld>
            <a:endParaRPr lang="en-US"/>
          </a:p>
        </p:txBody>
      </p:sp>
    </p:spTree>
    <p:extLst>
      <p:ext uri="{BB962C8B-B14F-4D97-AF65-F5344CB8AC3E}">
        <p14:creationId xmlns:p14="http://schemas.microsoft.com/office/powerpoint/2010/main" val="110005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85000"/>
                    <a:lumOff val="15000"/>
                  </a:schemeClr>
                </a:solidFill>
              </a:rPr>
              <a:t>The application of molecular profiling to large numbers of patient tumor samples has revealed a key therapeutic paradox.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85000"/>
                    <a:lumOff val="15000"/>
                  </a:schemeClr>
                </a:solidFill>
              </a:rPr>
              <a:t>85% of all hotspot mutations affect &lt; 5% of any cancer type in which they are found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85000"/>
                    <a:lumOff val="15000"/>
                  </a:schemeClr>
                </a:solidFill>
              </a:rPr>
              <a:t>Chang Nat </a:t>
            </a:r>
            <a:r>
              <a:rPr lang="en-US" sz="1200" dirty="0" err="1">
                <a:solidFill>
                  <a:schemeClr val="tx1">
                    <a:lumMod val="85000"/>
                    <a:lumOff val="15000"/>
                  </a:schemeClr>
                </a:solidFill>
              </a:rPr>
              <a:t>Biot</a:t>
            </a:r>
            <a:r>
              <a:rPr lang="en-US" sz="1200" dirty="0">
                <a:solidFill>
                  <a:schemeClr val="tx1">
                    <a:lumMod val="85000"/>
                    <a:lumOff val="15000"/>
                  </a:schemeClr>
                </a:solidFill>
              </a:rPr>
              <a:t> 2016 Feb;34(2):155-63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21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Genomic complexity leads to testing challenges to identify targets of interest easily, with reproducibility, cost effectiveness.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372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EACF9F-006F-3D40-ADD4-25E8DE066E96}" type="slidenum">
              <a:rPr lang="en-US" smtClean="0"/>
              <a:pPr/>
              <a:t>20</a:t>
            </a:fld>
            <a:endParaRPr lang="en-US" dirty="0"/>
          </a:p>
        </p:txBody>
      </p:sp>
    </p:spTree>
    <p:extLst>
      <p:ext uri="{BB962C8B-B14F-4D97-AF65-F5344CB8AC3E}">
        <p14:creationId xmlns:p14="http://schemas.microsoft.com/office/powerpoint/2010/main" val="20600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detailed test, the most expensive option , one would assume that the  term “NGS” is a uniform test request with across labs.</a:t>
            </a:r>
          </a:p>
          <a:p>
            <a:endParaRPr lang="en-US" dirty="0"/>
          </a:p>
          <a:p>
            <a:r>
              <a:rPr lang="en-US" dirty="0"/>
              <a:t>In clinical oncology and drug development Is a panel testing 600 genes better than one that only tests 60 genes?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3AD18-FD11-4C46-B3DE-B26FBC57E9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491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2556" y="2455329"/>
            <a:ext cx="8532305" cy="1398978"/>
          </a:xfrm>
        </p:spPr>
        <p:txBody>
          <a:bodyPr>
            <a:normAutofit/>
          </a:bodyPr>
          <a:lstStyle>
            <a:lvl1pPr algn="l">
              <a:defRPr sz="3600" b="0">
                <a:solidFill>
                  <a:srgbClr val="11568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a:extLst>
              <a:ext uri="{FF2B5EF4-FFF2-40B4-BE49-F238E27FC236}">
                <a16:creationId xmlns:a16="http://schemas.microsoft.com/office/drawing/2014/main" id="{765FB0D9-A954-5845-B6FE-B01F6EFD465F}"/>
              </a:ext>
            </a:extLst>
          </p:cNvPr>
          <p:cNvSpPr>
            <a:spLocks noGrp="1"/>
          </p:cNvSpPr>
          <p:nvPr>
            <p:ph type="body" sz="quarter" idx="11" hasCustomPrompt="1"/>
          </p:nvPr>
        </p:nvSpPr>
        <p:spPr>
          <a:xfrm>
            <a:off x="560461" y="5869326"/>
            <a:ext cx="4410124" cy="341312"/>
          </a:xfrm>
        </p:spPr>
        <p:txBody>
          <a:bodyPr anchor="ctr"/>
          <a:lstStyle>
            <a:lvl1pPr marL="0" indent="0">
              <a:buNone/>
              <a:defRPr sz="1200" spc="300">
                <a:solidFill>
                  <a:srgbClr val="404040"/>
                </a:solidFill>
              </a:defRPr>
            </a:lvl1pPr>
          </a:lstStyle>
          <a:p>
            <a:pPr lvl="0"/>
            <a:r>
              <a:rPr lang="en-US" dirty="0"/>
              <a:t>DATE</a:t>
            </a:r>
          </a:p>
        </p:txBody>
      </p:sp>
      <p:pic>
        <p:nvPicPr>
          <p:cNvPr id="8" name="Picture 7">
            <a:extLst>
              <a:ext uri="{FF2B5EF4-FFF2-40B4-BE49-F238E27FC236}">
                <a16:creationId xmlns:a16="http://schemas.microsoft.com/office/drawing/2014/main" id="{3985BDA1-0D66-C140-B13D-154526FA6385}"/>
              </a:ext>
            </a:extLst>
          </p:cNvPr>
          <p:cNvPicPr>
            <a:picLocks noChangeAspect="1"/>
          </p:cNvPicPr>
          <p:nvPr userDrawn="1"/>
        </p:nvPicPr>
        <p:blipFill>
          <a:blip r:embed="rId3"/>
          <a:stretch>
            <a:fillRect/>
          </a:stretch>
        </p:blipFill>
        <p:spPr>
          <a:xfrm>
            <a:off x="607609" y="571386"/>
            <a:ext cx="1328468" cy="1048161"/>
          </a:xfrm>
          <a:prstGeom prst="rect">
            <a:avLst/>
          </a:prstGeom>
        </p:spPr>
      </p:pic>
    </p:spTree>
    <p:extLst>
      <p:ext uri="{BB962C8B-B14F-4D97-AF65-F5344CB8AC3E}">
        <p14:creationId xmlns:p14="http://schemas.microsoft.com/office/powerpoint/2010/main" val="298659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5" name="Footer Placeholder 4">
            <a:extLst>
              <a:ext uri="{FF2B5EF4-FFF2-40B4-BE49-F238E27FC236}">
                <a16:creationId xmlns:a16="http://schemas.microsoft.com/office/drawing/2014/main" id="{B1DA648D-482B-8849-B378-F4050289D12F}"/>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7" name="Rectangle 6">
            <a:extLst>
              <a:ext uri="{FF2B5EF4-FFF2-40B4-BE49-F238E27FC236}">
                <a16:creationId xmlns:a16="http://schemas.microsoft.com/office/drawing/2014/main" id="{9E4C25E1-889C-D941-9FB5-F461D9CA406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1737742B-8BB8-894D-B45D-773189BE5304}"/>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1193855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1998216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184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B8E9287B-A373-EE42-B829-EE3C0EE744F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9" name="Picture 8">
            <a:extLst>
              <a:ext uri="{FF2B5EF4-FFF2-40B4-BE49-F238E27FC236}">
                <a16:creationId xmlns:a16="http://schemas.microsoft.com/office/drawing/2014/main" id="{8449AF17-13D7-7445-8482-318620B759F4}"/>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1380132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5" name="Footer Placeholder 4">
            <a:extLst>
              <a:ext uri="{FF2B5EF4-FFF2-40B4-BE49-F238E27FC236}">
                <a16:creationId xmlns:a16="http://schemas.microsoft.com/office/drawing/2014/main" id="{671FFE79-9C6A-234E-90C9-185CF8203F2C}"/>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8" name="Picture 7">
            <a:extLst>
              <a:ext uri="{FF2B5EF4-FFF2-40B4-BE49-F238E27FC236}">
                <a16:creationId xmlns:a16="http://schemas.microsoft.com/office/drawing/2014/main" id="{48124C53-3118-C441-95B2-1CA97A8A2123}"/>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702431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No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5" name="Picture 4">
            <a:extLst>
              <a:ext uri="{FF2B5EF4-FFF2-40B4-BE49-F238E27FC236}">
                <a16:creationId xmlns:a16="http://schemas.microsoft.com/office/drawing/2014/main" id="{44291863-A762-3B42-BF69-30D260D919D4}"/>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340564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8" name="Footer Placeholder 4">
            <a:extLst>
              <a:ext uri="{FF2B5EF4-FFF2-40B4-BE49-F238E27FC236}">
                <a16:creationId xmlns:a16="http://schemas.microsoft.com/office/drawing/2014/main" id="{0291D914-CD39-CF49-BBD9-C7F43392AAD0}"/>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1" name="Picture 10">
            <a:extLst>
              <a:ext uri="{FF2B5EF4-FFF2-40B4-BE49-F238E27FC236}">
                <a16:creationId xmlns:a16="http://schemas.microsoft.com/office/drawing/2014/main" id="{DD4EE8B3-2A4B-624F-BC69-E887457D5845}"/>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220589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609EF917-5A63-2E40-858A-044E26C718FF}"/>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2518200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8" name="Footer Placeholder 4">
            <a:extLst>
              <a:ext uri="{FF2B5EF4-FFF2-40B4-BE49-F238E27FC236}">
                <a16:creationId xmlns:a16="http://schemas.microsoft.com/office/drawing/2014/main" id="{B091F1AF-4779-9840-A6E4-D79D520D958D}"/>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1" name="Picture 10">
            <a:extLst>
              <a:ext uri="{FF2B5EF4-FFF2-40B4-BE49-F238E27FC236}">
                <a16:creationId xmlns:a16="http://schemas.microsoft.com/office/drawing/2014/main" id="{DD423C20-2411-8443-A385-90675209A25D}"/>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306001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67A47F0A-8933-FF41-96BC-54B5CA253752}"/>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397617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993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2556" y="2455329"/>
            <a:ext cx="8532305" cy="1398978"/>
          </a:xfrm>
        </p:spPr>
        <p:txBody>
          <a:bodyPr>
            <a:normAutofit/>
          </a:bodyPr>
          <a:lstStyle>
            <a:lvl1pPr algn="l">
              <a:defRPr sz="3600" b="0">
                <a:solidFill>
                  <a:srgbClr val="11568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a:blip r:embed="rId3"/>
          <a:stretch>
            <a:fillRect/>
          </a:stretch>
        </p:blipFill>
        <p:spPr>
          <a:xfrm>
            <a:off x="575095" y="433312"/>
            <a:ext cx="1771291" cy="1048161"/>
          </a:xfrm>
          <a:prstGeom prst="rect">
            <a:avLst/>
          </a:prstGeom>
        </p:spPr>
      </p:pic>
      <p:sp>
        <p:nvSpPr>
          <p:cNvPr id="9" name="Text Placeholder 8">
            <a:extLst>
              <a:ext uri="{FF2B5EF4-FFF2-40B4-BE49-F238E27FC236}">
                <a16:creationId xmlns:a16="http://schemas.microsoft.com/office/drawing/2014/main" id="{765FB0D9-A954-5845-B6FE-B01F6EFD465F}"/>
              </a:ext>
            </a:extLst>
          </p:cNvPr>
          <p:cNvSpPr>
            <a:spLocks noGrp="1"/>
          </p:cNvSpPr>
          <p:nvPr>
            <p:ph type="body" sz="quarter" idx="11" hasCustomPrompt="1"/>
          </p:nvPr>
        </p:nvSpPr>
        <p:spPr>
          <a:xfrm>
            <a:off x="560461" y="5869326"/>
            <a:ext cx="4410124" cy="341312"/>
          </a:xfrm>
        </p:spPr>
        <p:txBody>
          <a:bodyPr anchor="ctr"/>
          <a:lstStyle>
            <a:lvl1pPr marL="0" indent="0">
              <a:buNone/>
              <a:defRPr sz="1200" spc="300">
                <a:solidFill>
                  <a:srgbClr val="404040"/>
                </a:solidFill>
              </a:defRPr>
            </a:lvl1pPr>
          </a:lstStyle>
          <a:p>
            <a:pPr lvl="0"/>
            <a:r>
              <a:rPr lang="en-US" dirty="0"/>
              <a:t>DATE</a:t>
            </a:r>
          </a:p>
        </p:txBody>
      </p:sp>
    </p:spTree>
    <p:extLst>
      <p:ext uri="{BB962C8B-B14F-4D97-AF65-F5344CB8AC3E}">
        <p14:creationId xmlns:p14="http://schemas.microsoft.com/office/powerpoint/2010/main" val="11433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0">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2000">
                <a:solidFill>
                  <a:schemeClr val="tx1"/>
                </a:solidFill>
                <a:latin typeface="Tahoma" charset="0"/>
                <a:ea typeface="Tahoma" charset="0"/>
                <a:cs typeface="Tahoma" charset="0"/>
              </a:defRPr>
            </a:lvl1pPr>
            <a:lvl2pPr>
              <a:buClr>
                <a:schemeClr val="tx2"/>
              </a:buClr>
              <a:defRPr sz="1800">
                <a:solidFill>
                  <a:schemeClr val="tx1"/>
                </a:solidFill>
                <a:latin typeface="Tahoma" charset="0"/>
                <a:ea typeface="Tahoma" charset="0"/>
                <a:cs typeface="Tahoma" charset="0"/>
              </a:defRPr>
            </a:lvl2pPr>
            <a:lvl3pPr>
              <a:buClr>
                <a:schemeClr val="tx2"/>
              </a:buClr>
              <a:defRPr sz="1600">
                <a:solidFill>
                  <a:schemeClr val="tx1"/>
                </a:solidFill>
                <a:latin typeface="Tahoma" charset="0"/>
                <a:ea typeface="Tahoma" charset="0"/>
                <a:cs typeface="Tahoma" charset="0"/>
              </a:defRPr>
            </a:lvl3pPr>
            <a:lvl4pPr>
              <a:buClr>
                <a:schemeClr val="tx2"/>
              </a:buClr>
              <a:defRPr sz="1600">
                <a:solidFill>
                  <a:schemeClr val="tx1"/>
                </a:solidFill>
                <a:latin typeface="Tahoma" charset="0"/>
                <a:ea typeface="Tahoma" charset="0"/>
                <a:cs typeface="Tahoma" charset="0"/>
              </a:defRPr>
            </a:lvl4pPr>
            <a:lvl5pPr>
              <a:buClr>
                <a:schemeClr val="tx2"/>
              </a:buClr>
              <a:defRPr sz="16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ahoma" charset="0"/>
              <a:ea typeface="Tahoma" charset="0"/>
              <a:cs typeface="Tahoma" charset="0"/>
            </a:endParaRPr>
          </a:p>
        </p:txBody>
      </p:sp>
      <p:sp>
        <p:nvSpPr>
          <p:cNvPr id="7" name="Footer Placeholder 4">
            <a:extLst>
              <a:ext uri="{FF2B5EF4-FFF2-40B4-BE49-F238E27FC236}">
                <a16:creationId xmlns:a16="http://schemas.microsoft.com/office/drawing/2014/main" id="{8DADF0FC-0CCB-404A-B4E6-62A389DA9A95}"/>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charset="0"/>
                <a:ea typeface="Tahoma" charset="0"/>
                <a:cs typeface="Tahoma" charset="0"/>
              </a:rPr>
              <a:t>CONFIDENTIAL</a:t>
            </a:r>
          </a:p>
        </p:txBody>
      </p:sp>
      <p:pic>
        <p:nvPicPr>
          <p:cNvPr id="8" name="Picture 7">
            <a:extLst>
              <a:ext uri="{FF2B5EF4-FFF2-40B4-BE49-F238E27FC236}">
                <a16:creationId xmlns:a16="http://schemas.microsoft.com/office/drawing/2014/main" id="{5AEF2AC9-EB24-1D4D-A9EB-2A2B89F1C32C}"/>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3427313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0">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2000">
                <a:solidFill>
                  <a:schemeClr val="tx1"/>
                </a:solidFill>
                <a:latin typeface="Tahoma" charset="0"/>
                <a:ea typeface="Tahoma" charset="0"/>
                <a:cs typeface="Tahoma" charset="0"/>
              </a:defRPr>
            </a:lvl1pPr>
            <a:lvl2pPr>
              <a:buClr>
                <a:schemeClr val="tx2"/>
              </a:buClr>
              <a:defRPr sz="1800">
                <a:solidFill>
                  <a:schemeClr val="tx1"/>
                </a:solidFill>
                <a:latin typeface="Tahoma" charset="0"/>
                <a:ea typeface="Tahoma" charset="0"/>
                <a:cs typeface="Tahoma" charset="0"/>
              </a:defRPr>
            </a:lvl2pPr>
            <a:lvl3pPr>
              <a:buClr>
                <a:schemeClr val="tx2"/>
              </a:buClr>
              <a:defRPr sz="1600">
                <a:solidFill>
                  <a:schemeClr val="tx1"/>
                </a:solidFill>
                <a:latin typeface="Tahoma" charset="0"/>
                <a:ea typeface="Tahoma" charset="0"/>
                <a:cs typeface="Tahoma" charset="0"/>
              </a:defRPr>
            </a:lvl3pPr>
            <a:lvl4pPr>
              <a:buClr>
                <a:schemeClr val="tx2"/>
              </a:buClr>
              <a:defRPr sz="1600">
                <a:solidFill>
                  <a:schemeClr val="tx1"/>
                </a:solidFill>
                <a:latin typeface="Tahoma" charset="0"/>
                <a:ea typeface="Tahoma" charset="0"/>
                <a:cs typeface="Tahoma" charset="0"/>
              </a:defRPr>
            </a:lvl4pPr>
            <a:lvl5pPr>
              <a:buClr>
                <a:schemeClr val="tx2"/>
              </a:buClr>
              <a:defRPr sz="16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ahoma" charset="0"/>
              <a:ea typeface="Tahoma" charset="0"/>
              <a:cs typeface="Tahoma" charset="0"/>
            </a:endParaRPr>
          </a:p>
        </p:txBody>
      </p:sp>
      <p:sp>
        <p:nvSpPr>
          <p:cNvPr id="7" name="Footer Placeholder 4">
            <a:extLst>
              <a:ext uri="{FF2B5EF4-FFF2-40B4-BE49-F238E27FC236}">
                <a16:creationId xmlns:a16="http://schemas.microsoft.com/office/drawing/2014/main" id="{8DADF0FC-0CCB-404A-B4E6-62A389DA9A95}"/>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charset="0"/>
                <a:ea typeface="Tahoma" charset="0"/>
                <a:cs typeface="Tahoma" charset="0"/>
              </a:rPr>
              <a:t>CONFIDENTIAL</a:t>
            </a:r>
          </a:p>
        </p:txBody>
      </p:sp>
      <p:pic>
        <p:nvPicPr>
          <p:cNvPr id="8" name="Picture 7">
            <a:extLst>
              <a:ext uri="{FF2B5EF4-FFF2-40B4-BE49-F238E27FC236}">
                <a16:creationId xmlns:a16="http://schemas.microsoft.com/office/drawing/2014/main" id="{732C5E3A-CE2A-0942-B237-1229E05E5DDE}"/>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77421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0">
                <a:solidFill>
                  <a:srgbClr val="115689"/>
                </a:solidFill>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2000">
                <a:solidFill>
                  <a:schemeClr val="tx1"/>
                </a:solidFill>
                <a:latin typeface="Tahoma" charset="0"/>
                <a:ea typeface="Tahoma" charset="0"/>
                <a:cs typeface="Tahoma" charset="0"/>
              </a:defRPr>
            </a:lvl1pPr>
            <a:lvl2pPr>
              <a:buClr>
                <a:schemeClr val="tx2"/>
              </a:buClr>
              <a:defRPr sz="1800">
                <a:solidFill>
                  <a:schemeClr val="tx1"/>
                </a:solidFill>
                <a:latin typeface="Tahoma" charset="0"/>
                <a:ea typeface="Tahoma" charset="0"/>
                <a:cs typeface="Tahoma" charset="0"/>
              </a:defRPr>
            </a:lvl2pPr>
            <a:lvl3pPr>
              <a:buClr>
                <a:schemeClr val="tx2"/>
              </a:buClr>
              <a:defRPr sz="1600">
                <a:solidFill>
                  <a:schemeClr val="tx1"/>
                </a:solidFill>
                <a:latin typeface="Tahoma" charset="0"/>
                <a:ea typeface="Tahoma" charset="0"/>
                <a:cs typeface="Tahoma" charset="0"/>
              </a:defRPr>
            </a:lvl3pPr>
            <a:lvl4pPr>
              <a:buClr>
                <a:schemeClr val="tx2"/>
              </a:buClr>
              <a:defRPr sz="1600">
                <a:solidFill>
                  <a:schemeClr val="tx1"/>
                </a:solidFill>
                <a:latin typeface="Tahoma" charset="0"/>
                <a:ea typeface="Tahoma" charset="0"/>
                <a:cs typeface="Tahoma" charset="0"/>
              </a:defRPr>
            </a:lvl4pPr>
            <a:lvl5pPr>
              <a:buClr>
                <a:schemeClr val="tx2"/>
              </a:buClr>
              <a:defRPr sz="16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ahoma" charset="0"/>
              <a:ea typeface="Tahoma" charset="0"/>
              <a:cs typeface="Tahoma" charset="0"/>
            </a:endParaRPr>
          </a:p>
        </p:txBody>
      </p:sp>
      <p:pic>
        <p:nvPicPr>
          <p:cNvPr id="7" name="Picture 6">
            <a:extLst>
              <a:ext uri="{FF2B5EF4-FFF2-40B4-BE49-F238E27FC236}">
                <a16:creationId xmlns:a16="http://schemas.microsoft.com/office/drawing/2014/main" id="{4B18F5F3-1A43-6E49-91F1-D91D00D99992}"/>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586948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Footer Placeholder 4">
            <a:extLst>
              <a:ext uri="{FF2B5EF4-FFF2-40B4-BE49-F238E27FC236}">
                <a16:creationId xmlns:a16="http://schemas.microsoft.com/office/drawing/2014/main" id="{6316C84B-55F9-544F-B9FA-90BD5C26A36B}"/>
              </a:ext>
            </a:extLst>
          </p:cNvPr>
          <p:cNvSpPr txBox="1">
            <a:spLocks/>
          </p:cNvSpPr>
          <p:nvPr userDrawn="1"/>
        </p:nvSpPr>
        <p:spPr>
          <a:xfrm>
            <a:off x="560460" y="6554073"/>
            <a:ext cx="475203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10" name="Title 9">
            <a:extLst>
              <a:ext uri="{FF2B5EF4-FFF2-40B4-BE49-F238E27FC236}">
                <a16:creationId xmlns:a16="http://schemas.microsoft.com/office/drawing/2014/main" id="{E050CBE2-AD56-A441-8971-21E139603E82}"/>
              </a:ext>
            </a:extLst>
          </p:cNvPr>
          <p:cNvSpPr>
            <a:spLocks noGrp="1"/>
          </p:cNvSpPr>
          <p:nvPr>
            <p:ph type="title" hasCustomPrompt="1"/>
          </p:nvPr>
        </p:nvSpPr>
        <p:spPr>
          <a:xfrm>
            <a:off x="560832" y="2459736"/>
            <a:ext cx="10131552" cy="1399032"/>
          </a:xfrm>
        </p:spPr>
        <p:txBody>
          <a:bodyPr>
            <a:normAutofit/>
          </a:bodyPr>
          <a:lstStyle>
            <a:lvl1pPr>
              <a:defRPr sz="360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49551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No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Title 1">
            <a:extLst>
              <a:ext uri="{FF2B5EF4-FFF2-40B4-BE49-F238E27FC236}">
                <a16:creationId xmlns:a16="http://schemas.microsoft.com/office/drawing/2014/main" id="{F7B4FD1A-C4E1-454C-9416-F4467B93C845}"/>
              </a:ext>
            </a:extLst>
          </p:cNvPr>
          <p:cNvSpPr>
            <a:spLocks noGrp="1"/>
          </p:cNvSpPr>
          <p:nvPr>
            <p:ph type="ctrTitle" hasCustomPrompt="1"/>
          </p:nvPr>
        </p:nvSpPr>
        <p:spPr>
          <a:xfrm>
            <a:off x="562555" y="2455329"/>
            <a:ext cx="10134365" cy="1398978"/>
          </a:xfrm>
        </p:spPr>
        <p:txBody>
          <a:bodyPr>
            <a:normAutofit/>
          </a:bodyPr>
          <a:lstStyle>
            <a:lvl1pPr algn="l">
              <a:defRPr sz="3600" b="0"/>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59722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Footer Placeholder 4">
            <a:extLst>
              <a:ext uri="{FF2B5EF4-FFF2-40B4-BE49-F238E27FC236}">
                <a16:creationId xmlns:a16="http://schemas.microsoft.com/office/drawing/2014/main" id="{7E4B875D-B5DB-A142-A5B8-7264A1490879}"/>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11" name="Picture 10">
            <a:extLst>
              <a:ext uri="{FF2B5EF4-FFF2-40B4-BE49-F238E27FC236}">
                <a16:creationId xmlns:a16="http://schemas.microsoft.com/office/drawing/2014/main" id="{ED388005-3100-114E-AFB6-18C2653D9294}"/>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81877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28B0852C-0E22-4946-8FD1-1E8D74D1C69D}"/>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1325222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11" name="Footer Placeholder 4">
            <a:extLst>
              <a:ext uri="{FF2B5EF4-FFF2-40B4-BE49-F238E27FC236}">
                <a16:creationId xmlns:a16="http://schemas.microsoft.com/office/drawing/2014/main" id="{41CC5157-5AD5-D043-8790-A7D77F61A940}"/>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2" name="Picture 11">
            <a:extLst>
              <a:ext uri="{FF2B5EF4-FFF2-40B4-BE49-F238E27FC236}">
                <a16:creationId xmlns:a16="http://schemas.microsoft.com/office/drawing/2014/main" id="{0A496928-E1DA-7645-ACBB-35F0D1B448D2}"/>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741492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11" name="Picture 10">
            <a:extLst>
              <a:ext uri="{FF2B5EF4-FFF2-40B4-BE49-F238E27FC236}">
                <a16:creationId xmlns:a16="http://schemas.microsoft.com/office/drawing/2014/main" id="{34348879-1050-604F-8BE9-18906A49878C}"/>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758258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5" name="Footer Placeholder 4">
            <a:extLst>
              <a:ext uri="{FF2B5EF4-FFF2-40B4-BE49-F238E27FC236}">
                <a16:creationId xmlns:a16="http://schemas.microsoft.com/office/drawing/2014/main" id="{B1DA648D-482B-8849-B378-F4050289D12F}"/>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7" name="Rectangle 6">
            <a:extLst>
              <a:ext uri="{FF2B5EF4-FFF2-40B4-BE49-F238E27FC236}">
                <a16:creationId xmlns:a16="http://schemas.microsoft.com/office/drawing/2014/main" id="{9E4C25E1-889C-D941-9FB5-F461D9CA406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294E06AF-7227-354B-BDCA-FA6D4F49212C}"/>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321057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B8E9287B-A373-EE42-B829-EE3C0EE744F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1215E286-A9DE-3340-9565-9254ACCE9601}"/>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168260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0">
                <a:solidFill>
                  <a:srgbClr val="115689"/>
                </a:solidFill>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2000">
                <a:solidFill>
                  <a:schemeClr val="tx1"/>
                </a:solidFill>
                <a:latin typeface="Tahoma" charset="0"/>
                <a:ea typeface="Tahoma" charset="0"/>
                <a:cs typeface="Tahoma" charset="0"/>
              </a:defRPr>
            </a:lvl1pPr>
            <a:lvl2pPr>
              <a:buClr>
                <a:schemeClr val="tx2"/>
              </a:buClr>
              <a:defRPr sz="1800">
                <a:solidFill>
                  <a:schemeClr val="tx1"/>
                </a:solidFill>
                <a:latin typeface="Tahoma" charset="0"/>
                <a:ea typeface="Tahoma" charset="0"/>
                <a:cs typeface="Tahoma" charset="0"/>
              </a:defRPr>
            </a:lvl2pPr>
            <a:lvl3pPr>
              <a:buClr>
                <a:schemeClr val="tx2"/>
              </a:buClr>
              <a:defRPr sz="1600">
                <a:solidFill>
                  <a:schemeClr val="tx1"/>
                </a:solidFill>
                <a:latin typeface="Tahoma" charset="0"/>
                <a:ea typeface="Tahoma" charset="0"/>
                <a:cs typeface="Tahoma" charset="0"/>
              </a:defRPr>
            </a:lvl3pPr>
            <a:lvl4pPr>
              <a:buClr>
                <a:schemeClr val="tx2"/>
              </a:buClr>
              <a:defRPr sz="1600">
                <a:solidFill>
                  <a:schemeClr val="tx1"/>
                </a:solidFill>
                <a:latin typeface="Tahoma" charset="0"/>
                <a:ea typeface="Tahoma" charset="0"/>
                <a:cs typeface="Tahoma" charset="0"/>
              </a:defRPr>
            </a:lvl4pPr>
            <a:lvl5pPr>
              <a:buClr>
                <a:schemeClr val="tx2"/>
              </a:buClr>
              <a:defRPr sz="16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ahoma" charset="0"/>
              <a:ea typeface="Tahoma" charset="0"/>
              <a:cs typeface="Tahoma" charset="0"/>
            </a:endParaRPr>
          </a:p>
        </p:txBody>
      </p:sp>
      <p:pic>
        <p:nvPicPr>
          <p:cNvPr id="8" name="Picture 7">
            <a:extLst>
              <a:ext uri="{FF2B5EF4-FFF2-40B4-BE49-F238E27FC236}">
                <a16:creationId xmlns:a16="http://schemas.microsoft.com/office/drawing/2014/main" id="{7B207B2C-D45D-7B4E-AA83-88387FFB2AC7}"/>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1962597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7" name="Footer Placeholder 4">
            <a:extLst>
              <a:ext uri="{FF2B5EF4-FFF2-40B4-BE49-F238E27FC236}">
                <a16:creationId xmlns:a16="http://schemas.microsoft.com/office/drawing/2014/main" id="{33F3F47A-F1DA-8B40-BED6-D147F9D6E66B}"/>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8" name="Picture 7">
            <a:extLst>
              <a:ext uri="{FF2B5EF4-FFF2-40B4-BE49-F238E27FC236}">
                <a16:creationId xmlns:a16="http://schemas.microsoft.com/office/drawing/2014/main" id="{9B9C5C1D-D3BB-364B-B749-6E00805D9A92}"/>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3755835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No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7" name="Picture 6">
            <a:extLst>
              <a:ext uri="{FF2B5EF4-FFF2-40B4-BE49-F238E27FC236}">
                <a16:creationId xmlns:a16="http://schemas.microsoft.com/office/drawing/2014/main" id="{D892E59C-48DD-E64E-A571-0022E4C3FE05}"/>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1557531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10" name="Footer Placeholder 4">
            <a:extLst>
              <a:ext uri="{FF2B5EF4-FFF2-40B4-BE49-F238E27FC236}">
                <a16:creationId xmlns:a16="http://schemas.microsoft.com/office/drawing/2014/main" id="{D7C443B1-20A6-9640-8121-1CB2D57CD595}"/>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1" name="Picture 10">
            <a:extLst>
              <a:ext uri="{FF2B5EF4-FFF2-40B4-BE49-F238E27FC236}">
                <a16:creationId xmlns:a16="http://schemas.microsoft.com/office/drawing/2014/main" id="{7465C745-F88E-8446-8F08-2568C61CBE48}"/>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2694048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11" name="Picture 10">
            <a:extLst>
              <a:ext uri="{FF2B5EF4-FFF2-40B4-BE49-F238E27FC236}">
                <a16:creationId xmlns:a16="http://schemas.microsoft.com/office/drawing/2014/main" id="{653CD07B-2142-0C47-AA14-2D52016B049C}"/>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3303587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10" name="Footer Placeholder 4">
            <a:extLst>
              <a:ext uri="{FF2B5EF4-FFF2-40B4-BE49-F238E27FC236}">
                <a16:creationId xmlns:a16="http://schemas.microsoft.com/office/drawing/2014/main" id="{DB1E382C-BC05-8B4D-9949-9FC9ADC5622B}"/>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1" name="Picture 10">
            <a:extLst>
              <a:ext uri="{FF2B5EF4-FFF2-40B4-BE49-F238E27FC236}">
                <a16:creationId xmlns:a16="http://schemas.microsoft.com/office/drawing/2014/main" id="{D85A42F0-BFE3-414E-8DD3-E8DE4DF941C1}"/>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1732132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10" name="Picture 9">
            <a:extLst>
              <a:ext uri="{FF2B5EF4-FFF2-40B4-BE49-F238E27FC236}">
                <a16:creationId xmlns:a16="http://schemas.microsoft.com/office/drawing/2014/main" id="{3C0CDCAC-78CB-8441-A398-BD6FA00ED634}"/>
              </a:ext>
            </a:extLst>
          </p:cNvPr>
          <p:cNvPicPr>
            <a:picLocks noChangeAspect="1"/>
          </p:cNvPicPr>
          <p:nvPr userDrawn="1"/>
        </p:nvPicPr>
        <p:blipFill>
          <a:blip r:embed="rId2"/>
          <a:stretch>
            <a:fillRect/>
          </a:stretch>
        </p:blipFill>
        <p:spPr>
          <a:xfrm>
            <a:off x="275314" y="6401661"/>
            <a:ext cx="2053741" cy="394318"/>
          </a:xfrm>
          <a:prstGeom prst="rect">
            <a:avLst/>
          </a:prstGeom>
        </p:spPr>
      </p:pic>
    </p:spTree>
    <p:extLst>
      <p:ext uri="{BB962C8B-B14F-4D97-AF65-F5344CB8AC3E}">
        <p14:creationId xmlns:p14="http://schemas.microsoft.com/office/powerpoint/2010/main" val="798129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2556" y="2455329"/>
            <a:ext cx="8532305" cy="1398978"/>
          </a:xfrm>
        </p:spPr>
        <p:txBody>
          <a:bodyPr>
            <a:normAutofit/>
          </a:bodyPr>
          <a:lstStyle>
            <a:lvl1pPr algn="l">
              <a:defRPr sz="3600" b="0">
                <a:solidFill>
                  <a:srgbClr val="11568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a:extLst>
              <a:ext uri="{FF2B5EF4-FFF2-40B4-BE49-F238E27FC236}">
                <a16:creationId xmlns:a16="http://schemas.microsoft.com/office/drawing/2014/main" id="{765FB0D9-A954-5845-B6FE-B01F6EFD465F}"/>
              </a:ext>
            </a:extLst>
          </p:cNvPr>
          <p:cNvSpPr>
            <a:spLocks noGrp="1"/>
          </p:cNvSpPr>
          <p:nvPr>
            <p:ph type="body" sz="quarter" idx="11" hasCustomPrompt="1"/>
          </p:nvPr>
        </p:nvSpPr>
        <p:spPr>
          <a:xfrm>
            <a:off x="560461" y="5869326"/>
            <a:ext cx="4410124" cy="341312"/>
          </a:xfrm>
        </p:spPr>
        <p:txBody>
          <a:bodyPr anchor="ctr"/>
          <a:lstStyle>
            <a:lvl1pPr marL="0" indent="0">
              <a:buNone/>
              <a:defRPr sz="1200" spc="300">
                <a:solidFill>
                  <a:srgbClr val="404040"/>
                </a:solidFill>
              </a:defRPr>
            </a:lvl1pPr>
          </a:lstStyle>
          <a:p>
            <a:pPr lvl="0"/>
            <a:r>
              <a:rPr lang="en-US" dirty="0"/>
              <a:t>DATE</a:t>
            </a:r>
          </a:p>
        </p:txBody>
      </p:sp>
    </p:spTree>
    <p:extLst>
      <p:ext uri="{BB962C8B-B14F-4D97-AF65-F5344CB8AC3E}">
        <p14:creationId xmlns:p14="http://schemas.microsoft.com/office/powerpoint/2010/main" val="858049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0">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2000">
                <a:solidFill>
                  <a:schemeClr val="tx1"/>
                </a:solidFill>
                <a:latin typeface="Tahoma" charset="0"/>
                <a:ea typeface="Tahoma" charset="0"/>
                <a:cs typeface="Tahoma" charset="0"/>
              </a:defRPr>
            </a:lvl1pPr>
            <a:lvl2pPr>
              <a:buClr>
                <a:schemeClr val="tx2"/>
              </a:buClr>
              <a:defRPr sz="1800">
                <a:solidFill>
                  <a:schemeClr val="tx1"/>
                </a:solidFill>
                <a:latin typeface="Tahoma" charset="0"/>
                <a:ea typeface="Tahoma" charset="0"/>
                <a:cs typeface="Tahoma" charset="0"/>
              </a:defRPr>
            </a:lvl2pPr>
            <a:lvl3pPr>
              <a:buClr>
                <a:schemeClr val="tx2"/>
              </a:buClr>
              <a:defRPr sz="1600">
                <a:solidFill>
                  <a:schemeClr val="tx1"/>
                </a:solidFill>
                <a:latin typeface="Tahoma" charset="0"/>
                <a:ea typeface="Tahoma" charset="0"/>
                <a:cs typeface="Tahoma" charset="0"/>
              </a:defRPr>
            </a:lvl3pPr>
            <a:lvl4pPr>
              <a:buClr>
                <a:schemeClr val="tx2"/>
              </a:buClr>
              <a:defRPr sz="1600">
                <a:solidFill>
                  <a:schemeClr val="tx1"/>
                </a:solidFill>
                <a:latin typeface="Tahoma" charset="0"/>
                <a:ea typeface="Tahoma" charset="0"/>
                <a:cs typeface="Tahoma" charset="0"/>
              </a:defRPr>
            </a:lvl4pPr>
            <a:lvl5pPr>
              <a:buClr>
                <a:schemeClr val="tx2"/>
              </a:buClr>
              <a:defRPr sz="16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ahoma" charset="0"/>
              <a:ea typeface="Tahoma" charset="0"/>
              <a:cs typeface="Tahoma" charset="0"/>
            </a:endParaRPr>
          </a:p>
        </p:txBody>
      </p:sp>
    </p:spTree>
    <p:extLst>
      <p:ext uri="{BB962C8B-B14F-4D97-AF65-F5344CB8AC3E}">
        <p14:creationId xmlns:p14="http://schemas.microsoft.com/office/powerpoint/2010/main" val="3241331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0">
                <a:solidFill>
                  <a:srgbClr val="115689"/>
                </a:solidFill>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2000">
                <a:solidFill>
                  <a:schemeClr val="tx1"/>
                </a:solidFill>
                <a:latin typeface="Tahoma" charset="0"/>
                <a:ea typeface="Tahoma" charset="0"/>
                <a:cs typeface="Tahoma" charset="0"/>
              </a:defRPr>
            </a:lvl1pPr>
            <a:lvl2pPr>
              <a:buClr>
                <a:schemeClr val="tx2"/>
              </a:buClr>
              <a:defRPr sz="1800">
                <a:solidFill>
                  <a:schemeClr val="tx1"/>
                </a:solidFill>
                <a:latin typeface="Tahoma" charset="0"/>
                <a:ea typeface="Tahoma" charset="0"/>
                <a:cs typeface="Tahoma" charset="0"/>
              </a:defRPr>
            </a:lvl2pPr>
            <a:lvl3pPr>
              <a:buClr>
                <a:schemeClr val="tx2"/>
              </a:buClr>
              <a:defRPr sz="1600">
                <a:solidFill>
                  <a:schemeClr val="tx1"/>
                </a:solidFill>
                <a:latin typeface="Tahoma" charset="0"/>
                <a:ea typeface="Tahoma" charset="0"/>
                <a:cs typeface="Tahoma" charset="0"/>
              </a:defRPr>
            </a:lvl3pPr>
            <a:lvl4pPr>
              <a:buClr>
                <a:schemeClr val="tx2"/>
              </a:buClr>
              <a:defRPr sz="1600">
                <a:solidFill>
                  <a:schemeClr val="tx1"/>
                </a:solidFill>
                <a:latin typeface="Tahoma" charset="0"/>
                <a:ea typeface="Tahoma" charset="0"/>
                <a:cs typeface="Tahoma" charset="0"/>
              </a:defRPr>
            </a:lvl4pPr>
            <a:lvl5pPr>
              <a:buClr>
                <a:schemeClr val="tx2"/>
              </a:buClr>
              <a:defRPr sz="16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Tahoma" charset="0"/>
              <a:ea typeface="Tahoma" charset="0"/>
              <a:cs typeface="Tahoma" charset="0"/>
            </a:endParaRPr>
          </a:p>
        </p:txBody>
      </p:sp>
    </p:spTree>
    <p:extLst>
      <p:ext uri="{BB962C8B-B14F-4D97-AF65-F5344CB8AC3E}">
        <p14:creationId xmlns:p14="http://schemas.microsoft.com/office/powerpoint/2010/main" val="4194029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a:extLst>
              <a:ext uri="{FF2B5EF4-FFF2-40B4-BE49-F238E27FC236}">
                <a16:creationId xmlns:a16="http://schemas.microsoft.com/office/drawing/2014/main" id="{E050CBE2-AD56-A441-8971-21E139603E82}"/>
              </a:ext>
            </a:extLst>
          </p:cNvPr>
          <p:cNvSpPr>
            <a:spLocks noGrp="1"/>
          </p:cNvSpPr>
          <p:nvPr>
            <p:ph type="title" hasCustomPrompt="1"/>
          </p:nvPr>
        </p:nvSpPr>
        <p:spPr>
          <a:xfrm>
            <a:off x="560832" y="2459736"/>
            <a:ext cx="10131552" cy="1399032"/>
          </a:xfrm>
        </p:spPr>
        <p:txBody>
          <a:bodyPr>
            <a:normAutofit/>
          </a:bodyPr>
          <a:lstStyle>
            <a:lvl1pPr>
              <a:defRPr sz="360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5538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Footer Placeholder 4">
            <a:extLst>
              <a:ext uri="{FF2B5EF4-FFF2-40B4-BE49-F238E27FC236}">
                <a16:creationId xmlns:a16="http://schemas.microsoft.com/office/drawing/2014/main" id="{6316C84B-55F9-544F-B9FA-90BD5C26A36B}"/>
              </a:ext>
            </a:extLst>
          </p:cNvPr>
          <p:cNvSpPr txBox="1">
            <a:spLocks/>
          </p:cNvSpPr>
          <p:nvPr userDrawn="1"/>
        </p:nvSpPr>
        <p:spPr>
          <a:xfrm>
            <a:off x="560460" y="6554073"/>
            <a:ext cx="475203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10" name="Title 9">
            <a:extLst>
              <a:ext uri="{FF2B5EF4-FFF2-40B4-BE49-F238E27FC236}">
                <a16:creationId xmlns:a16="http://schemas.microsoft.com/office/drawing/2014/main" id="{E050CBE2-AD56-A441-8971-21E139603E82}"/>
              </a:ext>
            </a:extLst>
          </p:cNvPr>
          <p:cNvSpPr>
            <a:spLocks noGrp="1"/>
          </p:cNvSpPr>
          <p:nvPr>
            <p:ph type="title" hasCustomPrompt="1"/>
          </p:nvPr>
        </p:nvSpPr>
        <p:spPr>
          <a:xfrm>
            <a:off x="560832" y="2459736"/>
            <a:ext cx="10131552" cy="1399032"/>
          </a:xfrm>
        </p:spPr>
        <p:txBody>
          <a:bodyPr>
            <a:normAutofit/>
          </a:bodyPr>
          <a:lstStyle>
            <a:lvl1pPr>
              <a:defRPr sz="360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170434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No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Title 1">
            <a:extLst>
              <a:ext uri="{FF2B5EF4-FFF2-40B4-BE49-F238E27FC236}">
                <a16:creationId xmlns:a16="http://schemas.microsoft.com/office/drawing/2014/main" id="{F7B4FD1A-C4E1-454C-9416-F4467B93C845}"/>
              </a:ext>
            </a:extLst>
          </p:cNvPr>
          <p:cNvSpPr>
            <a:spLocks noGrp="1"/>
          </p:cNvSpPr>
          <p:nvPr>
            <p:ph type="ctrTitle" hasCustomPrompt="1"/>
          </p:nvPr>
        </p:nvSpPr>
        <p:spPr>
          <a:xfrm>
            <a:off x="562555" y="2455329"/>
            <a:ext cx="10134365" cy="1398978"/>
          </a:xfrm>
        </p:spPr>
        <p:txBody>
          <a:bodyPr>
            <a:normAutofit/>
          </a:bodyPr>
          <a:lstStyle>
            <a:lvl1pPr algn="l">
              <a:defRPr sz="3600" b="0"/>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58475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3307666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2398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2387787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826733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9E4C25E1-889C-D941-9FB5-F461D9CA406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4926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B8E9287B-A373-EE42-B829-EE3C0EE744F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2647489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186036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No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3357897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42714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No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Title 1">
            <a:extLst>
              <a:ext uri="{FF2B5EF4-FFF2-40B4-BE49-F238E27FC236}">
                <a16:creationId xmlns:a16="http://schemas.microsoft.com/office/drawing/2014/main" id="{F7B4FD1A-C4E1-454C-9416-F4467B93C845}"/>
              </a:ext>
            </a:extLst>
          </p:cNvPr>
          <p:cNvSpPr>
            <a:spLocks noGrp="1"/>
          </p:cNvSpPr>
          <p:nvPr>
            <p:ph type="ctrTitle" hasCustomPrompt="1"/>
          </p:nvPr>
        </p:nvSpPr>
        <p:spPr>
          <a:xfrm>
            <a:off x="562555" y="2455329"/>
            <a:ext cx="10134365" cy="1398978"/>
          </a:xfrm>
        </p:spPr>
        <p:txBody>
          <a:bodyPr>
            <a:normAutofit/>
          </a:bodyPr>
          <a:lstStyle>
            <a:lvl1pPr algn="l">
              <a:defRPr sz="3600" b="0"/>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600" spc="300">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26043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1960495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1916662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Tree>
    <p:extLst>
      <p:ext uri="{BB962C8B-B14F-4D97-AF65-F5344CB8AC3E}">
        <p14:creationId xmlns:p14="http://schemas.microsoft.com/office/powerpoint/2010/main" val="370088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7" cy="252000"/>
          </a:xfrm>
        </p:spPr>
        <p:txBody>
          <a:bodyPr anchor="t"/>
          <a:lstStyle>
            <a:lvl1pPr marL="0" indent="0" algn="l">
              <a:buNone/>
              <a:defRPr sz="1350">
                <a:solidFill>
                  <a:schemeClr val="accent1"/>
                </a:solidFill>
              </a:defRPr>
            </a:lvl1pPr>
            <a:lvl2pPr marL="0" indent="0" algn="l">
              <a:buNone/>
              <a:defRPr sz="1350">
                <a:solidFill>
                  <a:schemeClr val="accent1"/>
                </a:solidFill>
              </a:defRPr>
            </a:lvl2pPr>
            <a:lvl3pPr marL="0" indent="0" algn="l">
              <a:buNone/>
              <a:defRPr sz="1350">
                <a:solidFill>
                  <a:schemeClr val="accent1"/>
                </a:solidFill>
              </a:defRPr>
            </a:lvl3pPr>
            <a:lvl4pPr marL="0" indent="0" algn="l">
              <a:buNone/>
              <a:defRPr sz="1350">
                <a:solidFill>
                  <a:schemeClr val="accent1"/>
                </a:solidFill>
              </a:defRPr>
            </a:lvl4pPr>
            <a:lvl5pPr marL="0" indent="0" algn="l">
              <a:buNone/>
              <a:defRPr sz="1350">
                <a:solidFill>
                  <a:schemeClr val="accent1"/>
                </a:solidFill>
              </a:defRPr>
            </a:lvl5pPr>
            <a:lvl6pPr marL="0" indent="0" algn="l">
              <a:buNone/>
              <a:defRPr sz="1350">
                <a:solidFill>
                  <a:schemeClr val="accent1"/>
                </a:solidFill>
              </a:defRPr>
            </a:lvl6pPr>
            <a:lvl7pPr marL="0" indent="0" algn="l">
              <a:buNone/>
              <a:defRPr sz="1350">
                <a:solidFill>
                  <a:schemeClr val="accent1"/>
                </a:solidFill>
              </a:defRPr>
            </a:lvl7pPr>
            <a:lvl8pPr marL="0" indent="0" algn="l">
              <a:buNone/>
              <a:defRPr sz="1350">
                <a:solidFill>
                  <a:schemeClr val="accent1"/>
                </a:solidFill>
              </a:defRPr>
            </a:lvl8pPr>
            <a:lvl9pPr marL="0" indent="0" algn="l">
              <a:buNone/>
              <a:defRPr sz="1350">
                <a:solidFill>
                  <a:schemeClr val="accent1"/>
                </a:solidFill>
              </a:defRPr>
            </a:lvl9pPr>
          </a:lstStyle>
          <a:p>
            <a:pPr lvl="0"/>
            <a:r>
              <a:rPr lang="de-DE"/>
              <a:t>Formatvorlage des Untertitelmasters durch Klicken bearbeiten</a:t>
            </a:r>
            <a:endParaRPr lang="en-US" dirty="0"/>
          </a:p>
        </p:txBody>
      </p:sp>
      <p:sp>
        <p:nvSpPr>
          <p:cNvPr id="2" name="Title 1"/>
          <p:cNvSpPr>
            <a:spLocks noGrp="1"/>
          </p:cNvSpPr>
          <p:nvPr>
            <p:ph type="title"/>
          </p:nvPr>
        </p:nvSpPr>
        <p:spPr bwMode="gray"/>
        <p:txBody>
          <a:bodyPr/>
          <a:lstStyle/>
          <a:p>
            <a:r>
              <a:rPr lang="de-DE" dirty="0"/>
              <a:t>Titelmasterformat durch Klicken bearbeiten</a:t>
            </a:r>
            <a:endParaRPr lang="en-US" dirty="0"/>
          </a:p>
        </p:txBody>
      </p:sp>
      <p:sp>
        <p:nvSpPr>
          <p:cNvPr id="4" name="Date Placeholder 3"/>
          <p:cNvSpPr>
            <a:spLocks noGrp="1"/>
          </p:cNvSpPr>
          <p:nvPr>
            <p:ph type="dt" sz="half" idx="10"/>
          </p:nvPr>
        </p:nvSpPr>
        <p:spPr bwMode="gray">
          <a:xfrm>
            <a:off x="11122679" y="6617933"/>
            <a:ext cx="489015" cy="108000"/>
          </a:xfrm>
          <a:prstGeom prst="rect">
            <a:avLst/>
          </a:prstGeom>
        </p:spPr>
        <p:txBody>
          <a:bodyPr/>
          <a:lstStyle/>
          <a:p>
            <a:endParaRPr lang="en-US" dirty="0"/>
          </a:p>
        </p:txBody>
      </p:sp>
      <p:sp>
        <p:nvSpPr>
          <p:cNvPr id="5" name="Footer Placeholder 4"/>
          <p:cNvSpPr>
            <a:spLocks noGrp="1"/>
          </p:cNvSpPr>
          <p:nvPr>
            <p:ph type="ftr" sz="quarter" idx="11"/>
          </p:nvPr>
        </p:nvSpPr>
        <p:spPr bwMode="gray">
          <a:xfrm>
            <a:off x="974800" y="6617933"/>
            <a:ext cx="8641125" cy="108000"/>
          </a:xfrm>
          <a:prstGeom prst="rect">
            <a:avLst/>
          </a:prstGeom>
        </p:spPr>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p:cNvSpPr>
            <a:spLocks noGrp="1"/>
          </p:cNvSpPr>
          <p:nvPr>
            <p:ph type="body" sz="quarter" idx="14"/>
          </p:nvPr>
        </p:nvSpPr>
        <p:spPr bwMode="gray">
          <a:xfrm>
            <a:off x="980410" y="1732751"/>
            <a:ext cx="10801407" cy="4752000"/>
          </a:xfrm>
        </p:spPr>
        <p:txBody>
          <a:bodyPr/>
          <a:lstStyle>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29028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34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2557" y="2455329"/>
            <a:ext cx="8532305" cy="1398978"/>
          </a:xfrm>
        </p:spPr>
        <p:txBody>
          <a:bodyPr>
            <a:normAutofit/>
          </a:bodyPr>
          <a:lstStyle>
            <a:lvl1pPr algn="l">
              <a:defRPr sz="2700" b="0">
                <a:solidFill>
                  <a:srgbClr val="11568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560460" y="3854307"/>
            <a:ext cx="8534400" cy="835782"/>
          </a:xfrm>
        </p:spPr>
        <p:txBody>
          <a:bodyPr>
            <a:normAutofit/>
          </a:bodyPr>
          <a:lstStyle>
            <a:lvl1pPr marL="0" indent="0" algn="l">
              <a:buNone/>
              <a:defRPr sz="1200" spc="225">
                <a:solidFill>
                  <a:srgbClr val="40404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Text Placeholder 8">
            <a:extLst>
              <a:ext uri="{FF2B5EF4-FFF2-40B4-BE49-F238E27FC236}">
                <a16:creationId xmlns:a16="http://schemas.microsoft.com/office/drawing/2014/main" id="{765FB0D9-A954-5845-B6FE-B01F6EFD465F}"/>
              </a:ext>
            </a:extLst>
          </p:cNvPr>
          <p:cNvSpPr>
            <a:spLocks noGrp="1"/>
          </p:cNvSpPr>
          <p:nvPr>
            <p:ph type="body" sz="quarter" idx="11" hasCustomPrompt="1"/>
          </p:nvPr>
        </p:nvSpPr>
        <p:spPr>
          <a:xfrm>
            <a:off x="560462" y="5869326"/>
            <a:ext cx="4410124" cy="341312"/>
          </a:xfrm>
        </p:spPr>
        <p:txBody>
          <a:bodyPr anchor="ctr"/>
          <a:lstStyle>
            <a:lvl1pPr marL="0" indent="0">
              <a:buNone/>
              <a:defRPr sz="900" spc="225">
                <a:solidFill>
                  <a:srgbClr val="404040"/>
                </a:solidFill>
              </a:defRPr>
            </a:lvl1pPr>
          </a:lstStyle>
          <a:p>
            <a:pPr lvl="0"/>
            <a:r>
              <a:rPr lang="en-US" dirty="0"/>
              <a:t>DATE</a:t>
            </a:r>
          </a:p>
        </p:txBody>
      </p:sp>
      <p:pic>
        <p:nvPicPr>
          <p:cNvPr id="8" name="Picture 7">
            <a:extLst>
              <a:ext uri="{FF2B5EF4-FFF2-40B4-BE49-F238E27FC236}">
                <a16:creationId xmlns:a16="http://schemas.microsoft.com/office/drawing/2014/main" id="{3985BDA1-0D66-C140-B13D-154526FA6385}"/>
              </a:ext>
            </a:extLst>
          </p:cNvPr>
          <p:cNvPicPr>
            <a:picLocks noChangeAspect="1"/>
          </p:cNvPicPr>
          <p:nvPr userDrawn="1"/>
        </p:nvPicPr>
        <p:blipFill>
          <a:blip r:embed="rId3"/>
          <a:stretch>
            <a:fillRect/>
          </a:stretch>
        </p:blipFill>
        <p:spPr>
          <a:xfrm>
            <a:off x="607610" y="571388"/>
            <a:ext cx="1328468" cy="1048161"/>
          </a:xfrm>
          <a:prstGeom prst="rect">
            <a:avLst/>
          </a:prstGeom>
        </p:spPr>
      </p:pic>
    </p:spTree>
    <p:extLst>
      <p:ext uri="{BB962C8B-B14F-4D97-AF65-F5344CB8AC3E}">
        <p14:creationId xmlns:p14="http://schemas.microsoft.com/office/powerpoint/2010/main" val="1024193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100" b="0">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1500">
                <a:solidFill>
                  <a:schemeClr val="tx1"/>
                </a:solidFill>
                <a:latin typeface="Tahoma" charset="0"/>
                <a:ea typeface="Tahoma" charset="0"/>
                <a:cs typeface="Tahoma" charset="0"/>
              </a:defRPr>
            </a:lvl1pPr>
            <a:lvl2pPr>
              <a:buClr>
                <a:schemeClr val="tx2"/>
              </a:buClr>
              <a:defRPr sz="1350">
                <a:solidFill>
                  <a:schemeClr val="tx1"/>
                </a:solidFill>
                <a:latin typeface="Tahoma" charset="0"/>
                <a:ea typeface="Tahoma" charset="0"/>
                <a:cs typeface="Tahoma" charset="0"/>
              </a:defRPr>
            </a:lvl2pPr>
            <a:lvl3pPr>
              <a:buClr>
                <a:schemeClr val="tx2"/>
              </a:buClr>
              <a:defRPr sz="1200">
                <a:solidFill>
                  <a:schemeClr val="tx1"/>
                </a:solidFill>
                <a:latin typeface="Tahoma" charset="0"/>
                <a:ea typeface="Tahoma" charset="0"/>
                <a:cs typeface="Tahoma" charset="0"/>
              </a:defRPr>
            </a:lvl3pPr>
            <a:lvl4pPr>
              <a:buClr>
                <a:schemeClr val="tx2"/>
              </a:buClr>
              <a:defRPr sz="1200">
                <a:solidFill>
                  <a:schemeClr val="tx1"/>
                </a:solidFill>
                <a:latin typeface="Tahoma" charset="0"/>
                <a:ea typeface="Tahoma" charset="0"/>
                <a:cs typeface="Tahoma" charset="0"/>
              </a:defRPr>
            </a:lvl4pPr>
            <a:lvl5pPr>
              <a:buClr>
                <a:schemeClr val="tx2"/>
              </a:buClr>
              <a:defRPr sz="12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Tahoma" charset="0"/>
              <a:ea typeface="Tahoma" charset="0"/>
              <a:cs typeface="Tahoma" charset="0"/>
            </a:endParaRPr>
          </a:p>
        </p:txBody>
      </p:sp>
      <p:sp>
        <p:nvSpPr>
          <p:cNvPr id="7" name="Footer Placeholder 4">
            <a:extLst>
              <a:ext uri="{FF2B5EF4-FFF2-40B4-BE49-F238E27FC236}">
                <a16:creationId xmlns:a16="http://schemas.microsoft.com/office/drawing/2014/main" id="{8DADF0FC-0CCB-404A-B4E6-62A389DA9A95}"/>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charset="0"/>
                <a:ea typeface="Tahoma" charset="0"/>
                <a:cs typeface="Tahoma" charset="0"/>
              </a:rPr>
              <a:t>CONFIDENTIAL</a:t>
            </a:r>
          </a:p>
        </p:txBody>
      </p:sp>
      <p:pic>
        <p:nvPicPr>
          <p:cNvPr id="8" name="Picture 7">
            <a:extLst>
              <a:ext uri="{FF2B5EF4-FFF2-40B4-BE49-F238E27FC236}">
                <a16:creationId xmlns:a16="http://schemas.microsoft.com/office/drawing/2014/main" id="{5AEF2AC9-EB24-1D4D-A9EB-2A2B89F1C32C}"/>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2104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100" b="0">
                <a:solidFill>
                  <a:srgbClr val="115689"/>
                </a:solidFill>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1500">
                <a:solidFill>
                  <a:schemeClr val="tx1"/>
                </a:solidFill>
                <a:latin typeface="Tahoma" charset="0"/>
                <a:ea typeface="Tahoma" charset="0"/>
                <a:cs typeface="Tahoma" charset="0"/>
              </a:defRPr>
            </a:lvl1pPr>
            <a:lvl2pPr>
              <a:buClr>
                <a:schemeClr val="tx2"/>
              </a:buClr>
              <a:defRPr sz="1350">
                <a:solidFill>
                  <a:schemeClr val="tx1"/>
                </a:solidFill>
                <a:latin typeface="Tahoma" charset="0"/>
                <a:ea typeface="Tahoma" charset="0"/>
                <a:cs typeface="Tahoma" charset="0"/>
              </a:defRPr>
            </a:lvl2pPr>
            <a:lvl3pPr>
              <a:buClr>
                <a:schemeClr val="tx2"/>
              </a:buClr>
              <a:defRPr sz="1200">
                <a:solidFill>
                  <a:schemeClr val="tx1"/>
                </a:solidFill>
                <a:latin typeface="Tahoma" charset="0"/>
                <a:ea typeface="Tahoma" charset="0"/>
                <a:cs typeface="Tahoma" charset="0"/>
              </a:defRPr>
            </a:lvl3pPr>
            <a:lvl4pPr>
              <a:buClr>
                <a:schemeClr val="tx2"/>
              </a:buClr>
              <a:defRPr sz="1200">
                <a:solidFill>
                  <a:schemeClr val="tx1"/>
                </a:solidFill>
                <a:latin typeface="Tahoma" charset="0"/>
                <a:ea typeface="Tahoma" charset="0"/>
                <a:cs typeface="Tahoma" charset="0"/>
              </a:defRPr>
            </a:lvl4pPr>
            <a:lvl5pPr>
              <a:buClr>
                <a:schemeClr val="tx2"/>
              </a:buClr>
              <a:defRPr sz="12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Tahoma" charset="0"/>
              <a:ea typeface="Tahoma" charset="0"/>
              <a:cs typeface="Tahoma" charset="0"/>
            </a:endParaRPr>
          </a:p>
        </p:txBody>
      </p:sp>
      <p:pic>
        <p:nvPicPr>
          <p:cNvPr id="8" name="Picture 7">
            <a:extLst>
              <a:ext uri="{FF2B5EF4-FFF2-40B4-BE49-F238E27FC236}">
                <a16:creationId xmlns:a16="http://schemas.microsoft.com/office/drawing/2014/main" id="{7B207B2C-D45D-7B4E-AA83-88387FFB2AC7}"/>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3684310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200" spc="225">
                <a:solidFill>
                  <a:srgbClr val="40404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Footer Placeholder 4">
            <a:extLst>
              <a:ext uri="{FF2B5EF4-FFF2-40B4-BE49-F238E27FC236}">
                <a16:creationId xmlns:a16="http://schemas.microsoft.com/office/drawing/2014/main" id="{6316C84B-55F9-544F-B9FA-90BD5C26A36B}"/>
              </a:ext>
            </a:extLst>
          </p:cNvPr>
          <p:cNvSpPr txBox="1">
            <a:spLocks/>
          </p:cNvSpPr>
          <p:nvPr userDrawn="1"/>
        </p:nvSpPr>
        <p:spPr>
          <a:xfrm>
            <a:off x="560460" y="6554075"/>
            <a:ext cx="475203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10" name="Title 9">
            <a:extLst>
              <a:ext uri="{FF2B5EF4-FFF2-40B4-BE49-F238E27FC236}">
                <a16:creationId xmlns:a16="http://schemas.microsoft.com/office/drawing/2014/main" id="{E050CBE2-AD56-A441-8971-21E139603E82}"/>
              </a:ext>
            </a:extLst>
          </p:cNvPr>
          <p:cNvSpPr>
            <a:spLocks noGrp="1"/>
          </p:cNvSpPr>
          <p:nvPr>
            <p:ph type="title" hasCustomPrompt="1"/>
          </p:nvPr>
        </p:nvSpPr>
        <p:spPr>
          <a:xfrm>
            <a:off x="560832" y="2459736"/>
            <a:ext cx="10131552" cy="1399032"/>
          </a:xfrm>
        </p:spPr>
        <p:txBody>
          <a:bodyPr>
            <a:normAutofit/>
          </a:bodyPr>
          <a:lstStyle>
            <a:lvl1pPr>
              <a:defRPr sz="270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954639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No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Title 1">
            <a:extLst>
              <a:ext uri="{FF2B5EF4-FFF2-40B4-BE49-F238E27FC236}">
                <a16:creationId xmlns:a16="http://schemas.microsoft.com/office/drawing/2014/main" id="{F7B4FD1A-C4E1-454C-9416-F4467B93C845}"/>
              </a:ext>
            </a:extLst>
          </p:cNvPr>
          <p:cNvSpPr>
            <a:spLocks noGrp="1"/>
          </p:cNvSpPr>
          <p:nvPr>
            <p:ph type="ctrTitle" hasCustomPrompt="1"/>
          </p:nvPr>
        </p:nvSpPr>
        <p:spPr>
          <a:xfrm>
            <a:off x="562556" y="2455329"/>
            <a:ext cx="10134365" cy="1398978"/>
          </a:xfrm>
        </p:spPr>
        <p:txBody>
          <a:bodyPr>
            <a:normAutofit/>
          </a:bodyPr>
          <a:lstStyle>
            <a:lvl1pPr algn="l">
              <a:defRPr sz="2700" b="0"/>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200" spc="225">
                <a:solidFill>
                  <a:srgbClr val="40404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3536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Footer Placeholder 4">
            <a:extLst>
              <a:ext uri="{FF2B5EF4-FFF2-40B4-BE49-F238E27FC236}">
                <a16:creationId xmlns:a16="http://schemas.microsoft.com/office/drawing/2014/main" id="{7E4B875D-B5DB-A142-A5B8-7264A1490879}"/>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11" name="Picture 10">
            <a:extLst>
              <a:ext uri="{FF2B5EF4-FFF2-40B4-BE49-F238E27FC236}">
                <a16:creationId xmlns:a16="http://schemas.microsoft.com/office/drawing/2014/main" id="{663FE2DF-8EE1-F74F-AB39-A3258A2D2FDC}"/>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2299875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Footer Placeholder 4">
            <a:extLst>
              <a:ext uri="{FF2B5EF4-FFF2-40B4-BE49-F238E27FC236}">
                <a16:creationId xmlns:a16="http://schemas.microsoft.com/office/drawing/2014/main" id="{7E4B875D-B5DB-A142-A5B8-7264A1490879}"/>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11" name="Picture 10">
            <a:extLst>
              <a:ext uri="{FF2B5EF4-FFF2-40B4-BE49-F238E27FC236}">
                <a16:creationId xmlns:a16="http://schemas.microsoft.com/office/drawing/2014/main" id="{663FE2DF-8EE1-F74F-AB39-A3258A2D2FDC}"/>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3588347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8" name="Picture 7">
            <a:extLst>
              <a:ext uri="{FF2B5EF4-FFF2-40B4-BE49-F238E27FC236}">
                <a16:creationId xmlns:a16="http://schemas.microsoft.com/office/drawing/2014/main" id="{4B778528-8388-AD47-A685-8829EF818751}"/>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2443684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
        <p:nvSpPr>
          <p:cNvPr id="12" name="Footer Placeholder 4">
            <a:extLst>
              <a:ext uri="{FF2B5EF4-FFF2-40B4-BE49-F238E27FC236}">
                <a16:creationId xmlns:a16="http://schemas.microsoft.com/office/drawing/2014/main" id="{3570E6CE-ACF1-EA41-93CA-75D8743D1230}"/>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5" name="Picture 14">
            <a:extLst>
              <a:ext uri="{FF2B5EF4-FFF2-40B4-BE49-F238E27FC236}">
                <a16:creationId xmlns:a16="http://schemas.microsoft.com/office/drawing/2014/main" id="{AAA6F1DF-F7CE-5D46-A80E-E26CD6DCC745}"/>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1475528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12" name="Picture 11">
            <a:extLst>
              <a:ext uri="{FF2B5EF4-FFF2-40B4-BE49-F238E27FC236}">
                <a16:creationId xmlns:a16="http://schemas.microsoft.com/office/drawing/2014/main" id="{828B0F65-7F0A-4E4C-B506-307E6A3172FA}"/>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1911163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5" name="Footer Placeholder 4">
            <a:extLst>
              <a:ext uri="{FF2B5EF4-FFF2-40B4-BE49-F238E27FC236}">
                <a16:creationId xmlns:a16="http://schemas.microsoft.com/office/drawing/2014/main" id="{B1DA648D-482B-8849-B378-F4050289D12F}"/>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sp>
        <p:nvSpPr>
          <p:cNvPr id="7" name="Rectangle 6">
            <a:extLst>
              <a:ext uri="{FF2B5EF4-FFF2-40B4-BE49-F238E27FC236}">
                <a16:creationId xmlns:a16="http://schemas.microsoft.com/office/drawing/2014/main" id="{9E4C25E1-889C-D941-9FB5-F461D9CA406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8" name="Picture 7">
            <a:extLst>
              <a:ext uri="{FF2B5EF4-FFF2-40B4-BE49-F238E27FC236}">
                <a16:creationId xmlns:a16="http://schemas.microsoft.com/office/drawing/2014/main" id="{1737742B-8BB8-894D-B45D-773189BE5304}"/>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3876593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B8E9287B-A373-EE42-B829-EE3C0EE744F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9" name="Picture 8">
            <a:extLst>
              <a:ext uri="{FF2B5EF4-FFF2-40B4-BE49-F238E27FC236}">
                <a16:creationId xmlns:a16="http://schemas.microsoft.com/office/drawing/2014/main" id="{8449AF17-13D7-7445-8482-318620B759F4}"/>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1733187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
        <p:nvSpPr>
          <p:cNvPr id="5" name="Footer Placeholder 4">
            <a:extLst>
              <a:ext uri="{FF2B5EF4-FFF2-40B4-BE49-F238E27FC236}">
                <a16:creationId xmlns:a16="http://schemas.microsoft.com/office/drawing/2014/main" id="{671FFE79-9C6A-234E-90C9-185CF8203F2C}"/>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8" name="Picture 7">
            <a:extLst>
              <a:ext uri="{FF2B5EF4-FFF2-40B4-BE49-F238E27FC236}">
                <a16:creationId xmlns:a16="http://schemas.microsoft.com/office/drawing/2014/main" id="{48124C53-3118-C441-95B2-1CA97A8A2123}"/>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2421035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No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5" name="Picture 4">
            <a:extLst>
              <a:ext uri="{FF2B5EF4-FFF2-40B4-BE49-F238E27FC236}">
                <a16:creationId xmlns:a16="http://schemas.microsoft.com/office/drawing/2014/main" id="{44291863-A762-3B42-BF69-30D260D919D4}"/>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3283187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
        <p:nvSpPr>
          <p:cNvPr id="8" name="Footer Placeholder 4">
            <a:extLst>
              <a:ext uri="{FF2B5EF4-FFF2-40B4-BE49-F238E27FC236}">
                <a16:creationId xmlns:a16="http://schemas.microsoft.com/office/drawing/2014/main" id="{0291D914-CD39-CF49-BBD9-C7F43392AAD0}"/>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1" name="Picture 10">
            <a:extLst>
              <a:ext uri="{FF2B5EF4-FFF2-40B4-BE49-F238E27FC236}">
                <a16:creationId xmlns:a16="http://schemas.microsoft.com/office/drawing/2014/main" id="{DD4EE8B3-2A4B-624F-BC69-E887457D5845}"/>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2057722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8" name="Picture 7">
            <a:extLst>
              <a:ext uri="{FF2B5EF4-FFF2-40B4-BE49-F238E27FC236}">
                <a16:creationId xmlns:a16="http://schemas.microsoft.com/office/drawing/2014/main" id="{609EF917-5A63-2E40-858A-044E26C718FF}"/>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341708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8" name="Picture 7">
            <a:extLst>
              <a:ext uri="{FF2B5EF4-FFF2-40B4-BE49-F238E27FC236}">
                <a16:creationId xmlns:a16="http://schemas.microsoft.com/office/drawing/2014/main" id="{4B778528-8388-AD47-A685-8829EF818751}"/>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979561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
        <p:nvSpPr>
          <p:cNvPr id="8" name="Footer Placeholder 4">
            <a:extLst>
              <a:ext uri="{FF2B5EF4-FFF2-40B4-BE49-F238E27FC236}">
                <a16:creationId xmlns:a16="http://schemas.microsoft.com/office/drawing/2014/main" id="{B091F1AF-4779-9840-A6E4-D79D520D958D}"/>
              </a:ext>
            </a:extLst>
          </p:cNvPr>
          <p:cNvSpPr txBox="1">
            <a:spLocks/>
          </p:cNvSpPr>
          <p:nvPr userDrawn="1"/>
        </p:nvSpPr>
        <p:spPr>
          <a:xfrm>
            <a:off x="3719983" y="6554075"/>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b="1" spc="225"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1" name="Picture 10">
            <a:extLst>
              <a:ext uri="{FF2B5EF4-FFF2-40B4-BE49-F238E27FC236}">
                <a16:creationId xmlns:a16="http://schemas.microsoft.com/office/drawing/2014/main" id="{DD423C20-2411-8443-A385-90675209A25D}"/>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1573535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pic>
        <p:nvPicPr>
          <p:cNvPr id="8" name="Picture 7">
            <a:extLst>
              <a:ext uri="{FF2B5EF4-FFF2-40B4-BE49-F238E27FC236}">
                <a16:creationId xmlns:a16="http://schemas.microsoft.com/office/drawing/2014/main" id="{67A47F0A-8933-FF41-96BC-54B5CA253752}"/>
              </a:ext>
            </a:extLst>
          </p:cNvPr>
          <p:cNvPicPr>
            <a:picLocks noChangeAspect="1"/>
          </p:cNvPicPr>
          <p:nvPr userDrawn="1"/>
        </p:nvPicPr>
        <p:blipFill>
          <a:blip r:embed="rId2"/>
          <a:stretch>
            <a:fillRect/>
          </a:stretch>
        </p:blipFill>
        <p:spPr>
          <a:xfrm>
            <a:off x="206485" y="6401661"/>
            <a:ext cx="1540307" cy="394318"/>
          </a:xfrm>
          <a:prstGeom prst="rect">
            <a:avLst/>
          </a:prstGeom>
        </p:spPr>
      </p:pic>
    </p:spTree>
    <p:extLst>
      <p:ext uri="{BB962C8B-B14F-4D97-AF65-F5344CB8AC3E}">
        <p14:creationId xmlns:p14="http://schemas.microsoft.com/office/powerpoint/2010/main" val="3674767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02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5897" y="2194899"/>
            <a:ext cx="9266239" cy="1470025"/>
          </a:xfrm>
          <a:prstGeom prst="rect">
            <a:avLst/>
          </a:prstGeom>
        </p:spPr>
        <p:txBody>
          <a:bodyPr>
            <a:normAutofit/>
          </a:bodyPr>
          <a:lstStyle>
            <a:lvl1pPr algn="l">
              <a:defRPr sz="4000" b="1" i="0">
                <a:latin typeface="+mj-lt"/>
                <a:cs typeface="Georgia"/>
              </a:defRPr>
            </a:lvl1pPr>
          </a:lstStyle>
          <a:p>
            <a:r>
              <a:rPr lang="en-GB" dirty="0"/>
              <a:t>Click to edit Master title style</a:t>
            </a:r>
            <a:endParaRPr lang="en-US" dirty="0"/>
          </a:p>
        </p:txBody>
      </p:sp>
      <p:sp>
        <p:nvSpPr>
          <p:cNvPr id="3" name="Subtitle 2"/>
          <p:cNvSpPr>
            <a:spLocks noGrp="1"/>
          </p:cNvSpPr>
          <p:nvPr>
            <p:ph type="subTitle" idx="1"/>
          </p:nvPr>
        </p:nvSpPr>
        <p:spPr>
          <a:xfrm>
            <a:off x="966280" y="4292600"/>
            <a:ext cx="10245853" cy="1752600"/>
          </a:xfrm>
        </p:spPr>
        <p:txBody>
          <a:bodyPr>
            <a:normAutofit/>
          </a:bodyPr>
          <a:lstStyle>
            <a:lvl1pPr marL="0" indent="0" algn="l">
              <a:buNone/>
              <a:defRPr sz="1800" b="0" i="0">
                <a:solidFill>
                  <a:srgbClr val="000000"/>
                </a:solidFill>
                <a:latin typeface="+mj-lt"/>
                <a:cs typeface="Corbe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12465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082" y="1221886"/>
            <a:ext cx="10239828" cy="4525963"/>
          </a:xfrm>
        </p:spPr>
        <p:txBody>
          <a:bodyPr/>
          <a:lstStyle>
            <a:lvl1pPr>
              <a:buClr>
                <a:srgbClr val="31709A"/>
              </a:buClr>
              <a:defRPr>
                <a:latin typeface="+mj-lt"/>
              </a:defRPr>
            </a:lvl1pPr>
            <a:lvl2pPr>
              <a:buClr>
                <a:srgbClr val="31709A"/>
              </a:buClr>
              <a:defRPr>
                <a:latin typeface="+mj-lt"/>
              </a:defRPr>
            </a:lvl2pPr>
            <a:lvl3pPr>
              <a:buClr>
                <a:srgbClr val="31709A"/>
              </a:buClr>
              <a:defRPr>
                <a:latin typeface="+mj-lt"/>
              </a:defRPr>
            </a:lvl3pPr>
            <a:lvl4pPr>
              <a:buClr>
                <a:srgbClr val="31709A"/>
              </a:buClr>
              <a:defRPr>
                <a:latin typeface="+mj-lt"/>
              </a:defRPr>
            </a:lvl4pPr>
            <a:lvl5pPr>
              <a:buClr>
                <a:srgbClr val="31709A"/>
              </a:buCl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p:cNvPicPr>
            <a:picLocks noChangeAspect="1"/>
          </p:cNvPicPr>
          <p:nvPr userDrawn="1"/>
        </p:nvPicPr>
        <p:blipFill>
          <a:blip r:embed="rId2"/>
          <a:stretch>
            <a:fillRect/>
          </a:stretch>
        </p:blipFill>
        <p:spPr>
          <a:xfrm flipV="1">
            <a:off x="0" y="966656"/>
            <a:ext cx="12192000" cy="38583"/>
          </a:xfrm>
          <a:prstGeom prst="rect">
            <a:avLst/>
          </a:prstGeom>
        </p:spPr>
      </p:pic>
    </p:spTree>
    <p:extLst>
      <p:ext uri="{BB962C8B-B14F-4D97-AF65-F5344CB8AC3E}">
        <p14:creationId xmlns:p14="http://schemas.microsoft.com/office/powerpoint/2010/main" val="3170767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7660" y="1223453"/>
            <a:ext cx="4949373" cy="4525963"/>
          </a:xfrm>
        </p:spPr>
        <p:txBody>
          <a:bodyPr/>
          <a:lstStyle>
            <a:lvl1pPr>
              <a:buClr>
                <a:srgbClr val="31709A"/>
              </a:buClr>
              <a:defRPr sz="2800"/>
            </a:lvl1pPr>
            <a:lvl2pPr>
              <a:buClr>
                <a:srgbClr val="31709A"/>
              </a:buClr>
              <a:defRPr sz="2400"/>
            </a:lvl2pPr>
            <a:lvl3pPr>
              <a:buClr>
                <a:srgbClr val="31709A"/>
              </a:buClr>
              <a:defRPr sz="2000"/>
            </a:lvl3pPr>
            <a:lvl4pPr>
              <a:buClr>
                <a:srgbClr val="31709A"/>
              </a:buClr>
              <a:defRPr sz="1800"/>
            </a:lvl4pPr>
            <a:lvl5pPr>
              <a:buClr>
                <a:srgbClr val="31709A"/>
              </a:buCl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5821680" y="1223453"/>
            <a:ext cx="5014685" cy="4525963"/>
          </a:xfrm>
        </p:spPr>
        <p:txBody>
          <a:bodyPr/>
          <a:lstStyle>
            <a:lvl1pPr>
              <a:buClr>
                <a:srgbClr val="31709A"/>
              </a:buClr>
              <a:defRPr sz="2800"/>
            </a:lvl1pPr>
            <a:lvl2pPr>
              <a:buClr>
                <a:srgbClr val="31709A"/>
              </a:buClr>
              <a:defRPr sz="2400"/>
            </a:lvl2pPr>
            <a:lvl3pPr>
              <a:buClr>
                <a:srgbClr val="31709A"/>
              </a:buClr>
              <a:defRPr sz="2000"/>
            </a:lvl3pPr>
            <a:lvl4pPr>
              <a:buClr>
                <a:srgbClr val="31709A"/>
              </a:buClr>
              <a:defRPr sz="1800"/>
            </a:lvl4pPr>
            <a:lvl5pPr>
              <a:buClr>
                <a:srgbClr val="31709A"/>
              </a:buCl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894878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8148" y="1429009"/>
            <a:ext cx="4992611"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38148" y="2068769"/>
            <a:ext cx="4992611" cy="3951288"/>
          </a:xfrm>
        </p:spPr>
        <p:txBody>
          <a:bodyPr/>
          <a:lstStyle>
            <a:lvl1pPr>
              <a:buClr>
                <a:srgbClr val="31709A"/>
              </a:buClr>
              <a:defRPr sz="2400"/>
            </a:lvl1pPr>
            <a:lvl2pPr>
              <a:buClr>
                <a:srgbClr val="31709A"/>
              </a:buClr>
              <a:defRPr sz="2000"/>
            </a:lvl2pPr>
            <a:lvl3pPr>
              <a:buClr>
                <a:srgbClr val="31709A"/>
              </a:buClr>
              <a:defRPr sz="1800"/>
            </a:lvl3pPr>
            <a:lvl4pPr>
              <a:buClr>
                <a:srgbClr val="31709A"/>
              </a:buClr>
              <a:defRPr sz="1600"/>
            </a:lvl4pPr>
            <a:lvl5pPr>
              <a:buClr>
                <a:srgbClr val="31709A"/>
              </a:buCl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5827608" y="1429009"/>
            <a:ext cx="5006824"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7608" y="2068769"/>
            <a:ext cx="5006824" cy="3951288"/>
          </a:xfrm>
        </p:spPr>
        <p:txBody>
          <a:bodyPr/>
          <a:lstStyle>
            <a:lvl1pPr>
              <a:buClr>
                <a:srgbClr val="31709A"/>
              </a:buClr>
              <a:defRPr sz="2400"/>
            </a:lvl1pPr>
            <a:lvl2pPr>
              <a:buClr>
                <a:srgbClr val="31709A"/>
              </a:buClr>
              <a:defRPr sz="2000"/>
            </a:lvl2pPr>
            <a:lvl3pPr>
              <a:buClr>
                <a:srgbClr val="31709A"/>
              </a:buClr>
              <a:defRPr sz="1800"/>
            </a:lvl3pPr>
            <a:lvl4pPr>
              <a:buClr>
                <a:srgbClr val="31709A"/>
              </a:buClr>
              <a:defRPr sz="1600"/>
            </a:lvl4pPr>
            <a:lvl5pPr>
              <a:buClr>
                <a:srgbClr val="31709A"/>
              </a:buCl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00057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447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17"/>
            <a:ext cx="10196285" cy="1859783"/>
          </a:xfrm>
          <a:prstGeom prst="rect">
            <a:avLst/>
          </a:prstGeom>
        </p:spPr>
        <p:txBody>
          <a:bodyPr anchor="t">
            <a:noAutofit/>
          </a:bodyPr>
          <a:lstStyle>
            <a:lvl1pPr>
              <a:defRPr sz="4000"/>
            </a:lvl1pPr>
          </a:lstStyle>
          <a:p>
            <a:r>
              <a:rPr lang="en-GB"/>
              <a:t>Click to edit Master title style</a:t>
            </a:r>
            <a:endParaRPr lang="en-US" dirty="0"/>
          </a:p>
        </p:txBody>
      </p:sp>
    </p:spTree>
    <p:extLst>
      <p:ext uri="{BB962C8B-B14F-4D97-AF65-F5344CB8AC3E}">
        <p14:creationId xmlns:p14="http://schemas.microsoft.com/office/powerpoint/2010/main" val="26533775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4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sp>
        <p:nvSpPr>
          <p:cNvPr id="12" name="Footer Placeholder 4">
            <a:extLst>
              <a:ext uri="{FF2B5EF4-FFF2-40B4-BE49-F238E27FC236}">
                <a16:creationId xmlns:a16="http://schemas.microsoft.com/office/drawing/2014/main" id="{3570E6CE-ACF1-EA41-93CA-75D8743D1230}"/>
              </a:ext>
            </a:extLst>
          </p:cNvPr>
          <p:cNvSpPr txBox="1">
            <a:spLocks/>
          </p:cNvSpPr>
          <p:nvPr userDrawn="1"/>
        </p:nvSpPr>
        <p:spPr>
          <a:xfrm>
            <a:off x="3719982" y="6554073"/>
            <a:ext cx="4752037" cy="252075"/>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spc="300" dirty="0">
                <a:solidFill>
                  <a:srgbClr val="404040"/>
                </a:solidFill>
                <a:latin typeface="Tahoma" panose="020B0604030504040204" pitchFamily="34" charset="0"/>
                <a:ea typeface="Tahoma" panose="020B0604030504040204" pitchFamily="34" charset="0"/>
                <a:cs typeface="Tahoma" panose="020B0604030504040204" pitchFamily="34" charset="0"/>
              </a:rPr>
              <a:t>CONFIDENTIAL</a:t>
            </a:r>
          </a:p>
        </p:txBody>
      </p:sp>
      <p:pic>
        <p:nvPicPr>
          <p:cNvPr id="15" name="Picture 14">
            <a:extLst>
              <a:ext uri="{FF2B5EF4-FFF2-40B4-BE49-F238E27FC236}">
                <a16:creationId xmlns:a16="http://schemas.microsoft.com/office/drawing/2014/main" id="{AAA6F1DF-F7CE-5D46-A80E-E26CD6DCC745}"/>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4114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1215514"/>
            <a:ext cx="4158653" cy="747621"/>
          </a:xfrm>
          <a:prstGeom prst="rect">
            <a:avLst/>
          </a:prstGeom>
        </p:spPr>
        <p:txBody>
          <a:bodyPr/>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5185956" y="1215513"/>
            <a:ext cx="5660571" cy="4910652"/>
          </a:xfrm>
        </p:spPr>
        <p:txBody>
          <a:bodyPr/>
          <a:lstStyle>
            <a:lvl1pPr>
              <a:buClr>
                <a:srgbClr val="31709A"/>
              </a:buClr>
              <a:defRPr sz="3200"/>
            </a:lvl1pPr>
            <a:lvl2pPr>
              <a:buClr>
                <a:srgbClr val="31709A"/>
              </a:buClr>
              <a:defRPr sz="2800"/>
            </a:lvl2pPr>
            <a:lvl3pPr>
              <a:buClr>
                <a:srgbClr val="31709A"/>
              </a:buClr>
              <a:defRPr sz="2400"/>
            </a:lvl3pPr>
            <a:lvl4pPr>
              <a:buClr>
                <a:srgbClr val="31709A"/>
              </a:buClr>
              <a:defRPr sz="2000"/>
            </a:lvl4pPr>
            <a:lvl5pPr>
              <a:buClr>
                <a:srgbClr val="31709A"/>
              </a:buCl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50243" y="1963136"/>
            <a:ext cx="4158653" cy="4163031"/>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a:t>Click to edit Master text styles</a:t>
            </a:r>
          </a:p>
        </p:txBody>
      </p:sp>
    </p:spTree>
    <p:extLst>
      <p:ext uri="{BB962C8B-B14F-4D97-AF65-F5344CB8AC3E}">
        <p14:creationId xmlns:p14="http://schemas.microsoft.com/office/powerpoint/2010/main" val="1083806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8822263" cy="566739"/>
          </a:xfrm>
          <a:prstGeom prst="rect">
            <a:avLst/>
          </a:prstGeo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9" y="968375"/>
            <a:ext cx="8822263" cy="37592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389719" y="5367340"/>
            <a:ext cx="8822263"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a:t>Click to edit Master text styles</a:t>
            </a:r>
          </a:p>
        </p:txBody>
      </p:sp>
    </p:spTree>
    <p:extLst>
      <p:ext uri="{BB962C8B-B14F-4D97-AF65-F5344CB8AC3E}">
        <p14:creationId xmlns:p14="http://schemas.microsoft.com/office/powerpoint/2010/main" val="22629027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03"/>
            <a:ext cx="11176000" cy="1470025"/>
          </a:xfrm>
        </p:spPr>
        <p:txBody>
          <a:bodyPr/>
          <a:lstStyle>
            <a:lvl1pPr algn="l">
              <a:defRPr sz="32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06400" y="2974977"/>
            <a:ext cx="11176000" cy="1292225"/>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4127222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defTabSz="457189" fontAlgn="base">
              <a:spcBef>
                <a:spcPct val="0"/>
              </a:spcBef>
              <a:spcAft>
                <a:spcPct val="0"/>
              </a:spcAft>
              <a:defRPr/>
            </a:pPr>
            <a:endParaRPr lang="en-US" dirty="0">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lvl1pPr>
              <a:defRPr/>
            </a:lvl1pPr>
          </a:lstStyle>
          <a:p>
            <a:pPr defTabSz="457189" fontAlgn="base">
              <a:spcBef>
                <a:spcPct val="0"/>
              </a:spcBef>
              <a:spcAft>
                <a:spcPct val="0"/>
              </a:spcAft>
              <a:defRPr/>
            </a:pPr>
            <a:endParaRPr lang="en-US" dirty="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6539759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2557" y="2455329"/>
            <a:ext cx="8532305" cy="1398978"/>
          </a:xfrm>
        </p:spPr>
        <p:txBody>
          <a:bodyPr>
            <a:normAutofit/>
          </a:bodyPr>
          <a:lstStyle>
            <a:lvl1pPr algn="l">
              <a:defRPr sz="2700" b="0">
                <a:solidFill>
                  <a:srgbClr val="11568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560460" y="3854307"/>
            <a:ext cx="8534400" cy="835782"/>
          </a:xfrm>
        </p:spPr>
        <p:txBody>
          <a:bodyPr>
            <a:normAutofit/>
          </a:bodyPr>
          <a:lstStyle>
            <a:lvl1pPr marL="0" indent="0" algn="l">
              <a:buNone/>
              <a:defRPr sz="1200" spc="225">
                <a:solidFill>
                  <a:srgbClr val="40404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Text Placeholder 8">
            <a:extLst>
              <a:ext uri="{FF2B5EF4-FFF2-40B4-BE49-F238E27FC236}">
                <a16:creationId xmlns:a16="http://schemas.microsoft.com/office/drawing/2014/main" id="{765FB0D9-A954-5845-B6FE-B01F6EFD465F}"/>
              </a:ext>
            </a:extLst>
          </p:cNvPr>
          <p:cNvSpPr>
            <a:spLocks noGrp="1"/>
          </p:cNvSpPr>
          <p:nvPr>
            <p:ph type="body" sz="quarter" idx="11" hasCustomPrompt="1"/>
          </p:nvPr>
        </p:nvSpPr>
        <p:spPr>
          <a:xfrm>
            <a:off x="560462" y="5869326"/>
            <a:ext cx="4410124" cy="341312"/>
          </a:xfrm>
        </p:spPr>
        <p:txBody>
          <a:bodyPr anchor="ctr"/>
          <a:lstStyle>
            <a:lvl1pPr marL="0" indent="0">
              <a:buNone/>
              <a:defRPr sz="900" spc="225">
                <a:solidFill>
                  <a:srgbClr val="404040"/>
                </a:solidFill>
              </a:defRPr>
            </a:lvl1pPr>
          </a:lstStyle>
          <a:p>
            <a:pPr lvl="0"/>
            <a:r>
              <a:rPr lang="en-US" dirty="0"/>
              <a:t>DATE</a:t>
            </a:r>
          </a:p>
        </p:txBody>
      </p:sp>
    </p:spTree>
    <p:extLst>
      <p:ext uri="{BB962C8B-B14F-4D97-AF65-F5344CB8AC3E}">
        <p14:creationId xmlns:p14="http://schemas.microsoft.com/office/powerpoint/2010/main" val="1075023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100" b="0">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1500">
                <a:solidFill>
                  <a:schemeClr val="tx1"/>
                </a:solidFill>
                <a:latin typeface="Tahoma" charset="0"/>
                <a:ea typeface="Tahoma" charset="0"/>
                <a:cs typeface="Tahoma" charset="0"/>
              </a:defRPr>
            </a:lvl1pPr>
            <a:lvl2pPr>
              <a:buClr>
                <a:schemeClr val="tx2"/>
              </a:buClr>
              <a:defRPr sz="1350">
                <a:solidFill>
                  <a:schemeClr val="tx1"/>
                </a:solidFill>
                <a:latin typeface="Tahoma" charset="0"/>
                <a:ea typeface="Tahoma" charset="0"/>
                <a:cs typeface="Tahoma" charset="0"/>
              </a:defRPr>
            </a:lvl2pPr>
            <a:lvl3pPr>
              <a:buClr>
                <a:schemeClr val="tx2"/>
              </a:buClr>
              <a:defRPr sz="1200">
                <a:solidFill>
                  <a:schemeClr val="tx1"/>
                </a:solidFill>
                <a:latin typeface="Tahoma" charset="0"/>
                <a:ea typeface="Tahoma" charset="0"/>
                <a:cs typeface="Tahoma" charset="0"/>
              </a:defRPr>
            </a:lvl3pPr>
            <a:lvl4pPr>
              <a:buClr>
                <a:schemeClr val="tx2"/>
              </a:buClr>
              <a:defRPr sz="1200">
                <a:solidFill>
                  <a:schemeClr val="tx1"/>
                </a:solidFill>
                <a:latin typeface="Tahoma" charset="0"/>
                <a:ea typeface="Tahoma" charset="0"/>
                <a:cs typeface="Tahoma" charset="0"/>
              </a:defRPr>
            </a:lvl4pPr>
            <a:lvl5pPr>
              <a:buClr>
                <a:schemeClr val="tx2"/>
              </a:buClr>
              <a:defRPr sz="12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Tahoma" charset="0"/>
              <a:ea typeface="Tahoma" charset="0"/>
              <a:cs typeface="Tahoma" charset="0"/>
            </a:endParaRPr>
          </a:p>
        </p:txBody>
      </p:sp>
    </p:spTree>
    <p:extLst>
      <p:ext uri="{BB962C8B-B14F-4D97-AF65-F5344CB8AC3E}">
        <p14:creationId xmlns:p14="http://schemas.microsoft.com/office/powerpoint/2010/main" val="3221429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100" b="0">
                <a:solidFill>
                  <a:srgbClr val="115689"/>
                </a:solidFill>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sz="1500">
                <a:solidFill>
                  <a:schemeClr val="tx1"/>
                </a:solidFill>
                <a:latin typeface="Tahoma" charset="0"/>
                <a:ea typeface="Tahoma" charset="0"/>
                <a:cs typeface="Tahoma" charset="0"/>
              </a:defRPr>
            </a:lvl1pPr>
            <a:lvl2pPr>
              <a:buClr>
                <a:schemeClr val="tx2"/>
              </a:buClr>
              <a:defRPr sz="1350">
                <a:solidFill>
                  <a:schemeClr val="tx1"/>
                </a:solidFill>
                <a:latin typeface="Tahoma" charset="0"/>
                <a:ea typeface="Tahoma" charset="0"/>
                <a:cs typeface="Tahoma" charset="0"/>
              </a:defRPr>
            </a:lvl2pPr>
            <a:lvl3pPr>
              <a:buClr>
                <a:schemeClr val="tx2"/>
              </a:buClr>
              <a:defRPr sz="1200">
                <a:solidFill>
                  <a:schemeClr val="tx1"/>
                </a:solidFill>
                <a:latin typeface="Tahoma" charset="0"/>
                <a:ea typeface="Tahoma" charset="0"/>
                <a:cs typeface="Tahoma" charset="0"/>
              </a:defRPr>
            </a:lvl3pPr>
            <a:lvl4pPr>
              <a:buClr>
                <a:schemeClr val="tx2"/>
              </a:buClr>
              <a:defRPr sz="1200">
                <a:solidFill>
                  <a:schemeClr val="tx1"/>
                </a:solidFill>
                <a:latin typeface="Tahoma" charset="0"/>
                <a:ea typeface="Tahoma" charset="0"/>
                <a:cs typeface="Tahoma" charset="0"/>
              </a:defRPr>
            </a:lvl4pPr>
            <a:lvl5pPr>
              <a:buClr>
                <a:schemeClr val="tx2"/>
              </a:buClr>
              <a:defRPr sz="1200">
                <a:solidFill>
                  <a:schemeClr val="tx1"/>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rgbClr val="404040"/>
                </a:solidFill>
                <a:latin typeface="Tahoma" charset="0"/>
                <a:ea typeface="Tahoma" charset="0"/>
                <a:cs typeface="Tahoma" charset="0"/>
              </a:defRPr>
            </a:lvl1pPr>
          </a:lstStyle>
          <a:p>
            <a:fld id="{20F9767F-3D5E-D141-98F1-468CF245114F}" type="slidenum">
              <a:rPr lang="en-US" smtClean="0"/>
              <a:pPr/>
              <a:t>‹#›</a:t>
            </a:fld>
            <a:endParaRPr lang="en-US" dirty="0"/>
          </a:p>
        </p:txBody>
      </p:sp>
      <p:sp>
        <p:nvSpPr>
          <p:cNvPr id="6" name="Rectangle 5">
            <a:extLst>
              <a:ext uri="{FF2B5EF4-FFF2-40B4-BE49-F238E27FC236}">
                <a16:creationId xmlns:a16="http://schemas.microsoft.com/office/drawing/2014/main" id="{31CB6A27-853E-D444-A86B-F58A6D965A30}"/>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Tahoma" charset="0"/>
              <a:ea typeface="Tahoma" charset="0"/>
              <a:cs typeface="Tahoma" charset="0"/>
            </a:endParaRPr>
          </a:p>
        </p:txBody>
      </p:sp>
    </p:spTree>
    <p:extLst>
      <p:ext uri="{BB962C8B-B14F-4D97-AF65-F5344CB8AC3E}">
        <p14:creationId xmlns:p14="http://schemas.microsoft.com/office/powerpoint/2010/main" val="2138978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Slide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200" spc="225">
                <a:solidFill>
                  <a:srgbClr val="40404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Title 9">
            <a:extLst>
              <a:ext uri="{FF2B5EF4-FFF2-40B4-BE49-F238E27FC236}">
                <a16:creationId xmlns:a16="http://schemas.microsoft.com/office/drawing/2014/main" id="{E050CBE2-AD56-A441-8971-21E139603E82}"/>
              </a:ext>
            </a:extLst>
          </p:cNvPr>
          <p:cNvSpPr>
            <a:spLocks noGrp="1"/>
          </p:cNvSpPr>
          <p:nvPr>
            <p:ph type="title" hasCustomPrompt="1"/>
          </p:nvPr>
        </p:nvSpPr>
        <p:spPr>
          <a:xfrm>
            <a:off x="560832" y="2459736"/>
            <a:ext cx="10131552" cy="1399032"/>
          </a:xfrm>
        </p:spPr>
        <p:txBody>
          <a:bodyPr>
            <a:normAutofit/>
          </a:bodyPr>
          <a:lstStyle>
            <a:lvl1pPr>
              <a:defRPr sz="270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8280455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Slide (No confiden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Title 1">
            <a:extLst>
              <a:ext uri="{FF2B5EF4-FFF2-40B4-BE49-F238E27FC236}">
                <a16:creationId xmlns:a16="http://schemas.microsoft.com/office/drawing/2014/main" id="{F7B4FD1A-C4E1-454C-9416-F4467B93C845}"/>
              </a:ext>
            </a:extLst>
          </p:cNvPr>
          <p:cNvSpPr>
            <a:spLocks noGrp="1"/>
          </p:cNvSpPr>
          <p:nvPr>
            <p:ph type="ctrTitle" hasCustomPrompt="1"/>
          </p:nvPr>
        </p:nvSpPr>
        <p:spPr>
          <a:xfrm>
            <a:off x="562556" y="2455329"/>
            <a:ext cx="10134365" cy="1398978"/>
          </a:xfrm>
        </p:spPr>
        <p:txBody>
          <a:bodyPr>
            <a:normAutofit/>
          </a:bodyPr>
          <a:lstStyle>
            <a:lvl1pPr algn="l">
              <a:defRPr sz="2700" b="0"/>
            </a:lvl1pPr>
          </a:lstStyle>
          <a:p>
            <a:r>
              <a:rPr lang="en-US" dirty="0"/>
              <a:t>Click To Edit </a:t>
            </a:r>
            <a:br>
              <a:rPr lang="en-US" dirty="0"/>
            </a:br>
            <a:r>
              <a:rPr lang="en-US" dirty="0"/>
              <a:t>Master Title Style</a:t>
            </a:r>
          </a:p>
        </p:txBody>
      </p:sp>
      <p:sp>
        <p:nvSpPr>
          <p:cNvPr id="8" name="Subtitle 2">
            <a:extLst>
              <a:ext uri="{FF2B5EF4-FFF2-40B4-BE49-F238E27FC236}">
                <a16:creationId xmlns:a16="http://schemas.microsoft.com/office/drawing/2014/main" id="{F7AA5858-3730-4A47-8956-6ACD285C6D3E}"/>
              </a:ext>
            </a:extLst>
          </p:cNvPr>
          <p:cNvSpPr>
            <a:spLocks noGrp="1"/>
          </p:cNvSpPr>
          <p:nvPr>
            <p:ph type="subTitle" idx="1" hasCustomPrompt="1"/>
          </p:nvPr>
        </p:nvSpPr>
        <p:spPr>
          <a:xfrm>
            <a:off x="560460" y="3854307"/>
            <a:ext cx="8534400" cy="835782"/>
          </a:xfrm>
        </p:spPr>
        <p:txBody>
          <a:bodyPr>
            <a:normAutofit/>
          </a:bodyPr>
          <a:lstStyle>
            <a:lvl1pPr marL="0" indent="0" algn="l">
              <a:buNone/>
              <a:defRPr sz="1200" spc="225">
                <a:solidFill>
                  <a:srgbClr val="40404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51547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241718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Tahoma Normal" charset="0"/>
            </a:endParaRPr>
          </a:p>
        </p:txBody>
      </p:sp>
      <p:pic>
        <p:nvPicPr>
          <p:cNvPr id="12" name="Picture 11">
            <a:extLst>
              <a:ext uri="{FF2B5EF4-FFF2-40B4-BE49-F238E27FC236}">
                <a16:creationId xmlns:a16="http://schemas.microsoft.com/office/drawing/2014/main" id="{828B0F65-7F0A-4E4C-B506-307E6A3172FA}"/>
              </a:ext>
            </a:extLst>
          </p:cNvPr>
          <p:cNvPicPr>
            <a:picLocks noChangeAspect="1"/>
          </p:cNvPicPr>
          <p:nvPr userDrawn="1"/>
        </p:nvPicPr>
        <p:blipFill>
          <a:blip r:embed="rId2"/>
          <a:stretch>
            <a:fillRect/>
          </a:stretch>
        </p:blipFill>
        <p:spPr>
          <a:xfrm>
            <a:off x="206485" y="6401661"/>
            <a:ext cx="1540306" cy="394318"/>
          </a:xfrm>
          <a:prstGeom prst="rect">
            <a:avLst/>
          </a:prstGeom>
        </p:spPr>
      </p:pic>
    </p:spTree>
    <p:extLst>
      <p:ext uri="{BB962C8B-B14F-4D97-AF65-F5344CB8AC3E}">
        <p14:creationId xmlns:p14="http://schemas.microsoft.com/office/powerpoint/2010/main" val="320689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9" name="Rectangle 8">
            <a:extLst>
              <a:ext uri="{FF2B5EF4-FFF2-40B4-BE49-F238E27FC236}">
                <a16:creationId xmlns:a16="http://schemas.microsoft.com/office/drawing/2014/main" id="{66333869-D430-634F-9EF1-90F0CAC2F5AE}"/>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1773918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1389335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10" name="Rectangle 9">
            <a:extLst>
              <a:ext uri="{FF2B5EF4-FFF2-40B4-BE49-F238E27FC236}">
                <a16:creationId xmlns:a16="http://schemas.microsoft.com/office/drawing/2014/main" id="{D591D41A-A933-A84C-A8BE-C2BA6559468B}"/>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567170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9E4C25E1-889C-D941-9FB5-F461D9CA406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4471712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Confident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rgbClr val="404040"/>
                </a:solidFill>
                <a:latin typeface="Tahoma"/>
                <a:cs typeface="Tahoma"/>
              </a:defRPr>
            </a:lvl1pPr>
          </a:lstStyle>
          <a:p>
            <a:fld id="{20F9767F-3D5E-D141-98F1-468CF245114F}" type="slidenum">
              <a:rPr lang="en-US" smtClean="0"/>
              <a:pPr/>
              <a:t>‹#›</a:t>
            </a:fld>
            <a:endParaRPr lang="en-US" dirty="0"/>
          </a:p>
        </p:txBody>
      </p:sp>
      <p:sp>
        <p:nvSpPr>
          <p:cNvPr id="7" name="Rectangle 6">
            <a:extLst>
              <a:ext uri="{FF2B5EF4-FFF2-40B4-BE49-F238E27FC236}">
                <a16:creationId xmlns:a16="http://schemas.microsoft.com/office/drawing/2014/main" id="{B8E9287B-A373-EE42-B829-EE3C0EE744F7}"/>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2510021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21097475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No Confidenti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6" name="Rectangle 5">
            <a:extLst>
              <a:ext uri="{FF2B5EF4-FFF2-40B4-BE49-F238E27FC236}">
                <a16:creationId xmlns:a16="http://schemas.microsoft.com/office/drawing/2014/main" id="{089F9FBF-1D2D-2448-8789-578D343BC0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22905298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3270194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No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63830EC1-1F8C-0644-BB7E-82EA267A913C}"/>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1574292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404040"/>
                </a:solidFill>
              </a:defRPr>
            </a:lvl1pPr>
          </a:lstStyle>
          <a:p>
            <a:fld id="{20F9767F-3D5E-D141-98F1-468CF245114F}" type="slidenum">
              <a:rPr lang="en-US" smtClean="0"/>
              <a:pPr/>
              <a:t>‹#›</a:t>
            </a:fld>
            <a:endParaRPr lang="en-US"/>
          </a:p>
        </p:txBody>
      </p:sp>
      <p:sp>
        <p:nvSpPr>
          <p:cNvPr id="9" name="Rectangle 8">
            <a:extLst>
              <a:ext uri="{FF2B5EF4-FFF2-40B4-BE49-F238E27FC236}">
                <a16:creationId xmlns:a16="http://schemas.microsoft.com/office/drawing/2014/main" id="{21E8FFB5-1B31-5B42-8039-AAEAF9C54438}"/>
              </a:ext>
            </a:extLst>
          </p:cNvPr>
          <p:cNvSpPr/>
          <p:nvPr userDrawn="1"/>
        </p:nvSpPr>
        <p:spPr>
          <a:xfrm>
            <a:off x="0" y="0"/>
            <a:ext cx="12192000" cy="161086"/>
          </a:xfrm>
          <a:prstGeom prst="rect">
            <a:avLst/>
          </a:prstGeom>
          <a:gradFill>
            <a:gsLst>
              <a:gs pos="0">
                <a:srgbClr val="5CA8DC"/>
              </a:gs>
              <a:gs pos="100000">
                <a:srgbClr val="195BA9"/>
              </a:gs>
            </a:gsLst>
            <a:lin ang="16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Tahoma Normal" charset="0"/>
            </a:endParaRPr>
          </a:p>
        </p:txBody>
      </p:sp>
    </p:spTree>
    <p:extLst>
      <p:ext uri="{BB962C8B-B14F-4D97-AF65-F5344CB8AC3E}">
        <p14:creationId xmlns:p14="http://schemas.microsoft.com/office/powerpoint/2010/main" val="93607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7.e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8.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18168"/>
            <a:ext cx="10972800" cy="47079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chemeClr val="tx1"/>
                </a:solidFill>
                <a:latin typeface="Tahoma"/>
                <a:cs typeface="Tahoma"/>
              </a:defRPr>
            </a:lvl1pPr>
          </a:lstStyle>
          <a:p>
            <a:fld id="{20F9767F-3D5E-D141-98F1-468CF245114F}" type="slidenum">
              <a:rPr lang="en-US" smtClean="0"/>
              <a:pPr/>
              <a:t>‹#›</a:t>
            </a:fld>
            <a:endParaRPr lang="en-US" dirty="0"/>
          </a:p>
        </p:txBody>
      </p:sp>
    </p:spTree>
    <p:extLst>
      <p:ext uri="{BB962C8B-B14F-4D97-AF65-F5344CB8AC3E}">
        <p14:creationId xmlns:p14="http://schemas.microsoft.com/office/powerpoint/2010/main" val="1165242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457200" rtl="0" eaLnBrk="1" latinLnBrk="0" hangingPunct="1">
        <a:spcBef>
          <a:spcPct val="0"/>
        </a:spcBef>
        <a:buNone/>
        <a:defRPr sz="2800" b="0" kern="1200">
          <a:solidFill>
            <a:srgbClr val="115689"/>
          </a:solidFill>
          <a:latin typeface="Tahoma"/>
          <a:ea typeface="+mj-ea"/>
          <a:cs typeface="Tahoma"/>
        </a:defRPr>
      </a:lvl1pPr>
    </p:titleStyle>
    <p:bodyStyle>
      <a:lvl1pPr marL="256032" indent="-256032" algn="l" defTabSz="457200" rtl="0" eaLnBrk="1" latinLnBrk="0" hangingPunct="1">
        <a:spcBef>
          <a:spcPts val="600"/>
        </a:spcBef>
        <a:buClr>
          <a:schemeClr val="tx2"/>
        </a:buClr>
        <a:buFont typeface="Arial"/>
        <a:buChar char="•"/>
        <a:defRPr sz="2000" kern="1200">
          <a:solidFill>
            <a:schemeClr val="tx1"/>
          </a:solidFill>
          <a:latin typeface="Tahoma"/>
          <a:ea typeface="+mn-ea"/>
          <a:cs typeface="Tahoma"/>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Tahoma"/>
          <a:ea typeface="+mn-ea"/>
          <a:cs typeface="Tahoma"/>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18168"/>
            <a:ext cx="10972800" cy="47079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Tree>
    <p:extLst>
      <p:ext uri="{BB962C8B-B14F-4D97-AF65-F5344CB8AC3E}">
        <p14:creationId xmlns:p14="http://schemas.microsoft.com/office/powerpoint/2010/main" val="29189736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ftr="0" dt="0"/>
  <p:txStyles>
    <p:titleStyle>
      <a:lvl1pPr algn="l" defTabSz="457200" rtl="0" eaLnBrk="1" latinLnBrk="0" hangingPunct="1">
        <a:spcBef>
          <a:spcPct val="0"/>
        </a:spcBef>
        <a:buNone/>
        <a:defRPr sz="2800" b="0" kern="1200">
          <a:solidFill>
            <a:srgbClr val="115689"/>
          </a:solidFill>
          <a:latin typeface="Tahoma"/>
          <a:ea typeface="+mj-ea"/>
          <a:cs typeface="Tahoma"/>
        </a:defRPr>
      </a:lvl1pPr>
    </p:titleStyle>
    <p:bodyStyle>
      <a:lvl1pPr marL="256032" indent="-256032" algn="l" defTabSz="457200" rtl="0" eaLnBrk="1" latinLnBrk="0" hangingPunct="1">
        <a:spcBef>
          <a:spcPts val="600"/>
        </a:spcBef>
        <a:buClr>
          <a:schemeClr val="tx2"/>
        </a:buClr>
        <a:buFont typeface="Arial"/>
        <a:buChar char="•"/>
        <a:defRPr sz="2000" kern="1200">
          <a:solidFill>
            <a:schemeClr val="tx1"/>
          </a:solidFill>
          <a:latin typeface="Tahoma"/>
          <a:ea typeface="+mn-ea"/>
          <a:cs typeface="Tahoma"/>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Tahoma"/>
          <a:ea typeface="+mn-ea"/>
          <a:cs typeface="Tahoma"/>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18168"/>
            <a:ext cx="10972800" cy="47079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78905" y="6441023"/>
            <a:ext cx="462844" cy="365125"/>
          </a:xfrm>
          <a:prstGeom prst="rect">
            <a:avLst/>
          </a:prstGeom>
        </p:spPr>
        <p:txBody>
          <a:bodyPr vert="horz" lIns="0" tIns="45720" rIns="0" bIns="45720" rtlCol="0" anchor="b" anchorCtr="0"/>
          <a:lstStyle>
            <a:lvl1pPr algn="ctr">
              <a:defRPr sz="800" b="1">
                <a:solidFill>
                  <a:srgbClr val="404040"/>
                </a:solidFill>
                <a:latin typeface="Tahoma"/>
                <a:cs typeface="Tahoma"/>
              </a:defRPr>
            </a:lvl1pPr>
          </a:lstStyle>
          <a:p>
            <a:fld id="{20F9767F-3D5E-D141-98F1-468CF245114F}" type="slidenum">
              <a:rPr lang="en-US" smtClean="0"/>
              <a:pPr/>
              <a:t>‹#›</a:t>
            </a:fld>
            <a:endParaRPr lang="en-US" dirty="0"/>
          </a:p>
        </p:txBody>
      </p:sp>
    </p:spTree>
    <p:extLst>
      <p:ext uri="{BB962C8B-B14F-4D97-AF65-F5344CB8AC3E}">
        <p14:creationId xmlns:p14="http://schemas.microsoft.com/office/powerpoint/2010/main" val="9328924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p:hf hdr="0" ftr="0" dt="0"/>
  <p:txStyles>
    <p:titleStyle>
      <a:lvl1pPr algn="l" defTabSz="457200" rtl="0" eaLnBrk="1" latinLnBrk="0" hangingPunct="1">
        <a:spcBef>
          <a:spcPct val="0"/>
        </a:spcBef>
        <a:buNone/>
        <a:defRPr sz="2800" b="0" kern="1200">
          <a:solidFill>
            <a:srgbClr val="115689"/>
          </a:solidFill>
          <a:latin typeface="Tahoma"/>
          <a:ea typeface="+mj-ea"/>
          <a:cs typeface="Tahoma"/>
        </a:defRPr>
      </a:lvl1pPr>
    </p:titleStyle>
    <p:bodyStyle>
      <a:lvl1pPr marL="256032" indent="-256032" algn="l" defTabSz="457200" rtl="0" eaLnBrk="1" latinLnBrk="0" hangingPunct="1">
        <a:spcBef>
          <a:spcPts val="600"/>
        </a:spcBef>
        <a:buClr>
          <a:schemeClr val="tx2"/>
        </a:buClr>
        <a:buFont typeface="Arial"/>
        <a:buChar char="•"/>
        <a:defRPr sz="2000" kern="1200">
          <a:solidFill>
            <a:schemeClr val="tx1"/>
          </a:solidFill>
          <a:latin typeface="Tahoma"/>
          <a:ea typeface="+mn-ea"/>
          <a:cs typeface="Tahoma"/>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Tahoma"/>
          <a:ea typeface="+mn-ea"/>
          <a:cs typeface="Tahoma"/>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18168"/>
            <a:ext cx="10972800" cy="47079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chemeClr val="tx1"/>
                </a:solidFill>
                <a:latin typeface="Tahoma"/>
                <a:cs typeface="Tahoma"/>
              </a:defRPr>
            </a:lvl1pPr>
          </a:lstStyle>
          <a:p>
            <a:fld id="{20F9767F-3D5E-D141-98F1-468CF245114F}" type="slidenum">
              <a:rPr lang="en-US" smtClean="0"/>
              <a:pPr/>
              <a:t>‹#›</a:t>
            </a:fld>
            <a:endParaRPr lang="en-US" dirty="0"/>
          </a:p>
        </p:txBody>
      </p:sp>
    </p:spTree>
    <p:extLst>
      <p:ext uri="{BB962C8B-B14F-4D97-AF65-F5344CB8AC3E}">
        <p14:creationId xmlns:p14="http://schemas.microsoft.com/office/powerpoint/2010/main" val="8009164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hdr="0" ftr="0" dt="0"/>
  <p:txStyles>
    <p:titleStyle>
      <a:lvl1pPr algn="l" defTabSz="342900" rtl="0" eaLnBrk="1" latinLnBrk="0" hangingPunct="1">
        <a:spcBef>
          <a:spcPct val="0"/>
        </a:spcBef>
        <a:buNone/>
        <a:defRPr sz="2100" b="0" kern="1200">
          <a:solidFill>
            <a:srgbClr val="115689"/>
          </a:solidFill>
          <a:latin typeface="Tahoma"/>
          <a:ea typeface="+mj-ea"/>
          <a:cs typeface="Tahoma"/>
        </a:defRPr>
      </a:lvl1pPr>
    </p:titleStyle>
    <p:bodyStyle>
      <a:lvl1pPr marL="192024" indent="-192024" algn="l" defTabSz="342900" rtl="0" eaLnBrk="1" latinLnBrk="0" hangingPunct="1">
        <a:spcBef>
          <a:spcPts val="450"/>
        </a:spcBef>
        <a:buClr>
          <a:schemeClr val="tx2"/>
        </a:buClr>
        <a:buFont typeface="Arial"/>
        <a:buChar char="•"/>
        <a:defRPr sz="1500" kern="1200">
          <a:solidFill>
            <a:schemeClr val="tx1"/>
          </a:solidFill>
          <a:latin typeface="Tahoma"/>
          <a:ea typeface="+mn-ea"/>
          <a:cs typeface="Tahoma"/>
        </a:defRPr>
      </a:lvl1pPr>
      <a:lvl2pPr marL="557213" indent="-214313" algn="l" defTabSz="342900" rtl="0" eaLnBrk="1" latinLnBrk="0" hangingPunct="1">
        <a:spcBef>
          <a:spcPct val="20000"/>
        </a:spcBef>
        <a:buClr>
          <a:schemeClr val="tx2"/>
        </a:buClr>
        <a:buFont typeface="Arial"/>
        <a:buChar char="–"/>
        <a:defRPr sz="1350" kern="1200">
          <a:solidFill>
            <a:schemeClr val="tx1"/>
          </a:solidFill>
          <a:latin typeface="Tahoma"/>
          <a:ea typeface="+mn-ea"/>
          <a:cs typeface="Tahoma"/>
        </a:defRPr>
      </a:lvl2pPr>
      <a:lvl3pPr marL="857250" indent="-171450" algn="l" defTabSz="342900" rtl="0" eaLnBrk="1" latinLnBrk="0" hangingPunct="1">
        <a:spcBef>
          <a:spcPct val="20000"/>
        </a:spcBef>
        <a:buClr>
          <a:schemeClr val="tx2"/>
        </a:buClr>
        <a:buFont typeface="Arial"/>
        <a:buChar char="•"/>
        <a:defRPr sz="1200" kern="1200">
          <a:solidFill>
            <a:schemeClr val="tx1"/>
          </a:solidFill>
          <a:latin typeface="Tahoma"/>
          <a:ea typeface="+mn-ea"/>
          <a:cs typeface="Tahoma"/>
        </a:defRPr>
      </a:lvl3pPr>
      <a:lvl4pPr marL="1200150" indent="-171450" algn="l" defTabSz="342900" rtl="0" eaLnBrk="1" latinLnBrk="0" hangingPunct="1">
        <a:spcBef>
          <a:spcPct val="20000"/>
        </a:spcBef>
        <a:buClr>
          <a:schemeClr val="tx2"/>
        </a:buClr>
        <a:buFont typeface="Arial"/>
        <a:buChar char="–"/>
        <a:defRPr sz="1200" kern="1200">
          <a:solidFill>
            <a:schemeClr val="tx1"/>
          </a:solidFill>
          <a:latin typeface="Tahoma"/>
          <a:ea typeface="+mn-ea"/>
          <a:cs typeface="Tahoma"/>
        </a:defRPr>
      </a:lvl4pPr>
      <a:lvl5pPr marL="1543050" indent="-171450" algn="l" defTabSz="342900" rtl="0" eaLnBrk="1" latinLnBrk="0" hangingPunct="1">
        <a:spcBef>
          <a:spcPct val="20000"/>
        </a:spcBef>
        <a:buClr>
          <a:schemeClr val="tx2"/>
        </a:buClr>
        <a:buFont typeface="Arial"/>
        <a:buChar char="»"/>
        <a:defRPr sz="1200" kern="1200">
          <a:solidFill>
            <a:schemeClr val="tx1"/>
          </a:solidFill>
          <a:latin typeface="Tahoma"/>
          <a:ea typeface="+mn-ea"/>
          <a:cs typeface="Tahom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45320" y="1223965"/>
            <a:ext cx="9992784"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Slide Number Placeholder 5"/>
          <p:cNvSpPr txBox="1">
            <a:spLocks/>
          </p:cNvSpPr>
          <p:nvPr userDrawn="1"/>
        </p:nvSpPr>
        <p:spPr>
          <a:xfrm>
            <a:off x="10871200" y="6485470"/>
            <a:ext cx="853440" cy="37253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2310D5-EBBC-6F46-9C51-DDFAA9191274}" type="slidenum">
              <a:rPr lang="en-US" sz="1200" smtClean="0"/>
              <a:pPr/>
              <a:t>‹#›</a:t>
            </a:fld>
            <a:endParaRPr lang="en-US" sz="1200" dirty="0"/>
          </a:p>
        </p:txBody>
      </p:sp>
      <p:pic>
        <p:nvPicPr>
          <p:cNvPr id="5" name="Picture 4"/>
          <p:cNvPicPr>
            <a:picLocks noChangeAspect="1"/>
          </p:cNvPicPr>
          <p:nvPr userDrawn="1"/>
        </p:nvPicPr>
        <p:blipFill>
          <a:blip r:embed="rId13"/>
          <a:stretch>
            <a:fillRect/>
          </a:stretch>
        </p:blipFill>
        <p:spPr>
          <a:xfrm>
            <a:off x="0" y="967077"/>
            <a:ext cx="12192000" cy="38583"/>
          </a:xfrm>
          <a:prstGeom prst="rect">
            <a:avLst/>
          </a:prstGeom>
        </p:spPr>
      </p:pic>
      <p:pic>
        <p:nvPicPr>
          <p:cNvPr id="8" name="Picture 7"/>
          <p:cNvPicPr>
            <a:picLocks noChangeAspect="1"/>
          </p:cNvPicPr>
          <p:nvPr userDrawn="1"/>
        </p:nvPicPr>
        <p:blipFill>
          <a:blip r:embed="rId14"/>
          <a:stretch>
            <a:fillRect/>
          </a:stretch>
        </p:blipFill>
        <p:spPr>
          <a:xfrm>
            <a:off x="0" y="2"/>
            <a:ext cx="12192000" cy="964557"/>
          </a:xfrm>
          <a:prstGeom prst="rect">
            <a:avLst/>
          </a:prstGeom>
        </p:spPr>
      </p:pic>
    </p:spTree>
    <p:extLst>
      <p:ext uri="{BB962C8B-B14F-4D97-AF65-F5344CB8AC3E}">
        <p14:creationId xmlns:p14="http://schemas.microsoft.com/office/powerpoint/2010/main" val="5739456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457189" rtl="0" eaLnBrk="1" fontAlgn="base" hangingPunct="1">
        <a:spcBef>
          <a:spcPct val="0"/>
        </a:spcBef>
        <a:spcAft>
          <a:spcPct val="0"/>
        </a:spcAft>
        <a:defRPr sz="2400" b="1" kern="1200">
          <a:solidFill>
            <a:schemeClr val="tx1"/>
          </a:solidFill>
          <a:latin typeface="Georgia"/>
          <a:ea typeface="ＭＳ Ｐゴシック" charset="0"/>
          <a:cs typeface="Georgia"/>
        </a:defRPr>
      </a:lvl1pPr>
      <a:lvl2pPr algn="l" defTabSz="457189" rtl="0" eaLnBrk="1" fontAlgn="base" hangingPunct="1">
        <a:spcBef>
          <a:spcPct val="0"/>
        </a:spcBef>
        <a:spcAft>
          <a:spcPct val="0"/>
        </a:spcAft>
        <a:defRPr sz="3000" b="1">
          <a:solidFill>
            <a:schemeClr val="tx1"/>
          </a:solidFill>
          <a:latin typeface="Georgia" charset="0"/>
          <a:ea typeface="ＭＳ Ｐゴシック" charset="0"/>
        </a:defRPr>
      </a:lvl2pPr>
      <a:lvl3pPr algn="l" defTabSz="457189" rtl="0" eaLnBrk="1" fontAlgn="base" hangingPunct="1">
        <a:spcBef>
          <a:spcPct val="0"/>
        </a:spcBef>
        <a:spcAft>
          <a:spcPct val="0"/>
        </a:spcAft>
        <a:defRPr sz="3000" b="1">
          <a:solidFill>
            <a:schemeClr val="tx1"/>
          </a:solidFill>
          <a:latin typeface="Georgia" charset="0"/>
          <a:ea typeface="ＭＳ Ｐゴシック" charset="0"/>
        </a:defRPr>
      </a:lvl3pPr>
      <a:lvl4pPr algn="l" defTabSz="457189" rtl="0" eaLnBrk="1" fontAlgn="base" hangingPunct="1">
        <a:spcBef>
          <a:spcPct val="0"/>
        </a:spcBef>
        <a:spcAft>
          <a:spcPct val="0"/>
        </a:spcAft>
        <a:defRPr sz="3000" b="1">
          <a:solidFill>
            <a:schemeClr val="tx1"/>
          </a:solidFill>
          <a:latin typeface="Georgia" charset="0"/>
          <a:ea typeface="ＭＳ Ｐゴシック" charset="0"/>
        </a:defRPr>
      </a:lvl4pPr>
      <a:lvl5pPr algn="l" defTabSz="457189" rtl="0" eaLnBrk="1" fontAlgn="base" hangingPunct="1">
        <a:spcBef>
          <a:spcPct val="0"/>
        </a:spcBef>
        <a:spcAft>
          <a:spcPct val="0"/>
        </a:spcAft>
        <a:defRPr sz="3000" b="1">
          <a:solidFill>
            <a:schemeClr val="tx1"/>
          </a:solidFill>
          <a:latin typeface="Georgia" charset="0"/>
          <a:ea typeface="ＭＳ Ｐゴシック" charset="0"/>
        </a:defRPr>
      </a:lvl5pPr>
      <a:lvl6pPr marL="457189" algn="l" defTabSz="457189" rtl="0" eaLnBrk="1" fontAlgn="base" hangingPunct="1">
        <a:spcBef>
          <a:spcPct val="0"/>
        </a:spcBef>
        <a:spcAft>
          <a:spcPct val="0"/>
        </a:spcAft>
        <a:defRPr sz="3000" b="1">
          <a:solidFill>
            <a:schemeClr val="tx1"/>
          </a:solidFill>
          <a:latin typeface="Georgia" charset="0"/>
          <a:ea typeface="ＭＳ Ｐゴシック" charset="0"/>
        </a:defRPr>
      </a:lvl6pPr>
      <a:lvl7pPr marL="914378" algn="l" defTabSz="457189" rtl="0" eaLnBrk="1" fontAlgn="base" hangingPunct="1">
        <a:spcBef>
          <a:spcPct val="0"/>
        </a:spcBef>
        <a:spcAft>
          <a:spcPct val="0"/>
        </a:spcAft>
        <a:defRPr sz="3000" b="1">
          <a:solidFill>
            <a:schemeClr val="tx1"/>
          </a:solidFill>
          <a:latin typeface="Georgia" charset="0"/>
          <a:ea typeface="ＭＳ Ｐゴシック" charset="0"/>
        </a:defRPr>
      </a:lvl7pPr>
      <a:lvl8pPr marL="1371566" algn="l" defTabSz="457189" rtl="0" eaLnBrk="1" fontAlgn="base" hangingPunct="1">
        <a:spcBef>
          <a:spcPct val="0"/>
        </a:spcBef>
        <a:spcAft>
          <a:spcPct val="0"/>
        </a:spcAft>
        <a:defRPr sz="3000" b="1">
          <a:solidFill>
            <a:schemeClr val="tx1"/>
          </a:solidFill>
          <a:latin typeface="Georgia" charset="0"/>
          <a:ea typeface="ＭＳ Ｐゴシック" charset="0"/>
        </a:defRPr>
      </a:lvl8pPr>
      <a:lvl9pPr marL="1828754" algn="l" defTabSz="457189" rtl="0" eaLnBrk="1" fontAlgn="base" hangingPunct="1">
        <a:spcBef>
          <a:spcPct val="0"/>
        </a:spcBef>
        <a:spcAft>
          <a:spcPct val="0"/>
        </a:spcAft>
        <a:defRPr sz="3000" b="1">
          <a:solidFill>
            <a:schemeClr val="tx1"/>
          </a:solidFill>
          <a:latin typeface="Georgia" charset="0"/>
          <a:ea typeface="ＭＳ Ｐゴシック" charset="0"/>
        </a:defRPr>
      </a:lvl9pPr>
    </p:titleStyle>
    <p:bodyStyle>
      <a:lvl1pPr marL="227007" indent="-227007" algn="l" defTabSz="457189" rtl="0" eaLnBrk="1" fontAlgn="base" hangingPunct="1">
        <a:spcBef>
          <a:spcPct val="20000"/>
        </a:spcBef>
        <a:spcAft>
          <a:spcPct val="0"/>
        </a:spcAft>
        <a:buClr>
          <a:srgbClr val="31709A"/>
        </a:buClr>
        <a:buFont typeface="Arial" charset="0"/>
        <a:buChar char="•"/>
        <a:defRPr sz="1600" kern="1200">
          <a:solidFill>
            <a:schemeClr val="tx1"/>
          </a:solidFill>
          <a:latin typeface="Corbel"/>
          <a:ea typeface="ＭＳ Ｐゴシック" charset="0"/>
          <a:cs typeface="Corbel"/>
        </a:defRPr>
      </a:lvl1pPr>
      <a:lvl2pPr marL="742931" indent="-285743" algn="l" defTabSz="457189" rtl="0" eaLnBrk="1" fontAlgn="base" hangingPunct="1">
        <a:spcBef>
          <a:spcPct val="20000"/>
        </a:spcBef>
        <a:spcAft>
          <a:spcPct val="0"/>
        </a:spcAft>
        <a:buClr>
          <a:srgbClr val="31709A"/>
        </a:buClr>
        <a:buFont typeface="Arial" charset="0"/>
        <a:buChar char="–"/>
        <a:defRPr sz="1600" kern="1200">
          <a:solidFill>
            <a:schemeClr val="tx1"/>
          </a:solidFill>
          <a:latin typeface="Corbel"/>
          <a:ea typeface="ＭＳ Ｐゴシック" charset="0"/>
          <a:cs typeface="Corbel"/>
        </a:defRPr>
      </a:lvl2pPr>
      <a:lvl3pPr marL="1142972" indent="-228594" algn="l" defTabSz="457189" rtl="0" eaLnBrk="1" fontAlgn="base" hangingPunct="1">
        <a:spcBef>
          <a:spcPct val="20000"/>
        </a:spcBef>
        <a:spcAft>
          <a:spcPct val="0"/>
        </a:spcAft>
        <a:buClr>
          <a:srgbClr val="31709A"/>
        </a:buClr>
        <a:buFont typeface="Arial" charset="0"/>
        <a:buChar char="•"/>
        <a:defRPr sz="1400" kern="1200">
          <a:solidFill>
            <a:schemeClr val="tx1"/>
          </a:solidFill>
          <a:latin typeface="Corbel"/>
          <a:ea typeface="ＭＳ Ｐゴシック" charset="0"/>
          <a:cs typeface="Corbel"/>
        </a:defRPr>
      </a:lvl3pPr>
      <a:lvl4pPr marL="1600160" indent="-228594" algn="l" defTabSz="457189" rtl="0" eaLnBrk="1" fontAlgn="base" hangingPunct="1">
        <a:spcBef>
          <a:spcPct val="20000"/>
        </a:spcBef>
        <a:spcAft>
          <a:spcPct val="0"/>
        </a:spcAft>
        <a:buClr>
          <a:srgbClr val="31709A"/>
        </a:buClr>
        <a:buFont typeface="Arial" charset="0"/>
        <a:buChar char="–"/>
        <a:defRPr sz="1400" kern="1200">
          <a:solidFill>
            <a:schemeClr val="tx1"/>
          </a:solidFill>
          <a:latin typeface="Corbel"/>
          <a:ea typeface="ＭＳ Ｐゴシック" charset="0"/>
          <a:cs typeface="Corbel"/>
        </a:defRPr>
      </a:lvl4pPr>
      <a:lvl5pPr marL="2057348" indent="-228594" algn="l" defTabSz="457189" rtl="0" eaLnBrk="1" fontAlgn="base" hangingPunct="1">
        <a:spcBef>
          <a:spcPct val="20000"/>
        </a:spcBef>
        <a:spcAft>
          <a:spcPct val="0"/>
        </a:spcAft>
        <a:buClr>
          <a:srgbClr val="31709A"/>
        </a:buClr>
        <a:buFont typeface="Arial" charset="0"/>
        <a:buChar char="»"/>
        <a:defRPr sz="1200" kern="1200">
          <a:solidFill>
            <a:schemeClr val="tx1"/>
          </a:solidFill>
          <a:latin typeface="Corbel"/>
          <a:ea typeface="ＭＳ Ｐゴシック" charset="0"/>
          <a:cs typeface="Corbe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18168"/>
            <a:ext cx="10972800" cy="470799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78906" y="6441025"/>
            <a:ext cx="462844" cy="365125"/>
          </a:xfrm>
          <a:prstGeom prst="rect">
            <a:avLst/>
          </a:prstGeom>
        </p:spPr>
        <p:txBody>
          <a:bodyPr vert="horz" lIns="0" tIns="45720" rIns="0" bIns="45720" rtlCol="0" anchor="b" anchorCtr="0"/>
          <a:lstStyle>
            <a:lvl1pPr algn="ctr">
              <a:defRPr sz="600" b="1">
                <a:solidFill>
                  <a:schemeClr val="tx1"/>
                </a:solidFill>
                <a:latin typeface="Tahoma"/>
                <a:cs typeface="Tahoma"/>
              </a:defRPr>
            </a:lvl1pPr>
          </a:lstStyle>
          <a:p>
            <a:fld id="{20F9767F-3D5E-D141-98F1-468CF245114F}" type="slidenum">
              <a:rPr lang="en-US" smtClean="0"/>
              <a:pPr/>
              <a:t>‹#›</a:t>
            </a:fld>
            <a:endParaRPr lang="en-US" dirty="0"/>
          </a:p>
        </p:txBody>
      </p:sp>
    </p:spTree>
    <p:extLst>
      <p:ext uri="{BB962C8B-B14F-4D97-AF65-F5344CB8AC3E}">
        <p14:creationId xmlns:p14="http://schemas.microsoft.com/office/powerpoint/2010/main" val="375719913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Lst>
  <p:hf hdr="0" ftr="0" dt="0"/>
  <p:txStyles>
    <p:titleStyle>
      <a:lvl1pPr algn="l" defTabSz="342900" rtl="0" eaLnBrk="1" latinLnBrk="0" hangingPunct="1">
        <a:spcBef>
          <a:spcPct val="0"/>
        </a:spcBef>
        <a:buNone/>
        <a:defRPr sz="2100" b="0" kern="1200">
          <a:solidFill>
            <a:srgbClr val="115689"/>
          </a:solidFill>
          <a:latin typeface="Tahoma"/>
          <a:ea typeface="+mj-ea"/>
          <a:cs typeface="Tahoma"/>
        </a:defRPr>
      </a:lvl1pPr>
    </p:titleStyle>
    <p:bodyStyle>
      <a:lvl1pPr marL="192024" indent="-192024" algn="l" defTabSz="342900" rtl="0" eaLnBrk="1" latinLnBrk="0" hangingPunct="1">
        <a:spcBef>
          <a:spcPts val="450"/>
        </a:spcBef>
        <a:buClr>
          <a:schemeClr val="tx2"/>
        </a:buClr>
        <a:buFont typeface="Arial"/>
        <a:buChar char="•"/>
        <a:defRPr sz="1500" kern="1200">
          <a:solidFill>
            <a:schemeClr val="tx1"/>
          </a:solidFill>
          <a:latin typeface="Tahoma"/>
          <a:ea typeface="+mn-ea"/>
          <a:cs typeface="Tahoma"/>
        </a:defRPr>
      </a:lvl1pPr>
      <a:lvl2pPr marL="557213" indent="-214313" algn="l" defTabSz="342900" rtl="0" eaLnBrk="1" latinLnBrk="0" hangingPunct="1">
        <a:spcBef>
          <a:spcPct val="20000"/>
        </a:spcBef>
        <a:buClr>
          <a:schemeClr val="tx2"/>
        </a:buClr>
        <a:buFont typeface="Arial"/>
        <a:buChar char="–"/>
        <a:defRPr sz="1350" kern="1200">
          <a:solidFill>
            <a:schemeClr val="tx1"/>
          </a:solidFill>
          <a:latin typeface="Tahoma"/>
          <a:ea typeface="+mn-ea"/>
          <a:cs typeface="Tahoma"/>
        </a:defRPr>
      </a:lvl2pPr>
      <a:lvl3pPr marL="857250" indent="-171450" algn="l" defTabSz="342900" rtl="0" eaLnBrk="1" latinLnBrk="0" hangingPunct="1">
        <a:spcBef>
          <a:spcPct val="20000"/>
        </a:spcBef>
        <a:buClr>
          <a:schemeClr val="tx2"/>
        </a:buClr>
        <a:buFont typeface="Arial"/>
        <a:buChar char="•"/>
        <a:defRPr sz="1200" kern="1200">
          <a:solidFill>
            <a:schemeClr val="tx1"/>
          </a:solidFill>
          <a:latin typeface="Tahoma"/>
          <a:ea typeface="+mn-ea"/>
          <a:cs typeface="Tahoma"/>
        </a:defRPr>
      </a:lvl3pPr>
      <a:lvl4pPr marL="1200150" indent="-171450" algn="l" defTabSz="342900" rtl="0" eaLnBrk="1" latinLnBrk="0" hangingPunct="1">
        <a:spcBef>
          <a:spcPct val="20000"/>
        </a:spcBef>
        <a:buClr>
          <a:schemeClr val="tx2"/>
        </a:buClr>
        <a:buFont typeface="Arial"/>
        <a:buChar char="–"/>
        <a:defRPr sz="1200" kern="1200">
          <a:solidFill>
            <a:schemeClr val="tx1"/>
          </a:solidFill>
          <a:latin typeface="Tahoma"/>
          <a:ea typeface="+mn-ea"/>
          <a:cs typeface="Tahoma"/>
        </a:defRPr>
      </a:lvl4pPr>
      <a:lvl5pPr marL="1543050" indent="-171450" algn="l" defTabSz="342900" rtl="0" eaLnBrk="1" latinLnBrk="0" hangingPunct="1">
        <a:spcBef>
          <a:spcPct val="20000"/>
        </a:spcBef>
        <a:buClr>
          <a:schemeClr val="tx2"/>
        </a:buClr>
        <a:buFont typeface="Arial"/>
        <a:buChar char="»"/>
        <a:defRPr sz="1200" kern="1200">
          <a:solidFill>
            <a:schemeClr val="tx1"/>
          </a:solidFill>
          <a:latin typeface="Tahoma"/>
          <a:ea typeface="+mn-ea"/>
          <a:cs typeface="Tahom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hyperlink" Target="https://doi.org/10.1007/s11523-018-0590-1"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7.xml"/><Relationship Id="rId16" Type="http://schemas.openxmlformats.org/officeDocument/2006/relationships/image" Target="../media/image64.png"/><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7AB5-5378-4FDE-90EC-B922068A685A}"/>
              </a:ext>
            </a:extLst>
          </p:cNvPr>
          <p:cNvSpPr>
            <a:spLocks noGrp="1"/>
          </p:cNvSpPr>
          <p:nvPr>
            <p:ph type="ctrTitle"/>
          </p:nvPr>
        </p:nvSpPr>
        <p:spPr/>
        <p:txBody>
          <a:bodyPr/>
          <a:lstStyle/>
          <a:p>
            <a:r>
              <a:rPr lang="en-US" dirty="0"/>
              <a:t>Tumor agnostic approvals</a:t>
            </a:r>
          </a:p>
        </p:txBody>
      </p:sp>
      <p:sp>
        <p:nvSpPr>
          <p:cNvPr id="3" name="Subtitle 2">
            <a:extLst>
              <a:ext uri="{FF2B5EF4-FFF2-40B4-BE49-F238E27FC236}">
                <a16:creationId xmlns:a16="http://schemas.microsoft.com/office/drawing/2014/main" id="{3F78B40A-4C09-40E1-B659-E3E9FE918A41}"/>
              </a:ext>
            </a:extLst>
          </p:cNvPr>
          <p:cNvSpPr>
            <a:spLocks noGrp="1"/>
          </p:cNvSpPr>
          <p:nvPr>
            <p:ph type="subTitle" idx="1"/>
          </p:nvPr>
        </p:nvSpPr>
        <p:spPr/>
        <p:txBody>
          <a:bodyPr/>
          <a:lstStyle/>
          <a:p>
            <a:r>
              <a:rPr lang="en-US" dirty="0"/>
              <a:t>Master trials in practice</a:t>
            </a:r>
          </a:p>
        </p:txBody>
      </p:sp>
      <p:sp>
        <p:nvSpPr>
          <p:cNvPr id="4" name="Text Placeholder 3">
            <a:extLst>
              <a:ext uri="{FF2B5EF4-FFF2-40B4-BE49-F238E27FC236}">
                <a16:creationId xmlns:a16="http://schemas.microsoft.com/office/drawing/2014/main" id="{9C318E43-CDAC-4D2F-A55E-F48F81E87E0F}"/>
              </a:ext>
            </a:extLst>
          </p:cNvPr>
          <p:cNvSpPr>
            <a:spLocks noGrp="1"/>
          </p:cNvSpPr>
          <p:nvPr>
            <p:ph type="body" sz="quarter" idx="11"/>
          </p:nvPr>
        </p:nvSpPr>
        <p:spPr/>
        <p:txBody>
          <a:bodyPr/>
          <a:lstStyle/>
          <a:p>
            <a:r>
              <a:rPr lang="en-US" dirty="0"/>
              <a:t>Stat4Onc, Hartford CT</a:t>
            </a:r>
          </a:p>
          <a:p>
            <a:r>
              <a:rPr lang="en-US" dirty="0"/>
              <a:t>27 April 2019</a:t>
            </a:r>
          </a:p>
        </p:txBody>
      </p:sp>
    </p:spTree>
    <p:extLst>
      <p:ext uri="{BB962C8B-B14F-4D97-AF65-F5344CB8AC3E}">
        <p14:creationId xmlns:p14="http://schemas.microsoft.com/office/powerpoint/2010/main" val="174860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Right 29">
            <a:extLst>
              <a:ext uri="{FF2B5EF4-FFF2-40B4-BE49-F238E27FC236}">
                <a16:creationId xmlns:a16="http://schemas.microsoft.com/office/drawing/2014/main" id="{DDE78506-CF89-4435-9DAB-79AA0C91C7ED}"/>
              </a:ext>
            </a:extLst>
          </p:cNvPr>
          <p:cNvSpPr/>
          <p:nvPr/>
        </p:nvSpPr>
        <p:spPr>
          <a:xfrm>
            <a:off x="3170676" y="2804053"/>
            <a:ext cx="3866353"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29" name="Arrow: Right 28">
            <a:extLst>
              <a:ext uri="{FF2B5EF4-FFF2-40B4-BE49-F238E27FC236}">
                <a16:creationId xmlns:a16="http://schemas.microsoft.com/office/drawing/2014/main" id="{BDB73BDA-40A8-4F9D-9930-B79302B74876}"/>
              </a:ext>
            </a:extLst>
          </p:cNvPr>
          <p:cNvSpPr/>
          <p:nvPr/>
        </p:nvSpPr>
        <p:spPr>
          <a:xfrm>
            <a:off x="3186625" y="1594255"/>
            <a:ext cx="4023360"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4" name="Rectangle 3"/>
          <p:cNvSpPr/>
          <p:nvPr/>
        </p:nvSpPr>
        <p:spPr>
          <a:xfrm>
            <a:off x="260720" y="1501639"/>
            <a:ext cx="2880000" cy="997251"/>
          </a:xfrm>
          <a:prstGeom prst="rect">
            <a:avLst/>
          </a:prstGeom>
          <a:solidFill>
            <a:srgbClr val="C6E4E2"/>
          </a:solidFill>
          <a:ln w="12700" cap="flat" cmpd="sng" algn="ctr">
            <a:noFill/>
            <a:prstDash val="solid"/>
            <a:miter lim="800000"/>
          </a:ln>
          <a:effectLst/>
        </p:spPr>
        <p:txBody>
          <a:bodyPr rtlCol="0" anchor="ctr" anchorCtr="0"/>
          <a:lstStyle/>
          <a:p>
            <a:pPr defTabSz="914377">
              <a:defRPr/>
            </a:pPr>
            <a:r>
              <a:rPr lang="en-US" sz="1600" b="1" kern="0" dirty="0">
                <a:latin typeface="Tahoma" panose="020B0604030504040204" pitchFamily="34" charset="0"/>
                <a:ea typeface="Tahoma" panose="020B0604030504040204" pitchFamily="34" charset="0"/>
                <a:cs typeface="Tahoma" panose="020B0604030504040204" pitchFamily="34" charset="0"/>
              </a:rPr>
              <a:t>Adult phase I</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Age ≥18 years</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Advanced solid tumors</a:t>
            </a:r>
          </a:p>
        </p:txBody>
      </p:sp>
      <p:sp>
        <p:nvSpPr>
          <p:cNvPr id="5" name="Rectangle 4"/>
          <p:cNvSpPr/>
          <p:nvPr/>
        </p:nvSpPr>
        <p:spPr>
          <a:xfrm>
            <a:off x="260720" y="2654039"/>
            <a:ext cx="2880000" cy="1217107"/>
          </a:xfrm>
          <a:prstGeom prst="rect">
            <a:avLst/>
          </a:prstGeom>
          <a:solidFill>
            <a:srgbClr val="F9DDBF"/>
          </a:solidFill>
          <a:ln w="12700" cap="flat" cmpd="sng" algn="ctr">
            <a:noFill/>
            <a:prstDash val="solid"/>
            <a:miter lim="800000"/>
          </a:ln>
          <a:effectLst/>
        </p:spPr>
        <p:txBody>
          <a:bodyPr rtlCol="0" anchor="ctr" anchorCtr="0"/>
          <a:lstStyle/>
          <a:p>
            <a:pPr defTabSz="914377">
              <a:defRPr/>
            </a:pPr>
            <a:r>
              <a:rPr lang="en-US" sz="1600" b="1" kern="0" dirty="0">
                <a:latin typeface="Tahoma" panose="020B0604030504040204" pitchFamily="34" charset="0"/>
                <a:ea typeface="Tahoma" panose="020B0604030504040204" pitchFamily="34" charset="0"/>
                <a:cs typeface="Tahoma" panose="020B0604030504040204" pitchFamily="34" charset="0"/>
              </a:rPr>
              <a:t>SCOUT: pediatric phase I/II</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Age ≤21 years</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Advanced solid tumors</a:t>
            </a:r>
          </a:p>
        </p:txBody>
      </p:sp>
      <p:sp>
        <p:nvSpPr>
          <p:cNvPr id="6" name="Rectangle 5"/>
          <p:cNvSpPr/>
          <p:nvPr/>
        </p:nvSpPr>
        <p:spPr>
          <a:xfrm>
            <a:off x="260720" y="4083601"/>
            <a:ext cx="2880001" cy="1606687"/>
          </a:xfrm>
          <a:prstGeom prst="rect">
            <a:avLst/>
          </a:prstGeom>
          <a:solidFill>
            <a:srgbClr val="D6D1E7"/>
          </a:solidFill>
          <a:ln w="12700" cap="flat" cmpd="sng" algn="ctr">
            <a:noFill/>
            <a:prstDash val="solid"/>
            <a:miter lim="800000"/>
          </a:ln>
          <a:effectLst/>
        </p:spPr>
        <p:txBody>
          <a:bodyPr rtlCol="0" anchor="ctr" anchorCtr="0"/>
          <a:lstStyle/>
          <a:p>
            <a:pPr defTabSz="914377">
              <a:defRPr/>
            </a:pPr>
            <a:r>
              <a:rPr lang="en-US" sz="1600" b="1" kern="0" dirty="0">
                <a:latin typeface="Tahoma" panose="020B0604030504040204" pitchFamily="34" charset="0"/>
                <a:ea typeface="Tahoma" panose="020B0604030504040204" pitchFamily="34" charset="0"/>
                <a:cs typeface="Tahoma" panose="020B0604030504040204" pitchFamily="34" charset="0"/>
              </a:rPr>
              <a:t>NAVIGATE: adult/adolescent phase II ‘basket’ trial</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Age ≥12 years</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Advanced solid tumors</a:t>
            </a:r>
          </a:p>
          <a:p>
            <a:pPr marL="179384" indent="-179384" defTabSz="914377">
              <a:buFont typeface="Arial"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TRK fusion cancer</a:t>
            </a:r>
          </a:p>
        </p:txBody>
      </p:sp>
      <p:sp>
        <p:nvSpPr>
          <p:cNvPr id="16" name="Rectangle 15">
            <a:extLst>
              <a:ext uri="{FF2B5EF4-FFF2-40B4-BE49-F238E27FC236}">
                <a16:creationId xmlns:a16="http://schemas.microsoft.com/office/drawing/2014/main" id="{E686E814-2DC7-4CC4-A7B2-6500045444ED}"/>
              </a:ext>
            </a:extLst>
          </p:cNvPr>
          <p:cNvSpPr/>
          <p:nvPr/>
        </p:nvSpPr>
        <p:spPr>
          <a:xfrm>
            <a:off x="8730431" y="1120687"/>
            <a:ext cx="3251943" cy="4550186"/>
          </a:xfrm>
          <a:prstGeom prst="rect">
            <a:avLst/>
          </a:prstGeom>
          <a:solidFill>
            <a:schemeClr val="bg1">
              <a:lumMod val="85000"/>
            </a:schemeClr>
          </a:solidFill>
          <a:ln w="12700" cap="flat" cmpd="sng" algn="ctr">
            <a:noFill/>
            <a:prstDash val="solid"/>
            <a:miter lim="800000"/>
          </a:ln>
          <a:effectLst/>
        </p:spPr>
        <p:txBody>
          <a:bodyPr rtlCol="0" anchor="ctr">
            <a:noAutofit/>
          </a:bodyPr>
          <a:lstStyle/>
          <a:p>
            <a:pPr marL="180970" indent="-180970" defTabSz="914377">
              <a:spcBef>
                <a:spcPts val="300"/>
              </a:spcBef>
              <a:spcAft>
                <a:spcPts val="600"/>
              </a:spcAft>
              <a:buFont typeface="Arial" panose="020B0604020202020204" pitchFamily="34" charset="0"/>
              <a:buChar char="•"/>
              <a:defRPr/>
            </a:pPr>
            <a:r>
              <a:rPr lang="en-US" sz="1400" b="1" kern="0" dirty="0">
                <a:latin typeface="Tahoma" panose="020B0604030504040204" pitchFamily="34" charset="0"/>
                <a:ea typeface="Tahoma" panose="020B0604030504040204" pitchFamily="34" charset="0"/>
                <a:cs typeface="Tahoma" panose="020B0604030504040204" pitchFamily="34" charset="0"/>
              </a:rPr>
              <a:t>TRK fusion status </a:t>
            </a:r>
            <a:r>
              <a:rPr lang="en-US" sz="1400" kern="0" dirty="0">
                <a:latin typeface="Tahoma" panose="020B0604030504040204" pitchFamily="34" charset="0"/>
                <a:ea typeface="Tahoma" panose="020B0604030504040204" pitchFamily="34" charset="0"/>
                <a:cs typeface="Tahoma" panose="020B0604030504040204" pitchFamily="34" charset="0"/>
              </a:rPr>
              <a:t>determined by local CLIA  (or similarly accredited) laboratories</a:t>
            </a:r>
          </a:p>
          <a:p>
            <a:pPr marL="180970" indent="-180970" defTabSz="914377">
              <a:spcBef>
                <a:spcPts val="300"/>
              </a:spcBef>
              <a:spcAft>
                <a:spcPts val="300"/>
              </a:spcAft>
              <a:buFont typeface="Arial" panose="020B0604020202020204" pitchFamily="34" charset="0"/>
              <a:buChar char="•"/>
              <a:defRPr/>
            </a:pPr>
            <a:r>
              <a:rPr lang="en-US" sz="1400" b="1" kern="0" dirty="0">
                <a:latin typeface="Tahoma" panose="020B0604030504040204" pitchFamily="34" charset="0"/>
                <a:ea typeface="Tahoma" panose="020B0604030504040204" pitchFamily="34" charset="0"/>
                <a:cs typeface="Tahoma" panose="020B0604030504040204" pitchFamily="34" charset="0"/>
              </a:rPr>
              <a:t>Primary endpoint</a:t>
            </a:r>
          </a:p>
          <a:p>
            <a:pPr marL="357179" lvl="1" indent="-176209" defTabSz="914377">
              <a:spcBef>
                <a:spcPts val="300"/>
              </a:spcBef>
              <a:spcAft>
                <a:spcPts val="300"/>
              </a:spcAft>
              <a:buFont typeface="Calibri" panose="020F0502020204030204" pitchFamily="34" charset="0"/>
              <a:buChar char="–"/>
              <a:defRPr/>
            </a:pPr>
            <a:r>
              <a:rPr lang="en-US" sz="1400" kern="0" dirty="0">
                <a:latin typeface="Tahoma" panose="020B0604030504040204" pitchFamily="34" charset="0"/>
                <a:ea typeface="Tahoma" panose="020B0604030504040204" pitchFamily="34" charset="0"/>
                <a:cs typeface="Tahoma" panose="020B0604030504040204" pitchFamily="34" charset="0"/>
              </a:rPr>
              <a:t>Best objective response rate (RECIST 1.1)</a:t>
            </a:r>
          </a:p>
          <a:p>
            <a:pPr marL="179384" indent="-179384" defTabSz="914377">
              <a:spcBef>
                <a:spcPts val="300"/>
              </a:spcBef>
              <a:spcAft>
                <a:spcPts val="300"/>
              </a:spcAft>
              <a:buFont typeface="Arial" panose="020B0604020202020204" pitchFamily="34" charset="0"/>
              <a:buChar char="•"/>
              <a:defRPr/>
            </a:pPr>
            <a:r>
              <a:rPr lang="en-US" sz="1400" b="1" kern="0" dirty="0">
                <a:latin typeface="Tahoma" panose="020B0604030504040204" pitchFamily="34" charset="0"/>
                <a:ea typeface="Tahoma" panose="020B0604030504040204" pitchFamily="34" charset="0"/>
                <a:cs typeface="Tahoma" panose="020B0604030504040204" pitchFamily="34" charset="0"/>
              </a:rPr>
              <a:t>Secondary endpoints</a:t>
            </a:r>
          </a:p>
          <a:p>
            <a:pPr marL="357179" lvl="1" indent="-176209" defTabSz="914377">
              <a:spcBef>
                <a:spcPts val="300"/>
              </a:spcBef>
              <a:spcAft>
                <a:spcPts val="300"/>
              </a:spcAft>
              <a:buFont typeface="Calibri" panose="020F0502020204030204" pitchFamily="34" charset="0"/>
              <a:buChar char="–"/>
              <a:defRPr/>
            </a:pPr>
            <a:r>
              <a:rPr lang="en-US" sz="1400" kern="0" dirty="0">
                <a:latin typeface="Tahoma" panose="020B0604030504040204" pitchFamily="34" charset="0"/>
                <a:ea typeface="Tahoma" panose="020B0604030504040204" pitchFamily="34" charset="0"/>
                <a:cs typeface="Tahoma" panose="020B0604030504040204" pitchFamily="34" charset="0"/>
              </a:rPr>
              <a:t>Duration of response</a:t>
            </a:r>
          </a:p>
          <a:p>
            <a:pPr marL="357179" lvl="1" indent="-176209" defTabSz="914377">
              <a:spcBef>
                <a:spcPts val="300"/>
              </a:spcBef>
              <a:spcAft>
                <a:spcPts val="300"/>
              </a:spcAft>
              <a:buFont typeface="Calibri" panose="020F0502020204030204" pitchFamily="34" charset="0"/>
              <a:buChar char="–"/>
              <a:defRPr/>
            </a:pPr>
            <a:r>
              <a:rPr lang="en-US" sz="1400" kern="0" dirty="0">
                <a:latin typeface="Tahoma" panose="020B0604030504040204" pitchFamily="34" charset="0"/>
                <a:ea typeface="Tahoma" panose="020B0604030504040204" pitchFamily="34" charset="0"/>
                <a:cs typeface="Tahoma" panose="020B0604030504040204" pitchFamily="34" charset="0"/>
              </a:rPr>
              <a:t>Progression-free survival</a:t>
            </a:r>
          </a:p>
          <a:p>
            <a:pPr marL="357179" lvl="1" indent="-176209" defTabSz="914377">
              <a:spcBef>
                <a:spcPts val="300"/>
              </a:spcBef>
              <a:spcAft>
                <a:spcPts val="600"/>
              </a:spcAft>
              <a:buFont typeface="Calibri" panose="020F0502020204030204" pitchFamily="34" charset="0"/>
              <a:buChar char="–"/>
              <a:defRPr/>
            </a:pPr>
            <a:r>
              <a:rPr lang="en-US" sz="1400" kern="0" dirty="0">
                <a:latin typeface="Tahoma" panose="020B0604030504040204" pitchFamily="34" charset="0"/>
                <a:ea typeface="Tahoma" panose="020B0604030504040204" pitchFamily="34" charset="0"/>
                <a:cs typeface="Tahoma" panose="020B0604030504040204" pitchFamily="34" charset="0"/>
              </a:rPr>
              <a:t>Safety</a:t>
            </a:r>
          </a:p>
          <a:p>
            <a:pPr marL="179384" indent="-179384" defTabSz="914377">
              <a:spcBef>
                <a:spcPts val="300"/>
              </a:spcBef>
              <a:spcAft>
                <a:spcPts val="300"/>
              </a:spcAft>
              <a:buFont typeface="Arial" panose="020B0604020202020204" pitchFamily="34" charset="0"/>
              <a:buChar char="•"/>
              <a:defRPr/>
            </a:pPr>
            <a:r>
              <a:rPr lang="en-US" sz="1400" b="1" kern="0" dirty="0">
                <a:latin typeface="Tahoma" panose="020B0604030504040204" pitchFamily="34" charset="0"/>
                <a:ea typeface="Tahoma" panose="020B0604030504040204" pitchFamily="34" charset="0"/>
                <a:cs typeface="Tahoma" panose="020B0604030504040204" pitchFamily="34" charset="0"/>
              </a:rPr>
              <a:t>Dosing</a:t>
            </a:r>
          </a:p>
          <a:p>
            <a:pPr marL="357179" lvl="1" indent="-176209" defTabSz="914377">
              <a:spcBef>
                <a:spcPts val="300"/>
              </a:spcBef>
              <a:spcAft>
                <a:spcPts val="300"/>
              </a:spcAft>
              <a:buFont typeface="Calibri" panose="020F0502020204030204" pitchFamily="34" charset="0"/>
              <a:buChar char="–"/>
              <a:defRPr/>
            </a:pPr>
            <a:r>
              <a:rPr lang="en-US" sz="1400" kern="0" dirty="0">
                <a:latin typeface="Tahoma" panose="020B0604030504040204" pitchFamily="34" charset="0"/>
                <a:ea typeface="Tahoma" panose="020B0604030504040204" pitchFamily="34" charset="0"/>
                <a:cs typeface="Tahoma" panose="020B0604030504040204" pitchFamily="34" charset="0"/>
              </a:rPr>
              <a:t>Single-agent larotrectinib, administered predominantly at 100 mg BID continuously</a:t>
            </a:r>
          </a:p>
          <a:p>
            <a:pPr marL="357179" lvl="1" indent="-176209" defTabSz="914377">
              <a:spcBef>
                <a:spcPts val="300"/>
              </a:spcBef>
              <a:spcAft>
                <a:spcPts val="600"/>
              </a:spcAft>
              <a:buFont typeface="Calibri" panose="020F0502020204030204" pitchFamily="34" charset="0"/>
              <a:buChar char="–"/>
              <a:defRPr/>
            </a:pPr>
            <a:r>
              <a:rPr lang="en-US" sz="1400" kern="0" dirty="0">
                <a:latin typeface="Tahoma" panose="020B0604030504040204" pitchFamily="34" charset="0"/>
                <a:ea typeface="Tahoma" panose="020B0604030504040204" pitchFamily="34" charset="0"/>
                <a:cs typeface="Tahoma" panose="020B0604030504040204" pitchFamily="34" charset="0"/>
              </a:rPr>
              <a:t>Treatment beyond progression permitted if patient continuing to benefit</a:t>
            </a:r>
          </a:p>
        </p:txBody>
      </p:sp>
      <p:sp>
        <p:nvSpPr>
          <p:cNvPr id="17" name="Title 1">
            <a:extLst>
              <a:ext uri="{FF2B5EF4-FFF2-40B4-BE49-F238E27FC236}">
                <a16:creationId xmlns:a16="http://schemas.microsoft.com/office/drawing/2014/main" id="{55D8485E-F470-4B20-AD29-48504CD89817}"/>
              </a:ext>
            </a:extLst>
          </p:cNvPr>
          <p:cNvSpPr txBox="1">
            <a:spLocks/>
          </p:cNvSpPr>
          <p:nvPr/>
        </p:nvSpPr>
        <p:spPr>
          <a:xfrm>
            <a:off x="492049" y="482926"/>
            <a:ext cx="11490325" cy="549275"/>
          </a:xfrm>
        </p:spPr>
        <p:txBody>
          <a:bodyPr anchor="b" anchorCtr="0"/>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a:defRPr/>
            </a:pPr>
            <a:r>
              <a:rPr lang="en-US"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Larotrectinib</a:t>
            </a:r>
            <a:r>
              <a:rPr lang="en-US"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TRK fusion cancer primary dataset: 12 tumor types evaluated in 3 single arm studies including 1 basket trial</a:t>
            </a:r>
          </a:p>
        </p:txBody>
      </p:sp>
      <p:sp>
        <p:nvSpPr>
          <p:cNvPr id="25" name="Oval 24">
            <a:extLst>
              <a:ext uri="{FF2B5EF4-FFF2-40B4-BE49-F238E27FC236}">
                <a16:creationId xmlns:a16="http://schemas.microsoft.com/office/drawing/2014/main" id="{8D007721-55D5-46D0-A24A-A359EE7A0972}"/>
              </a:ext>
            </a:extLst>
          </p:cNvPr>
          <p:cNvSpPr/>
          <p:nvPr/>
        </p:nvSpPr>
        <p:spPr>
          <a:xfrm>
            <a:off x="7066983" y="1428885"/>
            <a:ext cx="1680116" cy="3910464"/>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26" name="TextBox 25">
            <a:extLst>
              <a:ext uri="{FF2B5EF4-FFF2-40B4-BE49-F238E27FC236}">
                <a16:creationId xmlns:a16="http://schemas.microsoft.com/office/drawing/2014/main" id="{A9BAFDC1-E992-452A-9A73-CDBA929D5763}"/>
              </a:ext>
            </a:extLst>
          </p:cNvPr>
          <p:cNvSpPr txBox="1"/>
          <p:nvPr/>
        </p:nvSpPr>
        <p:spPr>
          <a:xfrm>
            <a:off x="7311410" y="2325915"/>
            <a:ext cx="1142460" cy="2246769"/>
          </a:xfrm>
          <a:prstGeom prst="rect">
            <a:avLst/>
          </a:prstGeom>
          <a:noFill/>
          <a:ln>
            <a:noFill/>
          </a:ln>
        </p:spPr>
        <p:txBody>
          <a:bodyPr wrap="square" rtlCol="0">
            <a:spAutoFit/>
          </a:bodyPr>
          <a:lstStyle/>
          <a:p>
            <a:pPr algn="ct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55 patients with TRK fusion solid </a:t>
            </a:r>
            <a:r>
              <a:rPr lang="en-GB" sz="2000" dirty="0" err="1">
                <a:solidFill>
                  <a:schemeClr val="bg1"/>
                </a:solidFill>
                <a:latin typeface="Tahoma" panose="020B0604030504040204" pitchFamily="34" charset="0"/>
                <a:ea typeface="Tahoma" panose="020B0604030504040204" pitchFamily="34" charset="0"/>
                <a:cs typeface="Tahoma" panose="020B0604030504040204" pitchFamily="34" charset="0"/>
              </a:rPr>
              <a:t>tumors</a:t>
            </a: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0C16F89D-95DE-4C5F-9BBD-EAC4268685F3}"/>
              </a:ext>
            </a:extLst>
          </p:cNvPr>
          <p:cNvSpPr txBox="1"/>
          <p:nvPr/>
        </p:nvSpPr>
        <p:spPr>
          <a:xfrm>
            <a:off x="3569998" y="1293380"/>
            <a:ext cx="1492985" cy="379656"/>
          </a:xfrm>
          <a:prstGeom prst="rect">
            <a:avLst/>
          </a:prstGeom>
          <a:noFill/>
        </p:spPr>
        <p:txBody>
          <a:bodyPr wrap="square" rtlCol="0">
            <a:spAutoFit/>
          </a:bodyPr>
          <a:lstStyle/>
          <a:p>
            <a:pPr algn="ctr" defTabSz="609585"/>
            <a:r>
              <a:rPr lang="en-US" sz="1867" dirty="0">
                <a:cs typeface="Arial Narrow"/>
              </a:rPr>
              <a:t>Primary </a:t>
            </a:r>
          </a:p>
        </p:txBody>
      </p:sp>
      <p:sp>
        <p:nvSpPr>
          <p:cNvPr id="36" name="Oval 35">
            <a:extLst>
              <a:ext uri="{FF2B5EF4-FFF2-40B4-BE49-F238E27FC236}">
                <a16:creationId xmlns:a16="http://schemas.microsoft.com/office/drawing/2014/main" id="{C15CDBED-4399-4CB0-AC08-051522339175}"/>
              </a:ext>
            </a:extLst>
          </p:cNvPr>
          <p:cNvSpPr/>
          <p:nvPr/>
        </p:nvSpPr>
        <p:spPr>
          <a:xfrm>
            <a:off x="3828809" y="1808937"/>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n=8</a:t>
            </a:r>
          </a:p>
        </p:txBody>
      </p:sp>
      <p:sp>
        <p:nvSpPr>
          <p:cNvPr id="37" name="Oval 36">
            <a:extLst>
              <a:ext uri="{FF2B5EF4-FFF2-40B4-BE49-F238E27FC236}">
                <a16:creationId xmlns:a16="http://schemas.microsoft.com/office/drawing/2014/main" id="{D178C45E-3FA6-4508-9420-2CF02ADB59F9}"/>
              </a:ext>
            </a:extLst>
          </p:cNvPr>
          <p:cNvSpPr/>
          <p:nvPr/>
        </p:nvSpPr>
        <p:spPr>
          <a:xfrm>
            <a:off x="3828809" y="3034599"/>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n=12</a:t>
            </a:r>
          </a:p>
        </p:txBody>
      </p:sp>
      <p:sp>
        <p:nvSpPr>
          <p:cNvPr id="40" name="TextBox 39">
            <a:extLst>
              <a:ext uri="{FF2B5EF4-FFF2-40B4-BE49-F238E27FC236}">
                <a16:creationId xmlns:a16="http://schemas.microsoft.com/office/drawing/2014/main" id="{15F5028F-6B9E-4E7F-A99D-AD630B1E4366}"/>
              </a:ext>
            </a:extLst>
          </p:cNvPr>
          <p:cNvSpPr txBox="1"/>
          <p:nvPr/>
        </p:nvSpPr>
        <p:spPr>
          <a:xfrm>
            <a:off x="3698356" y="5158979"/>
            <a:ext cx="1236267" cy="379656"/>
          </a:xfrm>
          <a:prstGeom prst="rect">
            <a:avLst/>
          </a:prstGeom>
          <a:noFill/>
        </p:spPr>
        <p:txBody>
          <a:bodyPr wrap="square" rtlCol="0">
            <a:spAutoFit/>
          </a:bodyPr>
          <a:lstStyle/>
          <a:p>
            <a:pPr algn="ctr" defTabSz="609585"/>
            <a:r>
              <a:rPr lang="en-US" sz="1867" b="1" dirty="0">
                <a:latin typeface="Tahoma" panose="020B0604030504040204" pitchFamily="34" charset="0"/>
                <a:ea typeface="Tahoma" panose="020B0604030504040204" pitchFamily="34" charset="0"/>
                <a:cs typeface="Tahoma" panose="020B0604030504040204" pitchFamily="34" charset="0"/>
              </a:rPr>
              <a:t>n=55</a:t>
            </a:r>
          </a:p>
        </p:txBody>
      </p:sp>
      <p:sp>
        <p:nvSpPr>
          <p:cNvPr id="43" name="Arrow: Right 42">
            <a:extLst>
              <a:ext uri="{FF2B5EF4-FFF2-40B4-BE49-F238E27FC236}">
                <a16:creationId xmlns:a16="http://schemas.microsoft.com/office/drawing/2014/main" id="{AE3D9120-5396-4041-A109-8D8ECF93EDA0}"/>
              </a:ext>
            </a:extLst>
          </p:cNvPr>
          <p:cNvSpPr/>
          <p:nvPr/>
        </p:nvSpPr>
        <p:spPr>
          <a:xfrm>
            <a:off x="3181536" y="4333784"/>
            <a:ext cx="4023360"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38" name="Oval 37">
            <a:extLst>
              <a:ext uri="{FF2B5EF4-FFF2-40B4-BE49-F238E27FC236}">
                <a16:creationId xmlns:a16="http://schemas.microsoft.com/office/drawing/2014/main" id="{37A80907-3B5B-41A8-9B46-28FE0DC47DB1}"/>
              </a:ext>
            </a:extLst>
          </p:cNvPr>
          <p:cNvSpPr/>
          <p:nvPr/>
        </p:nvSpPr>
        <p:spPr>
          <a:xfrm>
            <a:off x="3828809" y="4552099"/>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n=35</a:t>
            </a:r>
          </a:p>
        </p:txBody>
      </p:sp>
      <p:sp>
        <p:nvSpPr>
          <p:cNvPr id="21" name="TextBox 20">
            <a:extLst>
              <a:ext uri="{FF2B5EF4-FFF2-40B4-BE49-F238E27FC236}">
                <a16:creationId xmlns:a16="http://schemas.microsoft.com/office/drawing/2014/main" id="{5C1A4AF5-E6C3-4D25-8B2F-97AE4F92D468}"/>
              </a:ext>
            </a:extLst>
          </p:cNvPr>
          <p:cNvSpPr txBox="1"/>
          <p:nvPr/>
        </p:nvSpPr>
        <p:spPr>
          <a:xfrm>
            <a:off x="1107583" y="6229395"/>
            <a:ext cx="8171265" cy="553998"/>
          </a:xfrm>
          <a:prstGeom prst="rect">
            <a:avLst/>
          </a:prstGeom>
          <a:noFill/>
        </p:spPr>
        <p:txBody>
          <a:bodyPr wrap="square" rtlCol="0" anchor="b">
            <a:spAutoFit/>
          </a:bodyPr>
          <a:lstStyle/>
          <a:p>
            <a:r>
              <a:rPr lang="en-GB" sz="1000" dirty="0">
                <a:latin typeface="Tahoma" panose="020B0604030504040204" pitchFamily="34" charset="0"/>
                <a:ea typeface="Tahoma" panose="020B0604030504040204" pitchFamily="34" charset="0"/>
                <a:cs typeface="Tahoma" panose="020B0604030504040204" pitchFamily="34" charset="0"/>
              </a:rPr>
              <a:t>BID, twice-daily; CLIA, clinical laboratory improvement amendments; </a:t>
            </a:r>
          </a:p>
          <a:p>
            <a:r>
              <a:rPr lang="en-GB" sz="1000" dirty="0">
                <a:latin typeface="Tahoma" panose="020B0604030504040204" pitchFamily="34" charset="0"/>
                <a:ea typeface="Tahoma" panose="020B0604030504040204" pitchFamily="34" charset="0"/>
                <a:cs typeface="Tahoma" panose="020B0604030504040204" pitchFamily="34" charset="0"/>
              </a:rPr>
              <a:t>RECIST, Response Evaluation Criteria In Solid </a:t>
            </a:r>
            <a:r>
              <a:rPr lang="en-GB" sz="1000" dirty="0" err="1">
                <a:latin typeface="Tahoma" panose="020B0604030504040204" pitchFamily="34" charset="0"/>
                <a:ea typeface="Tahoma" panose="020B0604030504040204" pitchFamily="34" charset="0"/>
                <a:cs typeface="Tahoma" panose="020B0604030504040204" pitchFamily="34" charset="0"/>
              </a:rPr>
              <a:t>Tumors</a:t>
            </a:r>
            <a:endParaRPr lang="en-GB" sz="1000" dirty="0">
              <a:latin typeface="Tahoma" panose="020B0604030504040204" pitchFamily="34" charset="0"/>
              <a:ea typeface="Tahoma" panose="020B0604030504040204" pitchFamily="34" charset="0"/>
              <a:cs typeface="Tahoma" panose="020B0604030504040204" pitchFamily="34" charset="0"/>
            </a:endParaRPr>
          </a:p>
          <a:p>
            <a:r>
              <a:rPr lang="en-GB" sz="1000" dirty="0">
                <a:latin typeface="Tahoma" panose="020B0604030504040204" pitchFamily="34" charset="0"/>
                <a:ea typeface="Tahoma" panose="020B0604030504040204" pitchFamily="34" charset="0"/>
                <a:cs typeface="Tahoma" panose="020B0604030504040204" pitchFamily="34" charset="0"/>
              </a:rPr>
              <a:t>Drilon et al. NEJM; 2018; 378:731 </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2" name="Table 21">
            <a:extLst>
              <a:ext uri="{FF2B5EF4-FFF2-40B4-BE49-F238E27FC236}">
                <a16:creationId xmlns:a16="http://schemas.microsoft.com/office/drawing/2014/main" id="{C4AE32EE-7E37-4F13-B4DF-45E0D3990F67}"/>
              </a:ext>
            </a:extLst>
          </p:cNvPr>
          <p:cNvGraphicFramePr>
            <a:graphicFrameLocks noGrp="1"/>
          </p:cNvGraphicFramePr>
          <p:nvPr>
            <p:extLst>
              <p:ext uri="{D42A27DB-BD31-4B8C-83A1-F6EECF244321}">
                <p14:modId xmlns:p14="http://schemas.microsoft.com/office/powerpoint/2010/main" val="1502238464"/>
              </p:ext>
            </p:extLst>
          </p:nvPr>
        </p:nvGraphicFramePr>
        <p:xfrm>
          <a:off x="8453870" y="5752403"/>
          <a:ext cx="3488640" cy="1005840"/>
        </p:xfrm>
        <a:graphic>
          <a:graphicData uri="http://schemas.openxmlformats.org/drawingml/2006/table">
            <a:tbl>
              <a:tblPr firstRow="1" bandRow="1">
                <a:tableStyleId>{7E9639D4-E3E2-4D34-9284-5A2195B3D0D7}</a:tableStyleId>
              </a:tblPr>
              <a:tblGrid>
                <a:gridCol w="1744320">
                  <a:extLst>
                    <a:ext uri="{9D8B030D-6E8A-4147-A177-3AD203B41FA5}">
                      <a16:colId xmlns:a16="http://schemas.microsoft.com/office/drawing/2014/main" val="1051794155"/>
                    </a:ext>
                  </a:extLst>
                </a:gridCol>
                <a:gridCol w="1744320">
                  <a:extLst>
                    <a:ext uri="{9D8B030D-6E8A-4147-A177-3AD203B41FA5}">
                      <a16:colId xmlns:a16="http://schemas.microsoft.com/office/drawing/2014/main" val="3374950755"/>
                    </a:ext>
                  </a:extLst>
                </a:gridCol>
              </a:tblGrid>
              <a:tr h="304800">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4366923"/>
                  </a:ext>
                </a:extLst>
              </a:tr>
              <a:tr h="30480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ORR</a:t>
                      </a:r>
                    </a:p>
                  </a:txBody>
                  <a:tcPr/>
                </a:tc>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75% (BICR)</a:t>
                      </a:r>
                    </a:p>
                  </a:txBody>
                  <a:tcPr/>
                </a:tc>
                <a:extLst>
                  <a:ext uri="{0D108BD9-81ED-4DB2-BD59-A6C34878D82A}">
                    <a16:rowId xmlns:a16="http://schemas.microsoft.com/office/drawing/2014/main" val="2954676739"/>
                  </a:ext>
                </a:extLst>
              </a:tr>
              <a:tr h="30480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Med DOR (</a:t>
                      </a:r>
                      <a:r>
                        <a:rPr lang="en-US" sz="1600" b="1" dirty="0" err="1">
                          <a:latin typeface="Tahoma" panose="020B0604030504040204" pitchFamily="34" charset="0"/>
                          <a:ea typeface="Tahoma" panose="020B0604030504040204" pitchFamily="34" charset="0"/>
                          <a:cs typeface="Tahoma" panose="020B0604030504040204" pitchFamily="34" charset="0"/>
                        </a:rPr>
                        <a:t>ms</a:t>
                      </a:r>
                      <a:r>
                        <a:rPr lang="en-US" sz="1600" b="1" dirty="0">
                          <a:latin typeface="Tahoma" panose="020B0604030504040204" pitchFamily="34" charset="0"/>
                          <a:ea typeface="Tahoma" panose="020B0604030504040204" pitchFamily="34" charset="0"/>
                          <a:cs typeface="Tahoma" panose="020B0604030504040204" pitchFamily="34" charset="0"/>
                        </a:rPr>
                        <a:t>)</a:t>
                      </a:r>
                    </a:p>
                  </a:txBody>
                  <a:tcPr/>
                </a:tc>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NR</a:t>
                      </a:r>
                    </a:p>
                  </a:txBody>
                  <a:tcPr/>
                </a:tc>
                <a:extLst>
                  <a:ext uri="{0D108BD9-81ED-4DB2-BD59-A6C34878D82A}">
                    <a16:rowId xmlns:a16="http://schemas.microsoft.com/office/drawing/2014/main" val="2459025308"/>
                  </a:ext>
                </a:extLst>
              </a:tr>
            </a:tbl>
          </a:graphicData>
        </a:graphic>
      </p:graphicFrame>
    </p:spTree>
    <p:extLst>
      <p:ext uri="{BB962C8B-B14F-4D97-AF65-F5344CB8AC3E}">
        <p14:creationId xmlns:p14="http://schemas.microsoft.com/office/powerpoint/2010/main" val="88259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03E8180-56E4-1C41-BF1E-780A3F5263B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1200" cap="none" spc="0" normalizeH="0" baseline="0" noProof="0" dirty="0">
              <a:ln>
                <a:noFill/>
              </a:ln>
              <a:solidFill>
                <a:srgbClr val="404040"/>
              </a:solidFill>
              <a:effectLst/>
              <a:uLnTx/>
              <a:uFillTx/>
              <a:latin typeface="Tahoma"/>
              <a:ea typeface="+mn-ea"/>
              <a:cs typeface="Tahoma"/>
            </a:endParaRPr>
          </a:p>
        </p:txBody>
      </p:sp>
      <p:sp>
        <p:nvSpPr>
          <p:cNvPr id="16385" name="Title 1"/>
          <p:cNvSpPr>
            <a:spLocks noGrp="1"/>
          </p:cNvSpPr>
          <p:nvPr>
            <p:ph type="title" idx="4294967295"/>
          </p:nvPr>
        </p:nvSpPr>
        <p:spPr>
          <a:xfrm>
            <a:off x="660334" y="222320"/>
            <a:ext cx="11480800" cy="731838"/>
          </a:xfrm>
        </p:spPr>
        <p:txBody>
          <a:bodyPr>
            <a:noAutofit/>
          </a:bodyPr>
          <a:lstStyle/>
          <a:p>
            <a:pPr algn="ctr" eaLnBrk="1" hangingPunct="1"/>
            <a:r>
              <a:rPr lang="en-US" sz="2400" b="1" dirty="0"/>
              <a:t>Efficacy of </a:t>
            </a:r>
            <a:r>
              <a:rPr lang="en-US" sz="2400" b="1" dirty="0" err="1"/>
              <a:t>larotrectinib</a:t>
            </a:r>
            <a:r>
              <a:rPr lang="en-US" sz="2400" b="1" dirty="0"/>
              <a:t> in TRK fusion cancers: ORR by IRC</a:t>
            </a:r>
            <a:br>
              <a:rPr lang="en-US" sz="2400" b="1" dirty="0"/>
            </a:br>
            <a:r>
              <a:rPr lang="en-US" sz="2400" b="1" dirty="0"/>
              <a:t>Primary NDA dataset </a:t>
            </a:r>
            <a:endParaRPr lang="en-US" sz="2400" b="1" dirty="0">
              <a:ea typeface="ＭＳ Ｐゴシック" charset="0"/>
              <a:cs typeface="ＭＳ Ｐゴシック" charset="0"/>
            </a:endParaRPr>
          </a:p>
        </p:txBody>
      </p:sp>
      <p:sp>
        <p:nvSpPr>
          <p:cNvPr id="6" name="TextBox 5"/>
          <p:cNvSpPr txBox="1"/>
          <p:nvPr/>
        </p:nvSpPr>
        <p:spPr>
          <a:xfrm>
            <a:off x="5031210" y="6328142"/>
            <a:ext cx="83639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Patient had TRK solvent front resistance mutation (NTRK3 G623R) at baseline due to prior therapy; </a:t>
            </a:r>
            <a:r>
              <a:rPr kumimoji="0" lang="en-US" sz="900" b="0" i="0" u="none" strike="noStrike" kern="1200" cap="none" spc="0" normalizeH="0" baseline="3000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Pathologic 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Note: One patient not shown here. Patient experienced clinical progression and no post-baseline tumor measurements were recorded.</a:t>
            </a:r>
            <a:endParaRPr kumimoji="0" lang="en-GB"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51230" y="6281975"/>
            <a:ext cx="25330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5F95">
                    <a:lumMod val="75000"/>
                  </a:srgbClr>
                </a:solidFill>
                <a:effectLst/>
                <a:uLnTx/>
                <a:uFillTx/>
                <a:latin typeface="Arial" panose="020B0604020202020204"/>
                <a:ea typeface="+mn-ea"/>
                <a:cs typeface="+mn-cs"/>
              </a:rPr>
              <a:t>Hyman, ASCO 2017; LBA2501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45F95">
                    <a:lumMod val="75000"/>
                  </a:srgbClr>
                </a:solidFill>
                <a:latin typeface="Arial" panose="020B0604020202020204"/>
              </a:rPr>
              <a:t>Drilon et al. NEJM 2018; 378:371</a:t>
            </a:r>
            <a:endParaRPr kumimoji="0" lang="en-US" sz="1200" b="1" i="0" u="none" strike="noStrike" kern="1200" cap="none" spc="0" normalizeH="0" baseline="0" noProof="0" dirty="0">
              <a:ln>
                <a:noFill/>
              </a:ln>
              <a:solidFill>
                <a:srgbClr val="245F95">
                  <a:lumMod val="75000"/>
                </a:srgbClr>
              </a:solidFill>
              <a:effectLst/>
              <a:uLnTx/>
              <a:uFillTx/>
              <a:latin typeface="Arial" panose="020B0604020202020204"/>
              <a:ea typeface="+mn-ea"/>
              <a:cs typeface="+mn-cs"/>
            </a:endParaRPr>
          </a:p>
        </p:txBody>
      </p:sp>
      <p:graphicFrame>
        <p:nvGraphicFramePr>
          <p:cNvPr id="144" name="Table 143"/>
          <p:cNvGraphicFramePr>
            <a:graphicFrameLocks noGrp="1"/>
          </p:cNvGraphicFramePr>
          <p:nvPr>
            <p:extLst/>
          </p:nvPr>
        </p:nvGraphicFramePr>
        <p:xfrm>
          <a:off x="1204822" y="1372728"/>
          <a:ext cx="4712929" cy="1611630"/>
        </p:xfrm>
        <a:graphic>
          <a:graphicData uri="http://schemas.openxmlformats.org/drawingml/2006/table">
            <a:tbl>
              <a:tblPr firstRow="1" bandRow="1">
                <a:tableStyleId>{5C22544A-7EE6-4342-B048-85BDC9FD1C3A}</a:tableStyleId>
              </a:tblPr>
              <a:tblGrid>
                <a:gridCol w="2498749">
                  <a:extLst>
                    <a:ext uri="{9D8B030D-6E8A-4147-A177-3AD203B41FA5}">
                      <a16:colId xmlns:a16="http://schemas.microsoft.com/office/drawing/2014/main" val="2861581610"/>
                    </a:ext>
                  </a:extLst>
                </a:gridCol>
                <a:gridCol w="2214180">
                  <a:extLst>
                    <a:ext uri="{9D8B030D-6E8A-4147-A177-3AD203B41FA5}">
                      <a16:colId xmlns:a16="http://schemas.microsoft.com/office/drawing/2014/main" val="1267611358"/>
                    </a:ext>
                  </a:extLst>
                </a:gridCol>
              </a:tblGrid>
              <a:tr h="365760">
                <a:tc>
                  <a:txBody>
                    <a:bodyPr/>
                    <a:lstStyle/>
                    <a:p>
                      <a:pPr>
                        <a:lnSpc>
                          <a:spcPct val="75000"/>
                        </a:lnSpc>
                        <a:spcBef>
                          <a:spcPts val="0"/>
                        </a:spcBef>
                        <a:spcAft>
                          <a:spcPts val="0"/>
                        </a:spcAft>
                      </a:pPr>
                      <a:endParaRPr lang="en-US" sz="1100" b="1" i="0" noProof="0" dirty="0">
                        <a:solidFill>
                          <a:schemeClr val="bg1"/>
                        </a:solidFill>
                        <a:latin typeface="Arial Narrow" panose="020B0606020202030204" pitchFamily="34" charset="0"/>
                        <a:cs typeface="Arial" panose="020B0604020202020204" pitchFamily="34" charset="0"/>
                      </a:endParaRPr>
                    </a:p>
                  </a:txBody>
                  <a:tcPr marL="121920" marR="121920" marT="60960" marB="6096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75000"/>
                        </a:lnSpc>
                        <a:spcBef>
                          <a:spcPts val="0"/>
                        </a:spcBef>
                        <a:spcAft>
                          <a:spcPts val="0"/>
                        </a:spcAft>
                      </a:pPr>
                      <a:r>
                        <a:rPr lang="en-US" sz="1100" b="1" i="0" noProof="0" dirty="0">
                          <a:solidFill>
                            <a:schemeClr val="bg1"/>
                          </a:solidFill>
                          <a:latin typeface="Arial Narrow" panose="020B0606020202030204" pitchFamily="34" charset="0"/>
                          <a:cs typeface="Arial" panose="020B0604020202020204" pitchFamily="34" charset="0"/>
                        </a:rPr>
                        <a:t>Patients with confirmatory </a:t>
                      </a:r>
                      <a:br>
                        <a:rPr lang="en-US" sz="1100" b="1" i="0" noProof="0" dirty="0">
                          <a:solidFill>
                            <a:schemeClr val="bg1"/>
                          </a:solidFill>
                          <a:latin typeface="Arial Narrow" panose="020B0606020202030204" pitchFamily="34" charset="0"/>
                          <a:cs typeface="Arial" panose="020B0604020202020204" pitchFamily="34" charset="0"/>
                        </a:rPr>
                      </a:br>
                      <a:r>
                        <a:rPr lang="en-US" sz="1100" b="1" i="0" noProof="0" dirty="0">
                          <a:solidFill>
                            <a:schemeClr val="bg1"/>
                          </a:solidFill>
                          <a:latin typeface="Arial Narrow" panose="020B0606020202030204" pitchFamily="34" charset="0"/>
                          <a:cs typeface="Arial" panose="020B0604020202020204" pitchFamily="34" charset="0"/>
                        </a:rPr>
                        <a:t>response data available (n=50)</a:t>
                      </a:r>
                    </a:p>
                  </a:txBody>
                  <a:tcPr marL="121920" marR="121920" marT="60960" marB="6096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8062342"/>
                  </a:ext>
                </a:extLst>
              </a:tr>
              <a:tr h="243840">
                <a:tc>
                  <a:txBody>
                    <a:bodyPr/>
                    <a:lstStyle/>
                    <a:p>
                      <a:pPr>
                        <a:lnSpc>
                          <a:spcPct val="75000"/>
                        </a:lnSpc>
                        <a:spcBef>
                          <a:spcPts val="0"/>
                        </a:spcBef>
                        <a:spcAft>
                          <a:spcPts val="0"/>
                        </a:spcAft>
                      </a:pPr>
                      <a:r>
                        <a:rPr lang="en-US" sz="1100" b="1" i="0" noProof="0" dirty="0">
                          <a:solidFill>
                            <a:schemeClr val="tx1"/>
                          </a:solidFill>
                          <a:latin typeface="Arial Narrow" panose="020B0606020202030204" pitchFamily="34" charset="0"/>
                          <a:cs typeface="Arial" panose="020B0604020202020204" pitchFamily="34" charset="0"/>
                        </a:rPr>
                        <a:t>Objective response rate (95% CI)</a:t>
                      </a:r>
                    </a:p>
                  </a:txBody>
                  <a:tcPr marL="121920" marR="121920" marT="60960" marB="60960" anchor="ctr">
                    <a:lnL w="12700" cmpd="sng">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9ECFF"/>
                    </a:solidFill>
                  </a:tcPr>
                </a:tc>
                <a:tc>
                  <a:txBody>
                    <a:bodyPr/>
                    <a:lstStyle/>
                    <a:p>
                      <a:pPr marL="0" marR="0" algn="ctr">
                        <a:lnSpc>
                          <a:spcPct val="75000"/>
                        </a:lnSpc>
                        <a:spcBef>
                          <a:spcPts val="0"/>
                        </a:spcBef>
                        <a:spcAft>
                          <a:spcPts val="0"/>
                        </a:spcAft>
                      </a:pPr>
                      <a:r>
                        <a:rPr lang="en-US" sz="1100" b="1" dirty="0">
                          <a:solidFill>
                            <a:schemeClr val="tx1"/>
                          </a:solidFill>
                          <a:effectLst/>
                          <a:latin typeface="Arial Narrow" panose="020B0606020202030204" pitchFamily="34" charset="0"/>
                          <a:cs typeface="Arial" panose="020B0604020202020204" pitchFamily="34" charset="0"/>
                        </a:rPr>
                        <a:t>76% </a:t>
                      </a:r>
                      <a:r>
                        <a:rPr lang="en-US" sz="1100" i="0" dirty="0">
                          <a:solidFill>
                            <a:schemeClr val="tx1"/>
                          </a:solidFill>
                          <a:effectLst/>
                          <a:latin typeface="Arial Narrow" panose="020B0606020202030204" pitchFamily="34" charset="0"/>
                          <a:cs typeface="Arial" panose="020B0604020202020204" pitchFamily="34" charset="0"/>
                        </a:rPr>
                        <a:t>(62–87%)</a:t>
                      </a:r>
                      <a:endParaRPr lang="en-US" sz="1100" i="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9ECFF"/>
                    </a:solidFill>
                  </a:tcPr>
                </a:tc>
                <a:extLst>
                  <a:ext uri="{0D108BD9-81ED-4DB2-BD59-A6C34878D82A}">
                    <a16:rowId xmlns:a16="http://schemas.microsoft.com/office/drawing/2014/main" val="1119351686"/>
                  </a:ext>
                </a:extLst>
              </a:tr>
              <a:tr h="243840">
                <a:tc>
                  <a:txBody>
                    <a:bodyPr/>
                    <a:lstStyle/>
                    <a:p>
                      <a:pPr marL="176213" indent="0">
                        <a:lnSpc>
                          <a:spcPct val="75000"/>
                        </a:lnSpc>
                        <a:spcBef>
                          <a:spcPts val="0"/>
                        </a:spcBef>
                        <a:spcAft>
                          <a:spcPts val="0"/>
                        </a:spcAft>
                      </a:pPr>
                      <a:r>
                        <a:rPr lang="en-US" sz="1100" b="1" i="0" noProof="0" dirty="0">
                          <a:solidFill>
                            <a:schemeClr val="tx1"/>
                          </a:solidFill>
                          <a:latin typeface="Arial Narrow" panose="020B0606020202030204" pitchFamily="34" charset="0"/>
                          <a:cs typeface="Arial" panose="020B0604020202020204" pitchFamily="34" charset="0"/>
                        </a:rPr>
                        <a:t>Partial response</a:t>
                      </a:r>
                    </a:p>
                  </a:txBody>
                  <a:tcPr marL="121920" marR="121920" marT="60960" marB="60960"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75000"/>
                        </a:lnSpc>
                        <a:spcBef>
                          <a:spcPts val="0"/>
                        </a:spcBef>
                        <a:spcAft>
                          <a:spcPts val="0"/>
                        </a:spcAft>
                      </a:pPr>
                      <a:r>
                        <a:rPr lang="en-US" sz="1100" b="1" dirty="0">
                          <a:solidFill>
                            <a:schemeClr val="tx1"/>
                          </a:solidFill>
                          <a:effectLst/>
                          <a:latin typeface="Arial Narrow" panose="020B0606020202030204" pitchFamily="34" charset="0"/>
                          <a:cs typeface="Arial" panose="020B0604020202020204" pitchFamily="34" charset="0"/>
                        </a:rPr>
                        <a:t>64%</a:t>
                      </a:r>
                      <a:endParaRPr lang="en-US" sz="11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4611601"/>
                  </a:ext>
                </a:extLst>
              </a:tr>
              <a:tr h="243840">
                <a:tc>
                  <a:txBody>
                    <a:bodyPr/>
                    <a:lstStyle/>
                    <a:p>
                      <a:pPr marL="176213" indent="0">
                        <a:lnSpc>
                          <a:spcPct val="75000"/>
                        </a:lnSpc>
                        <a:spcBef>
                          <a:spcPts val="0"/>
                        </a:spcBef>
                        <a:spcAft>
                          <a:spcPts val="0"/>
                        </a:spcAft>
                      </a:pPr>
                      <a:r>
                        <a:rPr lang="en-US" sz="1100" b="1" i="0" noProof="0" dirty="0">
                          <a:solidFill>
                            <a:schemeClr val="tx1"/>
                          </a:solidFill>
                          <a:latin typeface="Arial Narrow" panose="020B0606020202030204" pitchFamily="34" charset="0"/>
                          <a:cs typeface="Arial" panose="020B0604020202020204" pitchFamily="34" charset="0"/>
                        </a:rPr>
                        <a:t>Complete response</a:t>
                      </a:r>
                    </a:p>
                  </a:txBody>
                  <a:tcPr marL="121920" marR="121920" marT="60960" marB="60960"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75000"/>
                        </a:lnSpc>
                        <a:spcBef>
                          <a:spcPts val="0"/>
                        </a:spcBef>
                        <a:spcAft>
                          <a:spcPts val="0"/>
                        </a:spcAft>
                      </a:pPr>
                      <a:r>
                        <a:rPr lang="en-US" sz="1100" b="1" dirty="0">
                          <a:solidFill>
                            <a:schemeClr val="tx1"/>
                          </a:solidFill>
                          <a:effectLst/>
                          <a:latin typeface="Arial Narrow" panose="020B0606020202030204" pitchFamily="34" charset="0"/>
                          <a:cs typeface="Arial" panose="020B0604020202020204" pitchFamily="34" charset="0"/>
                        </a:rPr>
                        <a:t>12%</a:t>
                      </a:r>
                      <a:endParaRPr lang="en-US" sz="11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800523"/>
                  </a:ext>
                </a:extLst>
              </a:tr>
              <a:tr h="243840">
                <a:tc>
                  <a:txBody>
                    <a:bodyPr/>
                    <a:lstStyle/>
                    <a:p>
                      <a:pPr>
                        <a:lnSpc>
                          <a:spcPct val="75000"/>
                        </a:lnSpc>
                      </a:pPr>
                      <a:r>
                        <a:rPr lang="en-US" sz="1100" b="0" i="0" noProof="0" dirty="0">
                          <a:solidFill>
                            <a:schemeClr val="tx1"/>
                          </a:solidFill>
                          <a:latin typeface="Arial Narrow" panose="020B0606020202030204" pitchFamily="34" charset="0"/>
                          <a:cs typeface="Arial" panose="020B0604020202020204" pitchFamily="34" charset="0"/>
                        </a:rPr>
                        <a:t>Stable disease</a:t>
                      </a:r>
                    </a:p>
                  </a:txBody>
                  <a:tcPr marL="121920" marR="121920" marT="60960" marB="60960"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75000"/>
                        </a:lnSpc>
                        <a:spcBef>
                          <a:spcPts val="0"/>
                        </a:spcBef>
                        <a:spcAft>
                          <a:spcPts val="0"/>
                        </a:spcAft>
                      </a:pPr>
                      <a:r>
                        <a:rPr lang="en-US" sz="1100" dirty="0">
                          <a:solidFill>
                            <a:schemeClr val="tx1"/>
                          </a:solidFill>
                          <a:effectLst/>
                          <a:latin typeface="Arial Narrow" panose="020B0606020202030204" pitchFamily="34" charset="0"/>
                          <a:cs typeface="Arial" panose="020B0604020202020204" pitchFamily="34" charset="0"/>
                        </a:rPr>
                        <a:t>12%</a:t>
                      </a:r>
                      <a:endParaRPr lang="en-US" sz="11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975012"/>
                  </a:ext>
                </a:extLst>
              </a:tr>
              <a:tr h="243840">
                <a:tc>
                  <a:txBody>
                    <a:bodyPr/>
                    <a:lstStyle/>
                    <a:p>
                      <a:pPr>
                        <a:lnSpc>
                          <a:spcPct val="75000"/>
                        </a:lnSpc>
                      </a:pPr>
                      <a:r>
                        <a:rPr lang="en-US" sz="1100" b="0" i="0" noProof="0" dirty="0">
                          <a:solidFill>
                            <a:schemeClr val="tx1"/>
                          </a:solidFill>
                          <a:latin typeface="Arial Narrow" panose="020B0606020202030204" pitchFamily="34" charset="0"/>
                          <a:cs typeface="Arial" panose="020B0604020202020204" pitchFamily="34" charset="0"/>
                        </a:rPr>
                        <a:t>Progressive disease</a:t>
                      </a:r>
                    </a:p>
                  </a:txBody>
                  <a:tcPr marL="121920" marR="121920" marT="60960" marB="60960"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75000"/>
                        </a:lnSpc>
                        <a:spcBef>
                          <a:spcPts val="0"/>
                        </a:spcBef>
                        <a:spcAft>
                          <a:spcPts val="0"/>
                        </a:spcAft>
                      </a:pPr>
                      <a:r>
                        <a:rPr lang="en-US" sz="1100" dirty="0">
                          <a:solidFill>
                            <a:schemeClr val="tx1"/>
                          </a:solidFill>
                          <a:effectLst/>
                          <a:latin typeface="Arial Narrow" panose="020B0606020202030204" pitchFamily="34" charset="0"/>
                          <a:cs typeface="Arial" panose="020B0604020202020204" pitchFamily="34" charset="0"/>
                        </a:rPr>
                        <a:t>12%</a:t>
                      </a:r>
                      <a:endParaRPr lang="en-US" sz="11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606166"/>
                  </a:ext>
                </a:extLst>
              </a:tr>
            </a:tbl>
          </a:graphicData>
        </a:graphic>
      </p:graphicFrame>
      <p:pic>
        <p:nvPicPr>
          <p:cNvPr id="3" name="Picture 2">
            <a:extLst>
              <a:ext uri="{FF2B5EF4-FFF2-40B4-BE49-F238E27FC236}">
                <a16:creationId xmlns:a16="http://schemas.microsoft.com/office/drawing/2014/main" id="{AA8BA982-C42E-4DC0-8337-613BE74276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6040496" y="2465463"/>
            <a:ext cx="5833656" cy="3456739"/>
          </a:xfrm>
          <a:prstGeom prst="rect">
            <a:avLst/>
          </a:prstGeom>
        </p:spPr>
      </p:pic>
      <p:sp>
        <p:nvSpPr>
          <p:cNvPr id="4" name="TextBox 3">
            <a:extLst>
              <a:ext uri="{FF2B5EF4-FFF2-40B4-BE49-F238E27FC236}">
                <a16:creationId xmlns:a16="http://schemas.microsoft.com/office/drawing/2014/main" id="{E37D5E16-EE38-4A0E-AC90-0A019EBF82D2}"/>
              </a:ext>
            </a:extLst>
          </p:cNvPr>
          <p:cNvSpPr txBox="1"/>
          <p:nvPr/>
        </p:nvSpPr>
        <p:spPr>
          <a:xfrm>
            <a:off x="7137654" y="1823657"/>
            <a:ext cx="36599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Median onset of response: 1.8 </a:t>
            </a:r>
            <a:r>
              <a:rPr kumimoji="0" lang="en-US" sz="18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ms</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DF649B-EAA0-4CAF-8E7D-28BAA4654C5D}"/>
              </a:ext>
            </a:extLst>
          </p:cNvPr>
          <p:cNvPicPr>
            <a:picLocks noChangeAspect="1"/>
          </p:cNvPicPr>
          <p:nvPr/>
        </p:nvPicPr>
        <p:blipFill>
          <a:blip r:embed="rId4"/>
          <a:stretch>
            <a:fillRect/>
          </a:stretch>
        </p:blipFill>
        <p:spPr>
          <a:xfrm>
            <a:off x="428574" y="2829886"/>
            <a:ext cx="5489177" cy="2727892"/>
          </a:xfrm>
          <a:prstGeom prst="rect">
            <a:avLst/>
          </a:prstGeom>
        </p:spPr>
      </p:pic>
    </p:spTree>
    <p:extLst>
      <p:ext uri="{BB962C8B-B14F-4D97-AF65-F5344CB8AC3E}">
        <p14:creationId xmlns:p14="http://schemas.microsoft.com/office/powerpoint/2010/main" val="4236685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AD856E-396F-4D8F-832C-023C8B04B567}"/>
              </a:ext>
            </a:extLst>
          </p:cNvPr>
          <p:cNvSpPr>
            <a:spLocks noGrp="1"/>
          </p:cNvSpPr>
          <p:nvPr>
            <p:ph type="sldNum" sz="quarter" idx="4"/>
          </p:nvPr>
        </p:nvSpPr>
        <p:spPr/>
        <p:txBody>
          <a:bodyPr/>
          <a:lstStyle/>
          <a:p>
            <a:fld id="{20F9767F-3D5E-D141-98F1-468CF245114F}" type="slidenum">
              <a:rPr lang="en-US" smtClean="0"/>
              <a:pPr/>
              <a:t>12</a:t>
            </a:fld>
            <a:endParaRPr lang="en-US" dirty="0"/>
          </a:p>
        </p:txBody>
      </p:sp>
      <p:graphicFrame>
        <p:nvGraphicFramePr>
          <p:cNvPr id="5" name="Table 4">
            <a:extLst>
              <a:ext uri="{FF2B5EF4-FFF2-40B4-BE49-F238E27FC236}">
                <a16:creationId xmlns:a16="http://schemas.microsoft.com/office/drawing/2014/main" id="{CA8A020F-A555-4676-A5D3-5F26FA4C40D9}"/>
              </a:ext>
            </a:extLst>
          </p:cNvPr>
          <p:cNvGraphicFramePr>
            <a:graphicFrameLocks noGrp="1"/>
          </p:cNvGraphicFramePr>
          <p:nvPr>
            <p:extLst>
              <p:ext uri="{D42A27DB-BD31-4B8C-83A1-F6EECF244321}">
                <p14:modId xmlns:p14="http://schemas.microsoft.com/office/powerpoint/2010/main" val="2640973967"/>
              </p:ext>
            </p:extLst>
          </p:nvPr>
        </p:nvGraphicFramePr>
        <p:xfrm>
          <a:off x="2114760" y="847943"/>
          <a:ext cx="7962480" cy="2225040"/>
        </p:xfrm>
        <a:graphic>
          <a:graphicData uri="http://schemas.openxmlformats.org/drawingml/2006/table">
            <a:tbl>
              <a:tblPr firstRow="1" bandRow="1">
                <a:tableStyleId>{2D5ABB26-0587-4C30-8999-92F81FD0307C}</a:tableStyleId>
              </a:tblPr>
              <a:tblGrid>
                <a:gridCol w="7962480">
                  <a:extLst>
                    <a:ext uri="{9D8B030D-6E8A-4147-A177-3AD203B41FA5}">
                      <a16:colId xmlns:a16="http://schemas.microsoft.com/office/drawing/2014/main" val="41549666"/>
                    </a:ext>
                  </a:extLst>
                </a:gridCol>
              </a:tblGrid>
              <a:tr h="370840">
                <a:tc>
                  <a:txBody>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Tumor agnostic approvals:</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4564643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Tahoma" panose="020B0604030504040204" pitchFamily="34" charset="0"/>
                          <a:ea typeface="Tahoma" panose="020B0604030504040204" pitchFamily="34" charset="0"/>
                          <a:cs typeface="Tahoma" panose="020B0604030504040204" pitchFamily="34" charset="0"/>
                        </a:rPr>
                        <a:t>Biomarker based </a:t>
                      </a:r>
                    </a:p>
                  </a:txBody>
                  <a:tcPr/>
                </a:tc>
                <a:extLst>
                  <a:ext uri="{0D108BD9-81ED-4DB2-BD59-A6C34878D82A}">
                    <a16:rowId xmlns:a16="http://schemas.microsoft.com/office/drawing/2014/main" val="245036049"/>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Therapeutic target present across multiple tumor types</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23077966"/>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High ORR and generally consistent across tumors</a:t>
                      </a:r>
                    </a:p>
                  </a:txBody>
                  <a:tcPr/>
                </a:tc>
                <a:extLst>
                  <a:ext uri="{0D108BD9-81ED-4DB2-BD59-A6C34878D82A}">
                    <a16:rowId xmlns:a16="http://schemas.microsoft.com/office/drawing/2014/main" val="2755503329"/>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Durable responses</a:t>
                      </a:r>
                    </a:p>
                  </a:txBody>
                  <a:tcPr/>
                </a:tc>
                <a:extLst>
                  <a:ext uri="{0D108BD9-81ED-4DB2-BD59-A6C34878D82A}">
                    <a16:rowId xmlns:a16="http://schemas.microsoft.com/office/drawing/2014/main" val="1786853057"/>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Parallel development in adults and children</a:t>
                      </a:r>
                    </a:p>
                  </a:txBody>
                  <a:tcPr/>
                </a:tc>
                <a:extLst>
                  <a:ext uri="{0D108BD9-81ED-4DB2-BD59-A6C34878D82A}">
                    <a16:rowId xmlns:a16="http://schemas.microsoft.com/office/drawing/2014/main" val="224788653"/>
                  </a:ext>
                </a:extLst>
              </a:tr>
            </a:tbl>
          </a:graphicData>
        </a:graphic>
      </p:graphicFrame>
      <p:sp>
        <p:nvSpPr>
          <p:cNvPr id="6" name="Title 1">
            <a:extLst>
              <a:ext uri="{FF2B5EF4-FFF2-40B4-BE49-F238E27FC236}">
                <a16:creationId xmlns:a16="http://schemas.microsoft.com/office/drawing/2014/main" id="{3AF91066-E844-43ED-B47C-6C595B9032FC}"/>
              </a:ext>
            </a:extLst>
          </p:cNvPr>
          <p:cNvSpPr txBox="1">
            <a:spLocks/>
          </p:cNvSpPr>
          <p:nvPr/>
        </p:nvSpPr>
        <p:spPr>
          <a:xfrm>
            <a:off x="702164" y="3213518"/>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a:solidFill>
                  <a:srgbClr val="115689"/>
                </a:solidFill>
                <a:latin typeface="Tahoma"/>
                <a:ea typeface="+mj-ea"/>
                <a:cs typeface="Tahoma"/>
              </a:defRPr>
            </a:lvl1pPr>
          </a:lstStyle>
          <a:p>
            <a:pPr algn="ctr"/>
            <a:r>
              <a:rPr lang="en-US" sz="2000" b="1" dirty="0">
                <a:solidFill>
                  <a:schemeClr val="tx2">
                    <a:lumMod val="50000"/>
                  </a:schemeClr>
                </a:solidFill>
              </a:rPr>
              <a:t>Clinical considerations for tumor agnostic vs tumor specific  </a:t>
            </a:r>
          </a:p>
        </p:txBody>
      </p:sp>
      <p:graphicFrame>
        <p:nvGraphicFramePr>
          <p:cNvPr id="4" name="Table 3">
            <a:extLst>
              <a:ext uri="{FF2B5EF4-FFF2-40B4-BE49-F238E27FC236}">
                <a16:creationId xmlns:a16="http://schemas.microsoft.com/office/drawing/2014/main" id="{D51CF8C0-A444-4A41-A5BA-CA6BAEB31AAC}"/>
              </a:ext>
            </a:extLst>
          </p:cNvPr>
          <p:cNvGraphicFramePr>
            <a:graphicFrameLocks noGrp="1"/>
          </p:cNvGraphicFramePr>
          <p:nvPr>
            <p:extLst>
              <p:ext uri="{D42A27DB-BD31-4B8C-83A1-F6EECF244321}">
                <p14:modId xmlns:p14="http://schemas.microsoft.com/office/powerpoint/2010/main" val="1720061432"/>
              </p:ext>
            </p:extLst>
          </p:nvPr>
        </p:nvGraphicFramePr>
        <p:xfrm>
          <a:off x="2669307" y="4356518"/>
          <a:ext cx="7038514" cy="1483360"/>
        </p:xfrm>
        <a:graphic>
          <a:graphicData uri="http://schemas.openxmlformats.org/drawingml/2006/table">
            <a:tbl>
              <a:tblPr firstRow="1" bandRow="1">
                <a:tableStyleId>{85BE263C-DBD7-4A20-BB59-AAB30ACAA65A}</a:tableStyleId>
              </a:tblPr>
              <a:tblGrid>
                <a:gridCol w="7038514">
                  <a:extLst>
                    <a:ext uri="{9D8B030D-6E8A-4147-A177-3AD203B41FA5}">
                      <a16:colId xmlns:a16="http://schemas.microsoft.com/office/drawing/2014/main" val="3108501755"/>
                    </a:ext>
                  </a:extLst>
                </a:gridCol>
              </a:tblGrid>
              <a:tr h="370840">
                <a:tc>
                  <a:txBody>
                    <a:bodyP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75000"/>
                      </a:schemeClr>
                    </a:solidFill>
                  </a:tcPr>
                </a:tc>
                <a:extLst>
                  <a:ext uri="{0D108BD9-81ED-4DB2-BD59-A6C34878D82A}">
                    <a16:rowId xmlns:a16="http://schemas.microsoft.com/office/drawing/2014/main" val="307818351"/>
                  </a:ext>
                </a:extLst>
              </a:tr>
              <a:tr h="370840">
                <a:tc>
                  <a:txBody>
                    <a:bodyPr/>
                    <a:lstStyle/>
                    <a:p>
                      <a:pPr algn="ctr"/>
                      <a:r>
                        <a:rPr lang="en-US" dirty="0"/>
                        <a:t>Protocol considerations:  capturing multiple tumor types</a:t>
                      </a:r>
                      <a:endParaRPr lang="en-US"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49614572"/>
                  </a:ext>
                </a:extLst>
              </a:tr>
              <a:tr h="370840">
                <a:tc>
                  <a:txBody>
                    <a:bodyPr/>
                    <a:lstStyle/>
                    <a:p>
                      <a:pPr algn="ctr"/>
                      <a:r>
                        <a:rPr lang="en-US" dirty="0"/>
                        <a:t>Operational challenges: investigator and site engagement</a:t>
                      </a:r>
                      <a:endParaRPr lang="en-US"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42766422"/>
                  </a:ext>
                </a:extLst>
              </a:tr>
              <a:tr h="370840">
                <a:tc>
                  <a:txBody>
                    <a:bodyPr/>
                    <a:lstStyle/>
                    <a:p>
                      <a:pPr algn="ctr"/>
                      <a:r>
                        <a:rPr lang="en-US" dirty="0"/>
                        <a:t>Target identification: Tissue sampling and biomarker detection</a:t>
                      </a:r>
                      <a:endParaRPr lang="en-US"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454799506"/>
                  </a:ext>
                </a:extLst>
              </a:tr>
            </a:tbl>
          </a:graphicData>
        </a:graphic>
      </p:graphicFrame>
    </p:spTree>
    <p:extLst>
      <p:ext uri="{BB962C8B-B14F-4D97-AF65-F5344CB8AC3E}">
        <p14:creationId xmlns:p14="http://schemas.microsoft.com/office/powerpoint/2010/main" val="110706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905C8E-6B8B-4D95-B40A-7FEFDA33CB9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0" b="1" i="0" u="none" strike="noStrike" kern="1200" cap="none" spc="0" normalizeH="0" baseline="0" noProof="0">
              <a:ln>
                <a:noFill/>
              </a:ln>
              <a:solidFill>
                <a:srgbClr val="404040"/>
              </a:solidFill>
              <a:effectLst/>
              <a:uLnTx/>
              <a:uFillTx/>
              <a:latin typeface="Tahoma"/>
              <a:ea typeface="+mn-ea"/>
              <a:cs typeface="Tahoma"/>
            </a:endParaRPr>
          </a:p>
        </p:txBody>
      </p:sp>
      <p:pic>
        <p:nvPicPr>
          <p:cNvPr id="9" name="Picture 8">
            <a:extLst>
              <a:ext uri="{FF2B5EF4-FFF2-40B4-BE49-F238E27FC236}">
                <a16:creationId xmlns:a16="http://schemas.microsoft.com/office/drawing/2014/main" id="{CAE890E1-D34E-4C9A-B8C3-767B4C87362A}"/>
              </a:ext>
            </a:extLst>
          </p:cNvPr>
          <p:cNvPicPr>
            <a:picLocks noChangeAspect="1"/>
          </p:cNvPicPr>
          <p:nvPr/>
        </p:nvPicPr>
        <p:blipFill>
          <a:blip r:embed="rId2"/>
          <a:stretch>
            <a:fillRect/>
          </a:stretch>
        </p:blipFill>
        <p:spPr>
          <a:xfrm>
            <a:off x="5176618" y="1585020"/>
            <a:ext cx="6406941" cy="1719470"/>
          </a:xfrm>
          <a:prstGeom prst="rect">
            <a:avLst/>
          </a:prstGeom>
        </p:spPr>
      </p:pic>
      <p:sp>
        <p:nvSpPr>
          <p:cNvPr id="3" name="TextBox 2">
            <a:extLst>
              <a:ext uri="{FF2B5EF4-FFF2-40B4-BE49-F238E27FC236}">
                <a16:creationId xmlns:a16="http://schemas.microsoft.com/office/drawing/2014/main" id="{171E8C16-59CA-4723-8FC6-1EBDAE079CB7}"/>
              </a:ext>
            </a:extLst>
          </p:cNvPr>
          <p:cNvSpPr txBox="1"/>
          <p:nvPr/>
        </p:nvSpPr>
        <p:spPr>
          <a:xfrm>
            <a:off x="1201294" y="1585020"/>
            <a:ext cx="55838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Basket trial:</a:t>
            </a:r>
            <a:r>
              <a:rPr kumimoji="0" lang="en-US" sz="1800" b="0" i="0"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Investigational drug across tumor types</a:t>
            </a:r>
          </a:p>
        </p:txBody>
      </p:sp>
      <p:sp>
        <p:nvSpPr>
          <p:cNvPr id="12" name="TextBox 11">
            <a:extLst>
              <a:ext uri="{FF2B5EF4-FFF2-40B4-BE49-F238E27FC236}">
                <a16:creationId xmlns:a16="http://schemas.microsoft.com/office/drawing/2014/main" id="{7D8582B0-7563-4A1F-9771-7215A8D8E620}"/>
              </a:ext>
            </a:extLst>
          </p:cNvPr>
          <p:cNvSpPr txBox="1"/>
          <p:nvPr/>
        </p:nvSpPr>
        <p:spPr>
          <a:xfrm>
            <a:off x="1201294" y="3535496"/>
            <a:ext cx="45824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Umbrella trial</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Investigational drug in a single tumor type </a:t>
            </a:r>
          </a:p>
        </p:txBody>
      </p:sp>
      <p:sp>
        <p:nvSpPr>
          <p:cNvPr id="4" name="TextBox 3">
            <a:extLst>
              <a:ext uri="{FF2B5EF4-FFF2-40B4-BE49-F238E27FC236}">
                <a16:creationId xmlns:a16="http://schemas.microsoft.com/office/drawing/2014/main" id="{6CE5BA71-134A-4C9A-B7B7-E394B67D1438}"/>
              </a:ext>
            </a:extLst>
          </p:cNvPr>
          <p:cNvSpPr txBox="1"/>
          <p:nvPr/>
        </p:nvSpPr>
        <p:spPr>
          <a:xfrm>
            <a:off x="1129224" y="556369"/>
            <a:ext cx="30861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“Master Protocols”</a:t>
            </a:r>
          </a:p>
        </p:txBody>
      </p:sp>
      <p:pic>
        <p:nvPicPr>
          <p:cNvPr id="14" name="Picture 13">
            <a:extLst>
              <a:ext uri="{FF2B5EF4-FFF2-40B4-BE49-F238E27FC236}">
                <a16:creationId xmlns:a16="http://schemas.microsoft.com/office/drawing/2014/main" id="{92C28509-721B-4AC0-B5B0-A3EF316698AA}"/>
              </a:ext>
            </a:extLst>
          </p:cNvPr>
          <p:cNvPicPr>
            <a:picLocks noChangeAspect="1"/>
          </p:cNvPicPr>
          <p:nvPr/>
        </p:nvPicPr>
        <p:blipFill>
          <a:blip r:embed="rId3"/>
          <a:stretch>
            <a:fillRect/>
          </a:stretch>
        </p:blipFill>
        <p:spPr>
          <a:xfrm>
            <a:off x="6378497" y="3670377"/>
            <a:ext cx="3799173" cy="2847328"/>
          </a:xfrm>
          <a:prstGeom prst="rect">
            <a:avLst/>
          </a:prstGeom>
        </p:spPr>
      </p:pic>
      <p:sp>
        <p:nvSpPr>
          <p:cNvPr id="5" name="TextBox 4">
            <a:extLst>
              <a:ext uri="{FF2B5EF4-FFF2-40B4-BE49-F238E27FC236}">
                <a16:creationId xmlns:a16="http://schemas.microsoft.com/office/drawing/2014/main" id="{745C632B-3C37-458A-9641-BBFB0F4ABDF7}"/>
              </a:ext>
            </a:extLst>
          </p:cNvPr>
          <p:cNvSpPr txBox="1"/>
          <p:nvPr/>
        </p:nvSpPr>
        <p:spPr>
          <a:xfrm>
            <a:off x="2672274" y="6500474"/>
            <a:ext cx="2097049" cy="246221"/>
          </a:xfrm>
          <a:prstGeom prst="rect">
            <a:avLst/>
          </a:prstGeom>
          <a:noFill/>
        </p:spPr>
        <p:txBody>
          <a:bodyPr wrap="none" rtlCol="0">
            <a:spAutoFit/>
          </a:bodyPr>
          <a:lstStyle/>
          <a:p>
            <a:r>
              <a:rPr lang="en-US" sz="1000" dirty="0">
                <a:latin typeface="Tahoma" panose="020B0604030504040204" pitchFamily="34" charset="0"/>
                <a:ea typeface="Tahoma" panose="020B0604030504040204" pitchFamily="34" charset="0"/>
                <a:cs typeface="Tahoma" panose="020B0604030504040204" pitchFamily="34" charset="0"/>
              </a:rPr>
              <a:t>Hyman et al NEJM 2015; 373:726</a:t>
            </a:r>
          </a:p>
        </p:txBody>
      </p:sp>
    </p:spTree>
    <p:extLst>
      <p:ext uri="{BB962C8B-B14F-4D97-AF65-F5344CB8AC3E}">
        <p14:creationId xmlns:p14="http://schemas.microsoft.com/office/powerpoint/2010/main" val="293750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41B0C-38BC-49C2-83D8-6C82442D7EF7}"/>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958532" y="1503497"/>
            <a:ext cx="5049590" cy="4280946"/>
          </a:xfrm>
          <a:prstGeom prst="rect">
            <a:avLst/>
          </a:prstGeom>
          <a:noFill/>
          <a:ln>
            <a:noFill/>
          </a:ln>
        </p:spPr>
      </p:pic>
      <p:sp>
        <p:nvSpPr>
          <p:cNvPr id="5" name="Title 1">
            <a:extLst>
              <a:ext uri="{FF2B5EF4-FFF2-40B4-BE49-F238E27FC236}">
                <a16:creationId xmlns:a16="http://schemas.microsoft.com/office/drawing/2014/main" id="{E798B0F2-4F56-4A03-823E-7573527F14A4}"/>
              </a:ext>
            </a:extLst>
          </p:cNvPr>
          <p:cNvSpPr txBox="1">
            <a:spLocks/>
          </p:cNvSpPr>
          <p:nvPr/>
        </p:nvSpPr>
        <p:spPr>
          <a:xfrm>
            <a:off x="477520" y="163679"/>
            <a:ext cx="11480800" cy="731839"/>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ＭＳ Ｐゴシック" charset="0"/>
              </a:rPr>
              <a:t>NAVIGATE: Larotrectinib Phase 2 Basket Study</a:t>
            </a:r>
            <a:endParaRPr kumimoji="0" lang="en-US" sz="3200" b="1" i="0" u="none" strike="noStrike" kern="1200" cap="none" spc="0" normalizeH="0" baseline="0" noProof="0" dirty="0">
              <a:ln>
                <a:noFill/>
              </a:ln>
              <a:solidFill>
                <a:srgbClr val="FFFFFF"/>
              </a:solidFill>
              <a:effectLst/>
              <a:uLnTx/>
              <a:uFillTx/>
              <a:latin typeface="Arial" panose="020B0604020202020204"/>
              <a:ea typeface="ＭＳ Ｐゴシック" charset="0"/>
              <a:cs typeface="ＭＳ Ｐゴシック" charset="0"/>
            </a:endParaRPr>
          </a:p>
        </p:txBody>
      </p:sp>
      <p:sp>
        <p:nvSpPr>
          <p:cNvPr id="8" name="Title 7">
            <a:extLst>
              <a:ext uri="{FF2B5EF4-FFF2-40B4-BE49-F238E27FC236}">
                <a16:creationId xmlns:a16="http://schemas.microsoft.com/office/drawing/2014/main" id="{CC60A6C9-F645-4B83-B4F5-83AEFD45C43A}"/>
              </a:ext>
            </a:extLst>
          </p:cNvPr>
          <p:cNvSpPr>
            <a:spLocks noGrp="1"/>
          </p:cNvSpPr>
          <p:nvPr>
            <p:ph type="title"/>
          </p:nvPr>
        </p:nvSpPr>
        <p:spPr>
          <a:xfrm>
            <a:off x="1348902" y="193676"/>
            <a:ext cx="10972800" cy="1143000"/>
          </a:xfrm>
        </p:spPr>
        <p:txBody>
          <a:bodyPr/>
          <a:lstStyle/>
          <a:p>
            <a:r>
              <a:rPr lang="en-US" b="1" dirty="0" err="1"/>
              <a:t>Larotrectinib</a:t>
            </a:r>
            <a:r>
              <a:rPr lang="en-US" b="1" dirty="0"/>
              <a:t> phase 2 basket study (NAVIGATE)</a:t>
            </a:r>
          </a:p>
        </p:txBody>
      </p:sp>
      <p:sp>
        <p:nvSpPr>
          <p:cNvPr id="7" name="Rectangle: Rounded Corners 6">
            <a:extLst>
              <a:ext uri="{FF2B5EF4-FFF2-40B4-BE49-F238E27FC236}">
                <a16:creationId xmlns:a16="http://schemas.microsoft.com/office/drawing/2014/main" id="{F0424082-EE25-4B11-964D-B29F4A811A69}"/>
              </a:ext>
            </a:extLst>
          </p:cNvPr>
          <p:cNvSpPr/>
          <p:nvPr/>
        </p:nvSpPr>
        <p:spPr>
          <a:xfrm>
            <a:off x="765972" y="3169625"/>
            <a:ext cx="1165860" cy="948690"/>
          </a:xfrm>
          <a:prstGeom prst="round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NTRK fusion (+)</a:t>
            </a:r>
          </a:p>
        </p:txBody>
      </p:sp>
      <p:sp>
        <p:nvSpPr>
          <p:cNvPr id="2" name="Content Placeholder 2">
            <a:extLst>
              <a:ext uri="{FF2B5EF4-FFF2-40B4-BE49-F238E27FC236}">
                <a16:creationId xmlns:a16="http://schemas.microsoft.com/office/drawing/2014/main" id="{A14468B0-E6A1-4A2D-A64E-A185C86B5166}"/>
              </a:ext>
            </a:extLst>
          </p:cNvPr>
          <p:cNvSpPr txBox="1">
            <a:spLocks/>
          </p:cNvSpPr>
          <p:nvPr/>
        </p:nvSpPr>
        <p:spPr>
          <a:xfrm>
            <a:off x="7232986" y="1366673"/>
            <a:ext cx="4278873" cy="4775891"/>
          </a:xfrm>
          <a:prstGeom prst="rect">
            <a:avLst/>
          </a:prstGeom>
        </p:spPr>
        <p:txBody>
          <a:bodyPr>
            <a:noAutofit/>
          </a:bodyPr>
          <a:lstStyle>
            <a:lvl1pPr marL="302676" indent="-302676" algn="l" defTabSz="609585" rtl="0" eaLnBrk="1" fontAlgn="base" hangingPunct="1">
              <a:spcBef>
                <a:spcPct val="20000"/>
              </a:spcBef>
              <a:spcAft>
                <a:spcPct val="0"/>
              </a:spcAft>
              <a:buClr>
                <a:srgbClr val="31709A"/>
              </a:buClr>
              <a:buFont typeface="Arial" charset="0"/>
              <a:buChar char="•"/>
              <a:defRPr sz="2133" kern="1200">
                <a:solidFill>
                  <a:schemeClr val="tx1"/>
                </a:solidFill>
                <a:latin typeface="Corbel"/>
                <a:ea typeface="ＭＳ Ｐゴシック" charset="0"/>
                <a:cs typeface="Corbel"/>
              </a:defRPr>
            </a:lvl1pPr>
            <a:lvl2pPr marL="990575" indent="-380990" algn="l" defTabSz="609585" rtl="0" eaLnBrk="1" fontAlgn="base" hangingPunct="1">
              <a:spcBef>
                <a:spcPct val="20000"/>
              </a:spcBef>
              <a:spcAft>
                <a:spcPct val="0"/>
              </a:spcAft>
              <a:buClr>
                <a:srgbClr val="31709A"/>
              </a:buClr>
              <a:buFont typeface="Arial" charset="0"/>
              <a:buChar char="–"/>
              <a:defRPr sz="2133" kern="1200">
                <a:solidFill>
                  <a:schemeClr val="tx1"/>
                </a:solidFill>
                <a:latin typeface="Corbel"/>
                <a:ea typeface="ＭＳ Ｐゴシック" charset="0"/>
                <a:cs typeface="Corbel"/>
              </a:defRPr>
            </a:lvl2pPr>
            <a:lvl3pPr marL="1523962" indent="-304792" algn="l" defTabSz="609585" rtl="0" eaLnBrk="1" fontAlgn="base" hangingPunct="1">
              <a:spcBef>
                <a:spcPct val="20000"/>
              </a:spcBef>
              <a:spcAft>
                <a:spcPct val="0"/>
              </a:spcAft>
              <a:buClr>
                <a:srgbClr val="31709A"/>
              </a:buClr>
              <a:buFont typeface="Arial" charset="0"/>
              <a:buChar char="•"/>
              <a:defRPr sz="1867" kern="1200">
                <a:solidFill>
                  <a:schemeClr val="tx1"/>
                </a:solidFill>
                <a:latin typeface="Corbel"/>
                <a:ea typeface="ＭＳ Ｐゴシック" charset="0"/>
                <a:cs typeface="Corbel"/>
              </a:defRPr>
            </a:lvl3pPr>
            <a:lvl4pPr marL="2133547" indent="-304792" algn="l" defTabSz="609585" rtl="0" eaLnBrk="1" fontAlgn="base" hangingPunct="1">
              <a:spcBef>
                <a:spcPct val="20000"/>
              </a:spcBef>
              <a:spcAft>
                <a:spcPct val="0"/>
              </a:spcAft>
              <a:buClr>
                <a:srgbClr val="31709A"/>
              </a:buClr>
              <a:buFont typeface="Arial" charset="0"/>
              <a:buChar char="–"/>
              <a:defRPr sz="1867" kern="1200">
                <a:solidFill>
                  <a:schemeClr val="tx1"/>
                </a:solidFill>
                <a:latin typeface="Corbel"/>
                <a:ea typeface="ＭＳ Ｐゴシック" charset="0"/>
                <a:cs typeface="Corbel"/>
              </a:defRPr>
            </a:lvl4pPr>
            <a:lvl5pPr marL="2743131" indent="-304792" algn="l" defTabSz="609585" rtl="0" eaLnBrk="1" fontAlgn="base" hangingPunct="1">
              <a:spcBef>
                <a:spcPct val="20000"/>
              </a:spcBef>
              <a:spcAft>
                <a:spcPct val="0"/>
              </a:spcAft>
              <a:buClr>
                <a:srgbClr val="31709A"/>
              </a:buClr>
              <a:buFont typeface="Arial" charset="0"/>
              <a:buChar char="»"/>
              <a:defRPr sz="1600" kern="1200">
                <a:solidFill>
                  <a:schemeClr val="tx1"/>
                </a:solidFill>
                <a:latin typeface="Corbel"/>
                <a:ea typeface="ＭＳ Ｐゴシック" charset="0"/>
                <a:cs typeface="Corbe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02676" marR="0" lvl="0" indent="-302676" algn="l" defTabSz="609585" rtl="0" eaLnBrk="1" fontAlgn="base" latinLnBrk="0" hangingPunct="1">
              <a:lnSpc>
                <a:spcPct val="100000"/>
              </a:lnSpc>
              <a:spcBef>
                <a:spcPct val="20000"/>
              </a:spcBef>
              <a:spcAft>
                <a:spcPct val="0"/>
              </a:spcAft>
              <a:buClr>
                <a:srgbClr val="31709A"/>
              </a:buClr>
              <a:buSzTx/>
              <a:buFont typeface="Arial" charset="0"/>
              <a:buChar char="•"/>
              <a:tabLst/>
              <a:defRPr/>
            </a:pPr>
            <a:r>
              <a:rPr kumimoji="0" lang="en-US" sz="2000"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Primary endpoint</a:t>
            </a:r>
            <a:endParaRPr kumimoji="0" lang="en-US" sz="20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990575" marR="0" lvl="1" indent="-380990" algn="l" defTabSz="609585" rtl="0" eaLnBrk="1" fontAlgn="base" latinLnBrk="0" hangingPunct="1">
              <a:lnSpc>
                <a:spcPct val="100000"/>
              </a:lnSpc>
              <a:spcBef>
                <a:spcPct val="20000"/>
              </a:spcBef>
              <a:spcAft>
                <a:spcPct val="0"/>
              </a:spcAft>
              <a:buClrTx/>
              <a:buSzTx/>
              <a:buFont typeface="Arial" charset="0"/>
              <a:buChar char="–"/>
              <a:tabLst/>
              <a:defRPr/>
            </a:pPr>
            <a:r>
              <a:rPr kumimoji="0" lang="en-US" sz="20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Best overall response of confirmed CR or PR as measured by  RECIST 1.1 or RANO for each tumor specific disease cohort</a:t>
            </a:r>
          </a:p>
          <a:p>
            <a:pPr marL="302676" marR="0" lvl="0" indent="-302676" algn="l" defTabSz="609585" rtl="0" eaLnBrk="1" fontAlgn="base" latinLnBrk="0" hangingPunct="1">
              <a:lnSpc>
                <a:spcPct val="100000"/>
              </a:lnSpc>
              <a:spcBef>
                <a:spcPct val="20000"/>
              </a:spcBef>
              <a:spcAft>
                <a:spcPct val="0"/>
              </a:spcAft>
              <a:buClr>
                <a:srgbClr val="31709A"/>
              </a:buClr>
              <a:buSzTx/>
              <a:buFont typeface="Arial" charset="0"/>
              <a:buChar char="•"/>
              <a:tabLst/>
              <a:defRPr/>
            </a:pPr>
            <a:r>
              <a:rPr kumimoji="0" lang="en-US" sz="2000"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Included in Secondary endpoints</a:t>
            </a:r>
            <a:endParaRPr kumimoji="0" lang="en-US" sz="20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990575" marR="0" lvl="1" indent="-380990" algn="l" defTabSz="609585" rtl="0" eaLnBrk="1" fontAlgn="base" latinLnBrk="0" hangingPunct="1">
              <a:lnSpc>
                <a:spcPct val="100000"/>
              </a:lnSpc>
              <a:spcBef>
                <a:spcPct val="20000"/>
              </a:spcBef>
              <a:spcAft>
                <a:spcPct val="0"/>
              </a:spcAft>
              <a:buClrTx/>
              <a:buSzTx/>
              <a:buFont typeface="Arial" charset="0"/>
              <a:buChar char="–"/>
              <a:tabLst/>
              <a:defRPr/>
            </a:pPr>
            <a:r>
              <a:rPr kumimoji="0" lang="en-US" sz="20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Duration of response for each tumor specific disease cohort</a:t>
            </a:r>
          </a:p>
          <a:p>
            <a:pPr marL="0" marR="0" lvl="0" indent="0" algn="l" defTabSz="609585" rtl="0" eaLnBrk="1" fontAlgn="base" latinLnBrk="0" hangingPunct="1">
              <a:lnSpc>
                <a:spcPct val="100000"/>
              </a:lnSpc>
              <a:spcBef>
                <a:spcPct val="20000"/>
              </a:spcBef>
              <a:spcAft>
                <a:spcPct val="0"/>
              </a:spcAft>
              <a:buClr>
                <a:srgbClr val="31709A"/>
              </a:buClr>
              <a:buSzTx/>
              <a:buFont typeface="Arial" charset="0"/>
              <a:buNone/>
              <a:tabLst/>
              <a:defRPr/>
            </a:pPr>
            <a:endParaRPr kumimoji="0" lang="en-US" sz="20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B4B0A907-F8EA-4002-B128-591957D681EE}"/>
              </a:ext>
            </a:extLst>
          </p:cNvPr>
          <p:cNvSpPr txBox="1"/>
          <p:nvPr/>
        </p:nvSpPr>
        <p:spPr>
          <a:xfrm>
            <a:off x="5662432" y="4850819"/>
            <a:ext cx="3709990" cy="1600438"/>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For each cohort: Simon 2-stage design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Stage 1: ≥ 1/7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Stage 2: ≥ 4/18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defTabSz="457200">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For cohort 8: new cohort for tumor types </a:t>
            </a:r>
          </a:p>
          <a:p>
            <a:pPr defTabSz="457200">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enrolling at least 7 with application of Simon</a:t>
            </a:r>
          </a:p>
          <a:p>
            <a:pPr defTabSz="457200">
              <a:defRPr/>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2-stage</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876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DDEE-45D4-4D8E-B0DB-91D91471D84F}"/>
              </a:ext>
            </a:extLst>
          </p:cNvPr>
          <p:cNvSpPr>
            <a:spLocks noGrp="1"/>
          </p:cNvSpPr>
          <p:nvPr>
            <p:ph type="title"/>
          </p:nvPr>
        </p:nvSpPr>
        <p:spPr>
          <a:xfrm>
            <a:off x="1558692" y="157870"/>
            <a:ext cx="10972800" cy="1143000"/>
          </a:xfrm>
        </p:spPr>
        <p:txBody>
          <a:bodyPr>
            <a:normAutofit/>
          </a:bodyPr>
          <a:lstStyle/>
          <a:p>
            <a:r>
              <a:rPr lang="en-US" sz="2400" b="1" dirty="0"/>
              <a:t>Protocol design: Eligibility elements</a:t>
            </a:r>
          </a:p>
        </p:txBody>
      </p:sp>
      <p:sp>
        <p:nvSpPr>
          <p:cNvPr id="3" name="Slide Number Placeholder 2">
            <a:extLst>
              <a:ext uri="{FF2B5EF4-FFF2-40B4-BE49-F238E27FC236}">
                <a16:creationId xmlns:a16="http://schemas.microsoft.com/office/drawing/2014/main" id="{84E14C6C-EFD2-403B-858E-4D93B7C4D207}"/>
              </a:ext>
            </a:extLst>
          </p:cNvPr>
          <p:cNvSpPr>
            <a:spLocks noGrp="1"/>
          </p:cNvSpPr>
          <p:nvPr>
            <p:ph type="sldNum" sz="quarter" idx="4"/>
          </p:nvPr>
        </p:nvSpPr>
        <p:spPr/>
        <p:txBody>
          <a:bodyPr/>
          <a:lstStyle/>
          <a:p>
            <a:fld id="{20F9767F-3D5E-D141-98F1-468CF245114F}" type="slidenum">
              <a:rPr lang="en-US" smtClean="0"/>
              <a:pPr/>
              <a:t>15</a:t>
            </a:fld>
            <a:endParaRPr lang="en-US" dirty="0"/>
          </a:p>
        </p:txBody>
      </p:sp>
      <p:graphicFrame>
        <p:nvGraphicFramePr>
          <p:cNvPr id="4" name="Table 3">
            <a:extLst>
              <a:ext uri="{FF2B5EF4-FFF2-40B4-BE49-F238E27FC236}">
                <a16:creationId xmlns:a16="http://schemas.microsoft.com/office/drawing/2014/main" id="{69188C59-FB1E-4174-A8C7-6C3F9E38D647}"/>
              </a:ext>
            </a:extLst>
          </p:cNvPr>
          <p:cNvGraphicFramePr>
            <a:graphicFrameLocks noGrp="1"/>
          </p:cNvGraphicFramePr>
          <p:nvPr>
            <p:extLst>
              <p:ext uri="{D42A27DB-BD31-4B8C-83A1-F6EECF244321}">
                <p14:modId xmlns:p14="http://schemas.microsoft.com/office/powerpoint/2010/main" val="1136402362"/>
              </p:ext>
            </p:extLst>
          </p:nvPr>
        </p:nvGraphicFramePr>
        <p:xfrm>
          <a:off x="1558692" y="1536650"/>
          <a:ext cx="9074616" cy="3307080"/>
        </p:xfrm>
        <a:graphic>
          <a:graphicData uri="http://schemas.openxmlformats.org/drawingml/2006/table">
            <a:tbl>
              <a:tblPr firstRow="1" bandRow="1">
                <a:tableStyleId>{EB9631B5-78F2-41C9-869B-9F39066F8104}</a:tableStyleId>
              </a:tblPr>
              <a:tblGrid>
                <a:gridCol w="2599269">
                  <a:extLst>
                    <a:ext uri="{9D8B030D-6E8A-4147-A177-3AD203B41FA5}">
                      <a16:colId xmlns:a16="http://schemas.microsoft.com/office/drawing/2014/main" val="671366758"/>
                    </a:ext>
                  </a:extLst>
                </a:gridCol>
                <a:gridCol w="6475347">
                  <a:extLst>
                    <a:ext uri="{9D8B030D-6E8A-4147-A177-3AD203B41FA5}">
                      <a16:colId xmlns:a16="http://schemas.microsoft.com/office/drawing/2014/main" val="2453057570"/>
                    </a:ext>
                  </a:extLst>
                </a:gridCol>
              </a:tblGrid>
              <a:tr h="370840">
                <a:tc gridSpan="2">
                  <a:txBody>
                    <a:bodyPr/>
                    <a:lstStyle/>
                    <a:p>
                      <a:endParaRPr lang="en-US" dirty="0"/>
                    </a:p>
                  </a:txBody>
                  <a:tcPr>
                    <a:solidFill>
                      <a:schemeClr val="tx2"/>
                    </a:solidFill>
                  </a:tcPr>
                </a:tc>
                <a:tc hMerge="1">
                  <a:txBody>
                    <a:bodyPr/>
                    <a:lstStyle/>
                    <a:p>
                      <a:endParaRPr lang="en-US"/>
                    </a:p>
                  </a:txBody>
                  <a:tcPr/>
                </a:tc>
                <a:extLst>
                  <a:ext uri="{0D108BD9-81ED-4DB2-BD59-A6C34878D82A}">
                    <a16:rowId xmlns:a16="http://schemas.microsoft.com/office/drawing/2014/main" val="3069098501"/>
                  </a:ext>
                </a:extLst>
              </a:tr>
              <a:tr h="370840">
                <a:tc>
                  <a:txBody>
                    <a:bodyPr/>
                    <a:lstStyle/>
                    <a:p>
                      <a:r>
                        <a:rPr lang="en-US" dirty="0"/>
                        <a:t>Age limitations</a:t>
                      </a:r>
                    </a:p>
                  </a:txBody>
                  <a:tcPr/>
                </a:tc>
                <a:tc>
                  <a:txBody>
                    <a:bodyPr/>
                    <a:lstStyle/>
                    <a:p>
                      <a:r>
                        <a:rPr lang="en-US" dirty="0"/>
                        <a:t>12 years and older</a:t>
                      </a:r>
                    </a:p>
                    <a:p>
                      <a:r>
                        <a:rPr lang="en-US" dirty="0"/>
                        <a:t>No upper age limit</a:t>
                      </a:r>
                    </a:p>
                  </a:txBody>
                  <a:tcPr/>
                </a:tc>
                <a:extLst>
                  <a:ext uri="{0D108BD9-81ED-4DB2-BD59-A6C34878D82A}">
                    <a16:rowId xmlns:a16="http://schemas.microsoft.com/office/drawing/2014/main" val="2069459117"/>
                  </a:ext>
                </a:extLst>
              </a:tr>
              <a:tr h="370840">
                <a:tc>
                  <a:txBody>
                    <a:bodyPr/>
                    <a:lstStyle/>
                    <a:p>
                      <a:r>
                        <a:rPr lang="en-US" dirty="0"/>
                        <a:t>CNS metastases</a:t>
                      </a:r>
                    </a:p>
                  </a:txBody>
                  <a:tcPr/>
                </a:tc>
                <a:tc>
                  <a:txBody>
                    <a:bodyPr/>
                    <a:lstStyle/>
                    <a:p>
                      <a:r>
                        <a:rPr lang="en-US" dirty="0"/>
                        <a:t>Allowed if stable</a:t>
                      </a:r>
                    </a:p>
                  </a:txBody>
                  <a:tcPr/>
                </a:tc>
                <a:extLst>
                  <a:ext uri="{0D108BD9-81ED-4DB2-BD59-A6C34878D82A}">
                    <a16:rowId xmlns:a16="http://schemas.microsoft.com/office/drawing/2014/main" val="2493548498"/>
                  </a:ext>
                </a:extLst>
              </a:tr>
              <a:tr h="370840">
                <a:tc>
                  <a:txBody>
                    <a:bodyPr/>
                    <a:lstStyle/>
                    <a:p>
                      <a:r>
                        <a:rPr lang="en-US" dirty="0"/>
                        <a:t>Labs</a:t>
                      </a:r>
                    </a:p>
                  </a:txBody>
                  <a:tcPr/>
                </a:tc>
                <a:tc>
                  <a:txBody>
                    <a:bodyPr/>
                    <a:lstStyle/>
                    <a:p>
                      <a:r>
                        <a:rPr lang="en-US" dirty="0"/>
                        <a:t>No preclinical heme toxicity thus no parameters specified</a:t>
                      </a:r>
                    </a:p>
                  </a:txBody>
                  <a:tcPr/>
                </a:tc>
                <a:extLst>
                  <a:ext uri="{0D108BD9-81ED-4DB2-BD59-A6C34878D82A}">
                    <a16:rowId xmlns:a16="http://schemas.microsoft.com/office/drawing/2014/main" val="2334456903"/>
                  </a:ext>
                </a:extLst>
              </a:tr>
              <a:tr h="370840">
                <a:tc>
                  <a:txBody>
                    <a:bodyPr/>
                    <a:lstStyle/>
                    <a:p>
                      <a:r>
                        <a:rPr lang="en-US" dirty="0"/>
                        <a:t>Prior treatment specification</a:t>
                      </a:r>
                    </a:p>
                  </a:txBody>
                  <a:tcPr/>
                </a:tc>
                <a:tc>
                  <a:txBody>
                    <a:bodyPr/>
                    <a:lstStyle/>
                    <a:p>
                      <a:r>
                        <a:rPr lang="en-US" dirty="0"/>
                        <a:t>Unspecified by lines of prior therapy</a:t>
                      </a:r>
                    </a:p>
                    <a:p>
                      <a:r>
                        <a:rPr lang="en-US" dirty="0"/>
                        <a:t>Specified as appropriate for tumor type and co-morbidities</a:t>
                      </a:r>
                    </a:p>
                  </a:txBody>
                  <a:tcPr/>
                </a:tc>
                <a:extLst>
                  <a:ext uri="{0D108BD9-81ED-4DB2-BD59-A6C34878D82A}">
                    <a16:rowId xmlns:a16="http://schemas.microsoft.com/office/drawing/2014/main" val="2615175419"/>
                  </a:ext>
                </a:extLst>
              </a:tr>
              <a:tr h="370840">
                <a:tc>
                  <a:txBody>
                    <a:bodyPr/>
                    <a:lstStyle/>
                    <a:p>
                      <a:r>
                        <a:rPr lang="en-US" dirty="0"/>
                        <a:t>Biomarker detection</a:t>
                      </a:r>
                    </a:p>
                  </a:txBody>
                  <a:tcPr/>
                </a:tc>
                <a:tc>
                  <a:txBody>
                    <a:bodyPr/>
                    <a:lstStyle/>
                    <a:p>
                      <a:r>
                        <a:rPr lang="en-US" sz="1800" i="0" kern="1200" dirty="0">
                          <a:solidFill>
                            <a:schemeClr val="dk1"/>
                          </a:solidFill>
                          <a:effectLst/>
                          <a:latin typeface="+mn-lt"/>
                          <a:ea typeface="+mn-ea"/>
                          <a:cs typeface="+mn-cs"/>
                        </a:rPr>
                        <a:t>“</a:t>
                      </a:r>
                      <a:r>
                        <a:rPr lang="en-US" sz="1800" i="1" kern="1200" dirty="0">
                          <a:solidFill>
                            <a:schemeClr val="dk1"/>
                          </a:solidFill>
                          <a:effectLst/>
                          <a:latin typeface="+mn-lt"/>
                          <a:ea typeface="+mn-ea"/>
                          <a:cs typeface="+mn-cs"/>
                        </a:rPr>
                        <a:t>NTRK1, NTRK2, or NTRK3 </a:t>
                      </a:r>
                      <a:r>
                        <a:rPr lang="en-US" sz="1800" kern="1200" dirty="0">
                          <a:solidFill>
                            <a:schemeClr val="dk1"/>
                          </a:solidFill>
                          <a:effectLst/>
                          <a:latin typeface="+mn-lt"/>
                          <a:ea typeface="+mn-ea"/>
                          <a:cs typeface="+mn-cs"/>
                        </a:rPr>
                        <a:t>gene fusion, identified through molecular assays as routinely performed at CLIA or other similarly-certified laboratories”. </a:t>
                      </a:r>
                      <a:endParaRPr lang="en-US" dirty="0"/>
                    </a:p>
                  </a:txBody>
                  <a:tcPr/>
                </a:tc>
                <a:extLst>
                  <a:ext uri="{0D108BD9-81ED-4DB2-BD59-A6C34878D82A}">
                    <a16:rowId xmlns:a16="http://schemas.microsoft.com/office/drawing/2014/main" val="2764511664"/>
                  </a:ext>
                </a:extLst>
              </a:tr>
            </a:tbl>
          </a:graphicData>
        </a:graphic>
      </p:graphicFrame>
    </p:spTree>
    <p:extLst>
      <p:ext uri="{BB962C8B-B14F-4D97-AF65-F5344CB8AC3E}">
        <p14:creationId xmlns:p14="http://schemas.microsoft.com/office/powerpoint/2010/main" val="155778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Down 18">
            <a:extLst>
              <a:ext uri="{FF2B5EF4-FFF2-40B4-BE49-F238E27FC236}">
                <a16:creationId xmlns:a16="http://schemas.microsoft.com/office/drawing/2014/main" id="{724822E4-37E7-40F4-8836-038B07CEFC8E}"/>
              </a:ext>
            </a:extLst>
          </p:cNvPr>
          <p:cNvSpPr/>
          <p:nvPr/>
        </p:nvSpPr>
        <p:spPr>
          <a:xfrm>
            <a:off x="6490968" y="4738922"/>
            <a:ext cx="331834" cy="645887"/>
          </a:xfrm>
          <a:prstGeom prst="downArrow">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Arrow: Right 29">
            <a:extLst>
              <a:ext uri="{FF2B5EF4-FFF2-40B4-BE49-F238E27FC236}">
                <a16:creationId xmlns:a16="http://schemas.microsoft.com/office/drawing/2014/main" id="{DDE78506-CF89-4435-9DAB-79AA0C91C7ED}"/>
              </a:ext>
            </a:extLst>
          </p:cNvPr>
          <p:cNvSpPr/>
          <p:nvPr/>
        </p:nvSpPr>
        <p:spPr>
          <a:xfrm>
            <a:off x="3522874" y="2864690"/>
            <a:ext cx="2269617" cy="611386"/>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Arrow: Right 28">
            <a:extLst>
              <a:ext uri="{FF2B5EF4-FFF2-40B4-BE49-F238E27FC236}">
                <a16:creationId xmlns:a16="http://schemas.microsoft.com/office/drawing/2014/main" id="{BDB73BDA-40A8-4F9D-9930-B79302B74876}"/>
              </a:ext>
            </a:extLst>
          </p:cNvPr>
          <p:cNvSpPr/>
          <p:nvPr/>
        </p:nvSpPr>
        <p:spPr>
          <a:xfrm>
            <a:off x="3534837" y="1957342"/>
            <a:ext cx="2269616" cy="611386"/>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571047" y="1838486"/>
            <a:ext cx="2160000" cy="747938"/>
          </a:xfrm>
          <a:prstGeom prst="rect">
            <a:avLst/>
          </a:prstGeom>
          <a:solidFill>
            <a:srgbClr val="C6E4E2"/>
          </a:solidFill>
          <a:ln w="12700" cap="flat" cmpd="sng" algn="ctr">
            <a:noFill/>
            <a:prstDash val="solid"/>
            <a:miter lim="800000"/>
          </a:ln>
          <a:effectLst/>
        </p:spPr>
        <p:txBody>
          <a:bodyPr rtlCol="0" anchor="ctr" anchorCtr="0"/>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Adult phase I</a:t>
            </a:r>
          </a:p>
          <a:p>
            <a:pPr marL="134538" marR="0" lvl="0" indent="-134538" algn="l" defTabSz="685783"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Age ≥18 years</a:t>
            </a:r>
          </a:p>
        </p:txBody>
      </p:sp>
      <p:sp>
        <p:nvSpPr>
          <p:cNvPr id="5" name="Rectangle 4"/>
          <p:cNvSpPr/>
          <p:nvPr/>
        </p:nvSpPr>
        <p:spPr>
          <a:xfrm>
            <a:off x="1571047" y="2728990"/>
            <a:ext cx="2160000" cy="912830"/>
          </a:xfrm>
          <a:prstGeom prst="rect">
            <a:avLst/>
          </a:prstGeom>
          <a:solidFill>
            <a:srgbClr val="F9DDBF"/>
          </a:solidFill>
          <a:ln w="12700" cap="flat" cmpd="sng" algn="ctr">
            <a:noFill/>
            <a:prstDash val="solid"/>
            <a:miter lim="800000"/>
          </a:ln>
          <a:effectLst/>
        </p:spPr>
        <p:txBody>
          <a:bodyPr rtlCol="0" anchor="ctr" anchorCtr="0"/>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SCOUT: pediatric phase I/II</a:t>
            </a:r>
          </a:p>
          <a:p>
            <a:pPr marL="134538" marR="0" lvl="0" indent="-134538" algn="l" defTabSz="685783"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Age ≤21 years</a:t>
            </a:r>
          </a:p>
        </p:txBody>
      </p:sp>
      <p:sp>
        <p:nvSpPr>
          <p:cNvPr id="16" name="Rectangle 15">
            <a:extLst>
              <a:ext uri="{FF2B5EF4-FFF2-40B4-BE49-F238E27FC236}">
                <a16:creationId xmlns:a16="http://schemas.microsoft.com/office/drawing/2014/main" id="{E686E814-2DC7-4CC4-A7B2-6500045444ED}"/>
              </a:ext>
            </a:extLst>
          </p:cNvPr>
          <p:cNvSpPr/>
          <p:nvPr/>
        </p:nvSpPr>
        <p:spPr>
          <a:xfrm>
            <a:off x="7347345" y="1547635"/>
            <a:ext cx="3861463" cy="3880740"/>
          </a:xfrm>
          <a:prstGeom prst="rect">
            <a:avLst/>
          </a:prstGeom>
          <a:solidFill>
            <a:schemeClr val="bg1">
              <a:lumMod val="85000"/>
            </a:schemeClr>
          </a:solidFill>
          <a:ln w="12700" cap="flat" cmpd="sng" algn="ctr">
            <a:noFill/>
            <a:prstDash val="solid"/>
            <a:miter lim="800000"/>
          </a:ln>
          <a:effectLst/>
        </p:spPr>
        <p:txBody>
          <a:bodyPr rtlCol="0" anchor="ctr">
            <a:noAutofit/>
          </a:bodyPr>
          <a:lstStyle/>
          <a:p>
            <a:pPr marL="135728" marR="0" lvl="0" indent="-135728" algn="l" defTabSz="685783" rtl="0" eaLnBrk="1" fontAlgn="auto" latinLnBrk="0" hangingPunct="1">
              <a:lnSpc>
                <a:spcPct val="100000"/>
              </a:lnSpc>
              <a:spcBef>
                <a:spcPts val="225"/>
              </a:spcBef>
              <a:spcAft>
                <a:spcPts val="45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TRK fusion status </a:t>
            </a: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determined by local CLIA  (or similarly accredited) laboratories</a:t>
            </a:r>
          </a:p>
          <a:p>
            <a:pPr marL="135728" marR="0" lvl="0" indent="-135728" algn="l" defTabSz="685783" rtl="0" eaLnBrk="1" fontAlgn="auto" latinLnBrk="0" hangingPunct="1">
              <a:lnSpc>
                <a:spcPct val="100000"/>
              </a:lnSpc>
              <a:spcBef>
                <a:spcPts val="225"/>
              </a:spcBef>
              <a:spcAft>
                <a:spcPts val="225"/>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Primary endpoint</a:t>
            </a:r>
          </a:p>
          <a:p>
            <a:pPr marL="267884" marR="0" lvl="1" indent="-132157" algn="l" defTabSz="685783" rtl="0" eaLnBrk="1" fontAlgn="auto" latinLnBrk="0" hangingPunct="1">
              <a:lnSpc>
                <a:spcPct val="100000"/>
              </a:lnSpc>
              <a:spcBef>
                <a:spcPts val="225"/>
              </a:spcBef>
              <a:spcAft>
                <a:spcPts val="225"/>
              </a:spcAft>
              <a:buClrTx/>
              <a:buSzTx/>
              <a:buFont typeface="Calibri" panose="020F0502020204030204" pitchFamily="34"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Best objective response rate (RECIST 1.1)</a:t>
            </a:r>
          </a:p>
          <a:p>
            <a:pPr marL="134538" marR="0" lvl="0" indent="-134538" algn="l" defTabSz="685783" rtl="0" eaLnBrk="1" fontAlgn="auto" latinLnBrk="0" hangingPunct="1">
              <a:lnSpc>
                <a:spcPct val="100000"/>
              </a:lnSpc>
              <a:spcBef>
                <a:spcPts val="225"/>
              </a:spcBef>
              <a:spcAft>
                <a:spcPts val="225"/>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Secondary endpoints</a:t>
            </a:r>
          </a:p>
          <a:p>
            <a:pPr marL="267884" marR="0" lvl="1" indent="-132157" algn="l" defTabSz="685783" rtl="0" eaLnBrk="1" fontAlgn="auto" latinLnBrk="0" hangingPunct="1">
              <a:lnSpc>
                <a:spcPct val="100000"/>
              </a:lnSpc>
              <a:spcBef>
                <a:spcPts val="225"/>
              </a:spcBef>
              <a:spcAft>
                <a:spcPts val="225"/>
              </a:spcAft>
              <a:buClrTx/>
              <a:buSzTx/>
              <a:buFont typeface="Calibri" panose="020F0502020204030204" pitchFamily="34"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Duration of response</a:t>
            </a:r>
          </a:p>
          <a:p>
            <a:pPr marL="267884" marR="0" lvl="1" indent="-132157" algn="l" defTabSz="685783" rtl="0" eaLnBrk="1" fontAlgn="auto" latinLnBrk="0" hangingPunct="1">
              <a:lnSpc>
                <a:spcPct val="100000"/>
              </a:lnSpc>
              <a:spcBef>
                <a:spcPts val="225"/>
              </a:spcBef>
              <a:spcAft>
                <a:spcPts val="225"/>
              </a:spcAft>
              <a:buClrTx/>
              <a:buSzTx/>
              <a:buFont typeface="Calibri" panose="020F0502020204030204" pitchFamily="34"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Progression-free survival</a:t>
            </a:r>
          </a:p>
          <a:p>
            <a:pPr marL="267884" marR="0" lvl="1" indent="-132157" algn="l" defTabSz="685783" rtl="0" eaLnBrk="1" fontAlgn="auto" latinLnBrk="0" hangingPunct="1">
              <a:lnSpc>
                <a:spcPct val="100000"/>
              </a:lnSpc>
              <a:spcBef>
                <a:spcPts val="225"/>
              </a:spcBef>
              <a:spcAft>
                <a:spcPts val="450"/>
              </a:spcAft>
              <a:buClrTx/>
              <a:buSzTx/>
              <a:buFont typeface="Calibri" panose="020F0502020204030204" pitchFamily="34"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Safety</a:t>
            </a:r>
          </a:p>
          <a:p>
            <a:pPr marL="134538" marR="0" lvl="0" indent="-134538" algn="l" defTabSz="685783" rtl="0" eaLnBrk="1" fontAlgn="auto" latinLnBrk="0" hangingPunct="1">
              <a:lnSpc>
                <a:spcPct val="100000"/>
              </a:lnSpc>
              <a:spcBef>
                <a:spcPts val="225"/>
              </a:spcBef>
              <a:spcAft>
                <a:spcPts val="225"/>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Dosing</a:t>
            </a:r>
          </a:p>
          <a:p>
            <a:pPr marL="267884" marR="0" lvl="1" indent="-132157" algn="l" defTabSz="685783" rtl="0" eaLnBrk="1" fontAlgn="auto" latinLnBrk="0" hangingPunct="1">
              <a:lnSpc>
                <a:spcPct val="100000"/>
              </a:lnSpc>
              <a:spcBef>
                <a:spcPts val="225"/>
              </a:spcBef>
              <a:spcAft>
                <a:spcPts val="225"/>
              </a:spcAft>
              <a:buClrTx/>
              <a:buSzTx/>
              <a:buFont typeface="Calibri" panose="020F0502020204030204" pitchFamily="34"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Single-agent larotrectinib, administered predominantly at 100 mg BID continuously</a:t>
            </a:r>
          </a:p>
          <a:p>
            <a:pPr marL="267884" marR="0" lvl="1" indent="-132157" algn="l" defTabSz="685783" rtl="0" eaLnBrk="1" fontAlgn="auto" latinLnBrk="0" hangingPunct="1">
              <a:lnSpc>
                <a:spcPct val="100000"/>
              </a:lnSpc>
              <a:spcBef>
                <a:spcPts val="225"/>
              </a:spcBef>
              <a:spcAft>
                <a:spcPts val="450"/>
              </a:spcAft>
              <a:buClrTx/>
              <a:buSzTx/>
              <a:buFont typeface="Calibri" panose="020F0502020204030204" pitchFamily="34"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Treatment beyond progression permitted if patient continuing to benefit</a:t>
            </a:r>
          </a:p>
        </p:txBody>
      </p:sp>
      <p:sp>
        <p:nvSpPr>
          <p:cNvPr id="17" name="Title 1">
            <a:extLst>
              <a:ext uri="{FF2B5EF4-FFF2-40B4-BE49-F238E27FC236}">
                <a16:creationId xmlns:a16="http://schemas.microsoft.com/office/drawing/2014/main" id="{55D8485E-F470-4B20-AD29-48504CD89817}"/>
              </a:ext>
            </a:extLst>
          </p:cNvPr>
          <p:cNvSpPr txBox="1">
            <a:spLocks/>
          </p:cNvSpPr>
          <p:nvPr/>
        </p:nvSpPr>
        <p:spPr>
          <a:xfrm>
            <a:off x="1388987" y="755358"/>
            <a:ext cx="9676015" cy="411956"/>
          </a:xfrm>
        </p:spPr>
        <p:txBody>
          <a:bodyPr anchor="b" anchorCtr="0"/>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Larotrectinib</a:t>
            </a: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Vitrakvi</a:t>
            </a:r>
            <a:r>
              <a:rPr kumimoji="0" lang="en-US" sz="2400" b="1" i="0" u="none" strike="noStrike" kern="1200" cap="none" spc="0" normalizeH="0" baseline="3000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Primary analysis set agreed upon by multiple regulatory authorities* </a:t>
            </a:r>
          </a:p>
        </p:txBody>
      </p:sp>
      <p:sp>
        <p:nvSpPr>
          <p:cNvPr id="25" name="Oval 24">
            <a:extLst>
              <a:ext uri="{FF2B5EF4-FFF2-40B4-BE49-F238E27FC236}">
                <a16:creationId xmlns:a16="http://schemas.microsoft.com/office/drawing/2014/main" id="{8D007721-55D5-46D0-A24A-A359EE7A0972}"/>
              </a:ext>
            </a:extLst>
          </p:cNvPr>
          <p:cNvSpPr/>
          <p:nvPr/>
        </p:nvSpPr>
        <p:spPr>
          <a:xfrm>
            <a:off x="5772406" y="1828764"/>
            <a:ext cx="1735801" cy="2932848"/>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A9BAFDC1-E992-452A-9A73-CDBA929D5763}"/>
              </a:ext>
            </a:extLst>
          </p:cNvPr>
          <p:cNvSpPr txBox="1"/>
          <p:nvPr/>
        </p:nvSpPr>
        <p:spPr>
          <a:xfrm>
            <a:off x="6058239" y="2212455"/>
            <a:ext cx="1124936" cy="206210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Initial 55 patients with TRK fusion solid </a:t>
            </a:r>
            <a:r>
              <a:rPr kumimoji="0" lang="en-GB" sz="1600" b="1" i="0" u="none" strike="noStrike" kern="120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tumors</a:t>
            </a:r>
            <a:r>
              <a:rPr kumimoji="0" lang="en-GB" sz="16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eval by RECIST </a:t>
            </a:r>
            <a:endParaRPr kumimoji="0" lang="en-US" sz="1600" b="1" i="0" u="none" strike="noStrike" kern="1200" cap="none" spc="0" normalizeH="0" baseline="3000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Oval 35">
            <a:extLst>
              <a:ext uri="{FF2B5EF4-FFF2-40B4-BE49-F238E27FC236}">
                <a16:creationId xmlns:a16="http://schemas.microsoft.com/office/drawing/2014/main" id="{C15CDBED-4399-4CB0-AC08-051522339175}"/>
              </a:ext>
            </a:extLst>
          </p:cNvPr>
          <p:cNvSpPr/>
          <p:nvPr/>
        </p:nvSpPr>
        <p:spPr>
          <a:xfrm>
            <a:off x="4373843" y="2064430"/>
            <a:ext cx="731520" cy="432792"/>
          </a:xfrm>
          <a:prstGeom prst="ellipse">
            <a:avLst/>
          </a:prstGeom>
          <a:solidFill>
            <a:schemeClr val="tx1"/>
          </a:solidFill>
          <a:ln>
            <a:solidFill>
              <a:schemeClr val="accent1"/>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n=8</a:t>
            </a:r>
          </a:p>
        </p:txBody>
      </p:sp>
      <p:sp>
        <p:nvSpPr>
          <p:cNvPr id="37" name="Oval 36">
            <a:extLst>
              <a:ext uri="{FF2B5EF4-FFF2-40B4-BE49-F238E27FC236}">
                <a16:creationId xmlns:a16="http://schemas.microsoft.com/office/drawing/2014/main" id="{D178C45E-3FA6-4508-9420-2CF02ADB59F9}"/>
              </a:ext>
            </a:extLst>
          </p:cNvPr>
          <p:cNvSpPr/>
          <p:nvPr/>
        </p:nvSpPr>
        <p:spPr>
          <a:xfrm>
            <a:off x="4284393" y="2911749"/>
            <a:ext cx="938577" cy="432792"/>
          </a:xfrm>
          <a:prstGeom prst="ellipse">
            <a:avLst/>
          </a:prstGeom>
          <a:solidFill>
            <a:schemeClr val="tx1"/>
          </a:solidFill>
          <a:ln>
            <a:solidFill>
              <a:schemeClr val="accent1"/>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n=12</a:t>
            </a:r>
          </a:p>
        </p:txBody>
      </p:sp>
      <p:sp>
        <p:nvSpPr>
          <p:cNvPr id="40" name="TextBox 39">
            <a:extLst>
              <a:ext uri="{FF2B5EF4-FFF2-40B4-BE49-F238E27FC236}">
                <a16:creationId xmlns:a16="http://schemas.microsoft.com/office/drawing/2014/main" id="{15F5028F-6B9E-4E7F-A99D-AD630B1E4366}"/>
              </a:ext>
            </a:extLst>
          </p:cNvPr>
          <p:cNvSpPr txBox="1"/>
          <p:nvPr/>
        </p:nvSpPr>
        <p:spPr>
          <a:xfrm>
            <a:off x="4284393" y="4698683"/>
            <a:ext cx="927200" cy="30777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n=55</a:t>
            </a:r>
          </a:p>
        </p:txBody>
      </p:sp>
      <p:sp>
        <p:nvSpPr>
          <p:cNvPr id="43" name="Arrow: Right 42">
            <a:extLst>
              <a:ext uri="{FF2B5EF4-FFF2-40B4-BE49-F238E27FC236}">
                <a16:creationId xmlns:a16="http://schemas.microsoft.com/office/drawing/2014/main" id="{AE3D9120-5396-4041-A109-8D8ECF93EDA0}"/>
              </a:ext>
            </a:extLst>
          </p:cNvPr>
          <p:cNvSpPr/>
          <p:nvPr/>
        </p:nvSpPr>
        <p:spPr>
          <a:xfrm>
            <a:off x="3531018" y="4011989"/>
            <a:ext cx="2269616" cy="611386"/>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Oval 37">
            <a:extLst>
              <a:ext uri="{FF2B5EF4-FFF2-40B4-BE49-F238E27FC236}">
                <a16:creationId xmlns:a16="http://schemas.microsoft.com/office/drawing/2014/main" id="{37A80907-3B5B-41A8-9B46-28FE0DC47DB1}"/>
              </a:ext>
            </a:extLst>
          </p:cNvPr>
          <p:cNvSpPr/>
          <p:nvPr/>
        </p:nvSpPr>
        <p:spPr>
          <a:xfrm>
            <a:off x="4284394" y="4076133"/>
            <a:ext cx="927200" cy="432792"/>
          </a:xfrm>
          <a:prstGeom prst="ellipse">
            <a:avLst/>
          </a:prstGeom>
          <a:solidFill>
            <a:schemeClr val="tx1"/>
          </a:solidFill>
          <a:ln>
            <a:solidFill>
              <a:schemeClr val="accent1"/>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n=35</a:t>
            </a:r>
          </a:p>
        </p:txBody>
      </p:sp>
      <p:sp>
        <p:nvSpPr>
          <p:cNvPr id="6" name="Rectangle 5"/>
          <p:cNvSpPr/>
          <p:nvPr/>
        </p:nvSpPr>
        <p:spPr>
          <a:xfrm>
            <a:off x="1563579" y="3728064"/>
            <a:ext cx="2160001" cy="1205015"/>
          </a:xfrm>
          <a:prstGeom prst="rect">
            <a:avLst/>
          </a:prstGeom>
          <a:solidFill>
            <a:srgbClr val="D6D1E7"/>
          </a:solidFill>
          <a:ln w="12700" cap="flat" cmpd="sng" algn="ctr">
            <a:noFill/>
            <a:prstDash val="solid"/>
            <a:miter lim="800000"/>
          </a:ln>
          <a:effectLst/>
        </p:spPr>
        <p:txBody>
          <a:bodyPr rtlCol="0" anchor="ctr" anchorCtr="0"/>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NAVIGATE: adult/adolescent phase II ‘basket’ trial</a:t>
            </a:r>
          </a:p>
          <a:p>
            <a:pPr marL="134538" marR="0" lvl="0" indent="-134538" algn="l" defTabSz="685783"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Age ≥12 years</a:t>
            </a:r>
          </a:p>
        </p:txBody>
      </p:sp>
      <p:sp>
        <p:nvSpPr>
          <p:cNvPr id="18" name="TextBox 17">
            <a:extLst>
              <a:ext uri="{FF2B5EF4-FFF2-40B4-BE49-F238E27FC236}">
                <a16:creationId xmlns:a16="http://schemas.microsoft.com/office/drawing/2014/main" id="{82CBF307-CAF4-4CC0-9B57-F3425469D2D2}"/>
              </a:ext>
            </a:extLst>
          </p:cNvPr>
          <p:cNvSpPr txBox="1"/>
          <p:nvPr/>
        </p:nvSpPr>
        <p:spPr bwMode="gray">
          <a:xfrm>
            <a:off x="5396742" y="5369643"/>
            <a:ext cx="2791234" cy="767314"/>
          </a:xfrm>
          <a:prstGeom prst="rect">
            <a:avLst/>
          </a:prstGeom>
          <a:solidFill>
            <a:schemeClr val="bg1"/>
          </a:solidFill>
          <a:ln>
            <a:solidFill>
              <a:schemeClr val="tx1"/>
            </a:solidFill>
          </a:ln>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*Primary Analysis 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Agreed to by FDA, MHRA, MPA, </a:t>
            </a:r>
            <a:r>
              <a:rPr kumimoji="0" lang="en-GB" sz="1600" b="1"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BfArM</a:t>
            </a:r>
            <a:endParaRPr kumimoji="0" lang="en-GB"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5248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6A9F-0708-4C6A-905C-89808750E8D7}"/>
              </a:ext>
            </a:extLst>
          </p:cNvPr>
          <p:cNvSpPr>
            <a:spLocks noGrp="1"/>
          </p:cNvSpPr>
          <p:nvPr>
            <p:ph type="title"/>
          </p:nvPr>
        </p:nvSpPr>
        <p:spPr>
          <a:xfrm>
            <a:off x="826994" y="200047"/>
            <a:ext cx="10972800" cy="1143000"/>
          </a:xfrm>
        </p:spPr>
        <p:txBody>
          <a:bodyPr>
            <a:normAutofit/>
          </a:bodyPr>
          <a:lstStyle/>
          <a:p>
            <a:r>
              <a:rPr lang="en-US" b="1" dirty="0"/>
              <a:t>“Personalized Medicine” by NGS: accessible to all?</a:t>
            </a:r>
          </a:p>
        </p:txBody>
      </p:sp>
      <p:sp>
        <p:nvSpPr>
          <p:cNvPr id="3" name="Slide Number Placeholder 2">
            <a:extLst>
              <a:ext uri="{FF2B5EF4-FFF2-40B4-BE49-F238E27FC236}">
                <a16:creationId xmlns:a16="http://schemas.microsoft.com/office/drawing/2014/main" id="{64DB397F-5E14-4861-91BC-30BADDECAE55}"/>
              </a:ext>
            </a:extLst>
          </p:cNvPr>
          <p:cNvSpPr>
            <a:spLocks noGrp="1"/>
          </p:cNvSpPr>
          <p:nvPr>
            <p:ph type="sldNum" sz="quarter" idx="4"/>
          </p:nvPr>
        </p:nvSpPr>
        <p:spPr/>
        <p:txBody>
          <a:bodyPr/>
          <a:lstStyle/>
          <a:p>
            <a:fld id="{20F9767F-3D5E-D141-98F1-468CF245114F}" type="slidenum">
              <a:rPr lang="en-US" smtClean="0"/>
              <a:pPr/>
              <a:t>17</a:t>
            </a:fld>
            <a:endParaRPr lang="en-US" dirty="0"/>
          </a:p>
        </p:txBody>
      </p:sp>
      <p:pic>
        <p:nvPicPr>
          <p:cNvPr id="5" name="Picture 4">
            <a:extLst>
              <a:ext uri="{FF2B5EF4-FFF2-40B4-BE49-F238E27FC236}">
                <a16:creationId xmlns:a16="http://schemas.microsoft.com/office/drawing/2014/main" id="{6841D60D-D033-4C8B-8873-8602875AF36D}"/>
              </a:ext>
            </a:extLst>
          </p:cNvPr>
          <p:cNvPicPr>
            <a:picLocks noChangeAspect="1"/>
          </p:cNvPicPr>
          <p:nvPr/>
        </p:nvPicPr>
        <p:blipFill>
          <a:blip r:embed="rId3"/>
          <a:stretch>
            <a:fillRect/>
          </a:stretch>
        </p:blipFill>
        <p:spPr>
          <a:xfrm>
            <a:off x="767043" y="1846086"/>
            <a:ext cx="5181040" cy="37234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E6CD65A-9487-4FA1-BFA6-87425085752A}"/>
              </a:ext>
            </a:extLst>
          </p:cNvPr>
          <p:cNvPicPr>
            <a:picLocks noChangeAspect="1"/>
          </p:cNvPicPr>
          <p:nvPr/>
        </p:nvPicPr>
        <p:blipFill>
          <a:blip r:embed="rId4"/>
          <a:stretch>
            <a:fillRect/>
          </a:stretch>
        </p:blipFill>
        <p:spPr>
          <a:xfrm>
            <a:off x="6313394" y="2245070"/>
            <a:ext cx="4766982" cy="991469"/>
          </a:xfrm>
          <a:prstGeom prst="rect">
            <a:avLst/>
          </a:prstGeom>
        </p:spPr>
      </p:pic>
      <p:pic>
        <p:nvPicPr>
          <p:cNvPr id="7" name="Picture 6">
            <a:extLst>
              <a:ext uri="{FF2B5EF4-FFF2-40B4-BE49-F238E27FC236}">
                <a16:creationId xmlns:a16="http://schemas.microsoft.com/office/drawing/2014/main" id="{97AC23B1-5503-4FFD-953B-1BA745118AA3}"/>
              </a:ext>
            </a:extLst>
          </p:cNvPr>
          <p:cNvPicPr>
            <a:picLocks noChangeAspect="1"/>
          </p:cNvPicPr>
          <p:nvPr/>
        </p:nvPicPr>
        <p:blipFill>
          <a:blip r:embed="rId5"/>
          <a:stretch>
            <a:fillRect/>
          </a:stretch>
        </p:blipFill>
        <p:spPr>
          <a:xfrm>
            <a:off x="6313394" y="3621461"/>
            <a:ext cx="5153025" cy="2143125"/>
          </a:xfrm>
          <a:prstGeom prst="rect">
            <a:avLst/>
          </a:prstGeom>
        </p:spPr>
      </p:pic>
      <p:pic>
        <p:nvPicPr>
          <p:cNvPr id="8" name="Picture 7">
            <a:extLst>
              <a:ext uri="{FF2B5EF4-FFF2-40B4-BE49-F238E27FC236}">
                <a16:creationId xmlns:a16="http://schemas.microsoft.com/office/drawing/2014/main" id="{1FBCD88A-68B8-413C-9662-8B0DB4B0E8A0}"/>
              </a:ext>
            </a:extLst>
          </p:cNvPr>
          <p:cNvPicPr>
            <a:picLocks noChangeAspect="1"/>
          </p:cNvPicPr>
          <p:nvPr/>
        </p:nvPicPr>
        <p:blipFill>
          <a:blip r:embed="rId6"/>
          <a:stretch>
            <a:fillRect/>
          </a:stretch>
        </p:blipFill>
        <p:spPr>
          <a:xfrm>
            <a:off x="6407524" y="1584149"/>
            <a:ext cx="1524000" cy="523875"/>
          </a:xfrm>
          <a:prstGeom prst="rect">
            <a:avLst/>
          </a:prstGeom>
        </p:spPr>
      </p:pic>
      <p:sp>
        <p:nvSpPr>
          <p:cNvPr id="9" name="TextBox 8">
            <a:extLst>
              <a:ext uri="{FF2B5EF4-FFF2-40B4-BE49-F238E27FC236}">
                <a16:creationId xmlns:a16="http://schemas.microsoft.com/office/drawing/2014/main" id="{6E369D85-DE1F-4207-9536-A7BBEDB1509F}"/>
              </a:ext>
            </a:extLst>
          </p:cNvPr>
          <p:cNvSpPr txBox="1"/>
          <p:nvPr/>
        </p:nvSpPr>
        <p:spPr>
          <a:xfrm>
            <a:off x="8296835" y="1740682"/>
            <a:ext cx="1524000" cy="369332"/>
          </a:xfrm>
          <a:prstGeom prst="rect">
            <a:avLst/>
          </a:prstGeom>
          <a:noFill/>
        </p:spPr>
        <p:txBody>
          <a:bodyPr wrap="square" rtlCol="0">
            <a:spAutoFit/>
          </a:bodyPr>
          <a:lstStyle/>
          <a:p>
            <a:r>
              <a:rPr lang="en-US" dirty="0"/>
              <a:t>11.19.18</a:t>
            </a:r>
          </a:p>
        </p:txBody>
      </p:sp>
      <p:sp>
        <p:nvSpPr>
          <p:cNvPr id="4" name="TextBox 3">
            <a:extLst>
              <a:ext uri="{FF2B5EF4-FFF2-40B4-BE49-F238E27FC236}">
                <a16:creationId xmlns:a16="http://schemas.microsoft.com/office/drawing/2014/main" id="{2219D32B-E517-43E1-A7C2-E657AB02D726}"/>
              </a:ext>
            </a:extLst>
          </p:cNvPr>
          <p:cNvSpPr txBox="1"/>
          <p:nvPr/>
        </p:nvSpPr>
        <p:spPr>
          <a:xfrm>
            <a:off x="914961" y="5764586"/>
            <a:ext cx="1626533" cy="523220"/>
          </a:xfrm>
          <a:prstGeom prst="rect">
            <a:avLst/>
          </a:prstGeom>
          <a:solidFill>
            <a:schemeClr val="bg1"/>
          </a:solidFill>
        </p:spPr>
        <p:txBody>
          <a:bodyPr wrap="square" rtlCol="0">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Human Genome Project 2003</a:t>
            </a:r>
          </a:p>
        </p:txBody>
      </p:sp>
    </p:spTree>
    <p:extLst>
      <p:ext uri="{BB962C8B-B14F-4D97-AF65-F5344CB8AC3E}">
        <p14:creationId xmlns:p14="http://schemas.microsoft.com/office/powerpoint/2010/main" val="59928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E553-213D-4CFA-8C74-7D492C82D4DE}"/>
              </a:ext>
            </a:extLst>
          </p:cNvPr>
          <p:cNvSpPr txBox="1">
            <a:spLocks/>
          </p:cNvSpPr>
          <p:nvPr/>
        </p:nvSpPr>
        <p:spPr>
          <a:xfrm>
            <a:off x="965200" y="350841"/>
            <a:ext cx="11226800" cy="515455"/>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Molecular “tail”: is study specific testing practical for rare targets? </a:t>
            </a:r>
          </a:p>
        </p:txBody>
      </p:sp>
      <p:pic>
        <p:nvPicPr>
          <p:cNvPr id="4" name="Picture 3">
            <a:extLst>
              <a:ext uri="{FF2B5EF4-FFF2-40B4-BE49-F238E27FC236}">
                <a16:creationId xmlns:a16="http://schemas.microsoft.com/office/drawing/2014/main" id="{7A2CB7DF-344B-48B4-853F-894C7F4650B1}"/>
              </a:ext>
            </a:extLst>
          </p:cNvPr>
          <p:cNvPicPr>
            <a:picLocks noChangeAspect="1"/>
          </p:cNvPicPr>
          <p:nvPr/>
        </p:nvPicPr>
        <p:blipFill rotWithShape="1">
          <a:blip r:embed="rId3">
            <a:extLst>
              <a:ext uri="{28A0092B-C50C-407E-A947-70E740481C1C}">
                <a14:useLocalDpi xmlns:a14="http://schemas.microsoft.com/office/drawing/2010/main" val="0"/>
              </a:ext>
            </a:extLst>
          </a:blip>
          <a:srcRect l="5868" b="15182"/>
          <a:stretch/>
        </p:blipFill>
        <p:spPr>
          <a:xfrm>
            <a:off x="1167536" y="1176457"/>
            <a:ext cx="5104057" cy="2044422"/>
          </a:xfrm>
          <a:prstGeom prst="rect">
            <a:avLst/>
          </a:prstGeom>
        </p:spPr>
      </p:pic>
      <p:graphicFrame>
        <p:nvGraphicFramePr>
          <p:cNvPr id="5" name="Chart 4">
            <a:extLst>
              <a:ext uri="{FF2B5EF4-FFF2-40B4-BE49-F238E27FC236}">
                <a16:creationId xmlns:a16="http://schemas.microsoft.com/office/drawing/2014/main" id="{20ABC9F8-C3AE-43C1-B542-C770446FD904}"/>
              </a:ext>
            </a:extLst>
          </p:cNvPr>
          <p:cNvGraphicFramePr>
            <a:graphicFrameLocks/>
          </p:cNvGraphicFramePr>
          <p:nvPr>
            <p:extLst>
              <p:ext uri="{D42A27DB-BD31-4B8C-83A1-F6EECF244321}">
                <p14:modId xmlns:p14="http://schemas.microsoft.com/office/powerpoint/2010/main" val="995772925"/>
              </p:ext>
            </p:extLst>
          </p:nvPr>
        </p:nvGraphicFramePr>
        <p:xfrm>
          <a:off x="7069620" y="1032465"/>
          <a:ext cx="3494497" cy="231095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1007E66-4CB8-494A-865E-ABE913DEAACF}"/>
              </a:ext>
            </a:extLst>
          </p:cNvPr>
          <p:cNvSpPr txBox="1"/>
          <p:nvPr/>
        </p:nvSpPr>
        <p:spPr>
          <a:xfrm rot="16200000">
            <a:off x="-251507" y="1962586"/>
            <a:ext cx="20234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Patient samples (%)</a:t>
            </a:r>
          </a:p>
        </p:txBody>
      </p:sp>
      <p:sp>
        <p:nvSpPr>
          <p:cNvPr id="7" name="TextBox 6">
            <a:extLst>
              <a:ext uri="{FF2B5EF4-FFF2-40B4-BE49-F238E27FC236}">
                <a16:creationId xmlns:a16="http://schemas.microsoft.com/office/drawing/2014/main" id="{D823BEC6-D6FB-433C-8303-92217872424F}"/>
              </a:ext>
            </a:extLst>
          </p:cNvPr>
          <p:cNvSpPr txBox="1"/>
          <p:nvPr/>
        </p:nvSpPr>
        <p:spPr>
          <a:xfrm>
            <a:off x="2333161" y="3408249"/>
            <a:ext cx="35872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1,579 unique gene alterations</a:t>
            </a:r>
          </a:p>
        </p:txBody>
      </p:sp>
      <p:sp>
        <p:nvSpPr>
          <p:cNvPr id="8" name="TextBox 7">
            <a:extLst>
              <a:ext uri="{FF2B5EF4-FFF2-40B4-BE49-F238E27FC236}">
                <a16:creationId xmlns:a16="http://schemas.microsoft.com/office/drawing/2014/main" id="{23E6C94E-C56B-43AE-8765-45C32576DDFE}"/>
              </a:ext>
            </a:extLst>
          </p:cNvPr>
          <p:cNvSpPr txBox="1"/>
          <p:nvPr/>
        </p:nvSpPr>
        <p:spPr>
          <a:xfrm>
            <a:off x="1562137" y="1524156"/>
            <a:ext cx="28966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Head: TP53, KRAS, p16, MYC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a:extLst>
              <a:ext uri="{FF2B5EF4-FFF2-40B4-BE49-F238E27FC236}">
                <a16:creationId xmlns:a16="http://schemas.microsoft.com/office/drawing/2014/main" id="{13F3BD3D-2084-4BEC-82D6-6FB7ED0E4A6C}"/>
              </a:ext>
            </a:extLst>
          </p:cNvPr>
          <p:cNvCxnSpPr>
            <a:cxnSpLocks/>
          </p:cNvCxnSpPr>
          <p:nvPr/>
        </p:nvCxnSpPr>
        <p:spPr>
          <a:xfrm flipH="1">
            <a:off x="1325069" y="1730433"/>
            <a:ext cx="237068" cy="0"/>
          </a:xfrm>
          <a:prstGeom prst="straightConnector1">
            <a:avLst/>
          </a:prstGeom>
          <a:ln>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91092C18-BEA0-4370-8120-B83C6BDD71A2}"/>
              </a:ext>
            </a:extLst>
          </p:cNvPr>
          <p:cNvSpPr txBox="1"/>
          <p:nvPr/>
        </p:nvSpPr>
        <p:spPr>
          <a:xfrm>
            <a:off x="3527721" y="2565323"/>
            <a:ext cx="31007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Long tail: ALK, ROS1, </a:t>
            </a:r>
            <a:r>
              <a:rPr kumimoji="0" lang="en-US" sz="16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TRK</a:t>
            </a:r>
            <a:r>
              <a:rPr kumimoji="0" lang="en-US" sz="16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RET</a:t>
            </a:r>
          </a:p>
        </p:txBody>
      </p:sp>
      <p:cxnSp>
        <p:nvCxnSpPr>
          <p:cNvPr id="16" name="Straight Arrow Connector 15">
            <a:extLst>
              <a:ext uri="{FF2B5EF4-FFF2-40B4-BE49-F238E27FC236}">
                <a16:creationId xmlns:a16="http://schemas.microsoft.com/office/drawing/2014/main" id="{E989EDA5-A44A-489D-9FE8-F4797A3B0BEA}"/>
              </a:ext>
            </a:extLst>
          </p:cNvPr>
          <p:cNvCxnSpPr>
            <a:cxnSpLocks/>
          </p:cNvCxnSpPr>
          <p:nvPr/>
        </p:nvCxnSpPr>
        <p:spPr>
          <a:xfrm>
            <a:off x="5368971" y="2899925"/>
            <a:ext cx="0" cy="243658"/>
          </a:xfrm>
          <a:prstGeom prst="straightConnector1">
            <a:avLst/>
          </a:prstGeom>
          <a:ln>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CF50B274-31A8-488F-B0A3-60E64DA66EDC}"/>
              </a:ext>
            </a:extLst>
          </p:cNvPr>
          <p:cNvSpPr txBox="1"/>
          <p:nvPr/>
        </p:nvSpPr>
        <p:spPr>
          <a:xfrm>
            <a:off x="6272754" y="3393007"/>
            <a:ext cx="54567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Frequency of reported alterations in solid tumors, N=2112</a:t>
            </a:r>
          </a:p>
        </p:txBody>
      </p:sp>
      <p:sp>
        <p:nvSpPr>
          <p:cNvPr id="9" name="TextBox 8">
            <a:extLst>
              <a:ext uri="{FF2B5EF4-FFF2-40B4-BE49-F238E27FC236}">
                <a16:creationId xmlns:a16="http://schemas.microsoft.com/office/drawing/2014/main" id="{B64FBE02-C409-49CA-9F7B-3F1BE1AF6273}"/>
              </a:ext>
            </a:extLst>
          </p:cNvPr>
          <p:cNvSpPr txBox="1"/>
          <p:nvPr/>
        </p:nvSpPr>
        <p:spPr>
          <a:xfrm>
            <a:off x="6628442" y="6627168"/>
            <a:ext cx="56796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Reference: Frampton et al</a:t>
            </a:r>
            <a:r>
              <a:rPr kumimoji="0" lang="nl-NL" sz="9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Nat Biotechnol</a:t>
            </a:r>
            <a:r>
              <a:rPr kumimoji="0" lang="nl-NL"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2013 November ; 31(11): 1023–1031. doi:10.1038/nbt.2696. </a:t>
            </a:r>
            <a:endParaRPr kumimoji="0" lang="en-US" sz="9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ECFC8F05-878A-46AD-9EA0-4C5C4F2DFF85}"/>
              </a:ext>
            </a:extLst>
          </p:cNvPr>
          <p:cNvSpPr txBox="1">
            <a:spLocks/>
          </p:cNvSpPr>
          <p:nvPr/>
        </p:nvSpPr>
        <p:spPr>
          <a:xfrm>
            <a:off x="552848" y="3980985"/>
            <a:ext cx="6310891" cy="2646183"/>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txBody>
          <a:bodyPr vert="horz" lIns="91440" tIns="45720" rIns="91440" bIns="45720" rtlCol="0">
            <a:normAutofit fontScale="85000" lnSpcReduction="20000"/>
          </a:bodyPr>
          <a:lstStyle>
            <a:lvl1pPr marL="256032" indent="-256032" algn="l" defTabSz="457200" rtl="0" eaLnBrk="1" latinLnBrk="0" hangingPunct="1">
              <a:spcBef>
                <a:spcPts val="600"/>
              </a:spcBef>
              <a:buClr>
                <a:schemeClr val="tx2"/>
              </a:buClr>
              <a:buFont typeface="Arial"/>
              <a:buChar char="•"/>
              <a:defRPr sz="2000" kern="1200">
                <a:solidFill>
                  <a:schemeClr val="tx1"/>
                </a:solidFill>
                <a:latin typeface="Tahoma"/>
                <a:ea typeface="+mn-ea"/>
                <a:cs typeface="Tahoma"/>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Tahoma"/>
                <a:ea typeface="+mn-ea"/>
                <a:cs typeface="Tahoma"/>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dirty="0">
                <a:ea typeface="ＭＳ Ｐゴシック" charset="-128"/>
                <a:cs typeface="ＭＳ Ｐゴシック" charset="-128"/>
              </a:rPr>
              <a:t>Number Needed to Screen =      					</a:t>
            </a:r>
            <a:endParaRPr lang="en-US" b="1" dirty="0">
              <a:ea typeface="ＭＳ Ｐゴシック" charset="-128"/>
              <a:cs typeface="ＭＳ Ｐゴシック" charset="-128"/>
            </a:endParaRPr>
          </a:p>
          <a:p>
            <a:pPr>
              <a:buFont typeface="Arial"/>
              <a:buNone/>
              <a:defRPr/>
            </a:pPr>
            <a:r>
              <a:rPr lang="en-US" dirty="0">
                <a:ea typeface="ＭＳ Ｐゴシック" charset="-128"/>
                <a:cs typeface="ＭＳ Ｐゴシック" charset="-128"/>
              </a:rPr>
              <a:t>        1/   (% biomarker-positive  X fraction trial eligible x fraction who will consent) 	</a:t>
            </a:r>
          </a:p>
          <a:p>
            <a:pPr>
              <a:buFont typeface="Arial"/>
              <a:buNone/>
              <a:defRPr/>
            </a:pPr>
            <a:r>
              <a:rPr lang="en-US" b="1" dirty="0">
                <a:ea typeface="ＭＳ Ｐゴシック" charset="-128"/>
                <a:cs typeface="ＭＳ Ｐゴシック" charset="-128"/>
              </a:rPr>
              <a:t>Example</a:t>
            </a:r>
            <a:r>
              <a:rPr lang="en-US" dirty="0">
                <a:ea typeface="ＭＳ Ｐゴシック" charset="-128"/>
                <a:cs typeface="ＭＳ Ｐゴシック" charset="-128"/>
              </a:rPr>
              <a:t>:  </a:t>
            </a:r>
          </a:p>
          <a:p>
            <a:pPr>
              <a:buFont typeface="Arial"/>
              <a:buNone/>
              <a:defRPr/>
            </a:pPr>
            <a:r>
              <a:rPr lang="en-US" dirty="0">
                <a:ea typeface="ＭＳ Ｐゴシック" charset="-128"/>
                <a:cs typeface="ＭＳ Ｐゴシック" charset="-128"/>
              </a:rPr>
              <a:t>NTRK fusion= 		1/(</a:t>
            </a:r>
            <a:r>
              <a:rPr lang="en-US" dirty="0">
                <a:solidFill>
                  <a:srgbClr val="FF0000"/>
                </a:solidFill>
                <a:ea typeface="ＭＳ Ｐゴシック" charset="-128"/>
                <a:cs typeface="ＭＳ Ｐゴシック" charset="-128"/>
              </a:rPr>
              <a:t>0.01</a:t>
            </a:r>
            <a:r>
              <a:rPr lang="en-US" dirty="0">
                <a:ea typeface="ＭＳ Ｐゴシック" charset="-128"/>
                <a:cs typeface="ＭＳ Ｐゴシック" charset="-128"/>
              </a:rPr>
              <a:t> X 0.9 X 0.8) </a:t>
            </a:r>
          </a:p>
          <a:p>
            <a:pPr>
              <a:buFont typeface="Arial"/>
              <a:buNone/>
              <a:defRPr/>
            </a:pPr>
            <a:r>
              <a:rPr lang="en-US" dirty="0">
                <a:ea typeface="ＭＳ Ｐゴシック" charset="-128"/>
                <a:cs typeface="ＭＳ Ｐゴシック" charset="-128"/>
              </a:rPr>
              <a:t>			 	</a:t>
            </a:r>
            <a:r>
              <a:rPr lang="en-US" b="1" dirty="0">
                <a:ea typeface="ＭＳ Ｐゴシック" charset="-128"/>
                <a:cs typeface="ＭＳ Ｐゴシック" charset="-128"/>
              </a:rPr>
              <a:t>~139 patients screened/1 patient studied</a:t>
            </a:r>
          </a:p>
          <a:p>
            <a:pPr>
              <a:buFont typeface="Arial"/>
              <a:buNone/>
              <a:defRPr/>
            </a:pPr>
            <a:endParaRPr lang="en-US" b="1" dirty="0">
              <a:ea typeface="ＭＳ Ｐゴシック" charset="-128"/>
              <a:cs typeface="ＭＳ Ｐゴシック" charset="-128"/>
            </a:endParaRPr>
          </a:p>
          <a:p>
            <a:pPr>
              <a:buFont typeface="Arial"/>
              <a:buNone/>
              <a:defRPr/>
            </a:pPr>
            <a:r>
              <a:rPr lang="en-US" b="1" dirty="0">
                <a:ea typeface="ＭＳ Ｐゴシック" charset="-128"/>
                <a:cs typeface="ＭＳ Ｐゴシック" charset="-128"/>
              </a:rPr>
              <a:t>						</a:t>
            </a:r>
            <a:r>
              <a:rPr lang="en-US" dirty="0">
                <a:ea typeface="ＭＳ Ｐゴシック" charset="-128"/>
                <a:cs typeface="ＭＳ Ｐゴシック" charset="-128"/>
              </a:rPr>
              <a:t>1/ (</a:t>
            </a:r>
            <a:r>
              <a:rPr lang="en-US" dirty="0">
                <a:solidFill>
                  <a:srgbClr val="FF0000"/>
                </a:solidFill>
                <a:ea typeface="ＭＳ Ｐゴシック" charset="-128"/>
                <a:cs typeface="ＭＳ Ｐゴシック" charset="-128"/>
              </a:rPr>
              <a:t>0.001</a:t>
            </a:r>
            <a:r>
              <a:rPr lang="en-US" dirty="0">
                <a:ea typeface="ＭＳ Ｐゴシック" charset="-128"/>
                <a:cs typeface="ＭＳ Ｐゴシック" charset="-128"/>
              </a:rPr>
              <a:t> X 0.9 X 0.8)</a:t>
            </a:r>
          </a:p>
          <a:p>
            <a:pPr>
              <a:buFont typeface="Arial"/>
              <a:buNone/>
              <a:defRPr/>
            </a:pPr>
            <a:r>
              <a:rPr lang="en-US" b="1" dirty="0">
                <a:ea typeface="ＭＳ Ｐゴシック" charset="-128"/>
                <a:cs typeface="ＭＳ Ｐゴシック" charset="-128"/>
              </a:rPr>
              <a:t>				~1389 patients screened/1 patient studied</a:t>
            </a:r>
          </a:p>
        </p:txBody>
      </p:sp>
      <p:sp>
        <p:nvSpPr>
          <p:cNvPr id="13" name="Rectangle: Rounded Corners 12">
            <a:extLst>
              <a:ext uri="{FF2B5EF4-FFF2-40B4-BE49-F238E27FC236}">
                <a16:creationId xmlns:a16="http://schemas.microsoft.com/office/drawing/2014/main" id="{1EF31CA5-1385-445D-9B32-1BB040AF5C5B}"/>
              </a:ext>
            </a:extLst>
          </p:cNvPr>
          <p:cNvSpPr/>
          <p:nvPr/>
        </p:nvSpPr>
        <p:spPr>
          <a:xfrm>
            <a:off x="7523135" y="4218712"/>
            <a:ext cx="2196790" cy="731598"/>
          </a:xfrm>
          <a:prstGeom prst="round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Central testing to find patients </a:t>
            </a:r>
          </a:p>
        </p:txBody>
      </p:sp>
      <p:sp>
        <p:nvSpPr>
          <p:cNvPr id="20" name="Rectangle: Rounded Corners 19">
            <a:extLst>
              <a:ext uri="{FF2B5EF4-FFF2-40B4-BE49-F238E27FC236}">
                <a16:creationId xmlns:a16="http://schemas.microsoft.com/office/drawing/2014/main" id="{DC7716BE-1210-4CC7-9007-DC6B0AC1382B}"/>
              </a:ext>
            </a:extLst>
          </p:cNvPr>
          <p:cNvSpPr/>
          <p:nvPr/>
        </p:nvSpPr>
        <p:spPr>
          <a:xfrm>
            <a:off x="9531553" y="5528169"/>
            <a:ext cx="2196790" cy="731597"/>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Local testing in clinical practice </a:t>
            </a:r>
          </a:p>
        </p:txBody>
      </p:sp>
      <p:sp>
        <p:nvSpPr>
          <p:cNvPr id="14" name="TextBox 13">
            <a:extLst>
              <a:ext uri="{FF2B5EF4-FFF2-40B4-BE49-F238E27FC236}">
                <a16:creationId xmlns:a16="http://schemas.microsoft.com/office/drawing/2014/main" id="{611F1D9A-7906-47D6-B30B-F8468FCF8141}"/>
              </a:ext>
            </a:extLst>
          </p:cNvPr>
          <p:cNvSpPr txBox="1"/>
          <p:nvPr/>
        </p:nvSpPr>
        <p:spPr>
          <a:xfrm>
            <a:off x="9719925" y="4934744"/>
            <a:ext cx="648455" cy="369332"/>
          </a:xfrm>
          <a:prstGeom prst="rect">
            <a:avLst/>
          </a:prstGeom>
          <a:noFill/>
        </p:spPr>
        <p:txBody>
          <a:bodyPr wrap="square" rtlCol="0">
            <a:spAutoFit/>
          </a:bodyPr>
          <a:lstStyle/>
          <a:p>
            <a:r>
              <a:rPr lang="en-US" dirty="0"/>
              <a:t>VS</a:t>
            </a:r>
          </a:p>
        </p:txBody>
      </p:sp>
      <p:sp>
        <p:nvSpPr>
          <p:cNvPr id="21" name="Isosceles Triangle 20">
            <a:extLst>
              <a:ext uri="{FF2B5EF4-FFF2-40B4-BE49-F238E27FC236}">
                <a16:creationId xmlns:a16="http://schemas.microsoft.com/office/drawing/2014/main" id="{5FE5A0A2-7350-4FF7-AB87-5CF3BB995791}"/>
              </a:ext>
            </a:extLst>
          </p:cNvPr>
          <p:cNvSpPr/>
          <p:nvPr/>
        </p:nvSpPr>
        <p:spPr>
          <a:xfrm rot="5400000">
            <a:off x="6227393" y="5023802"/>
            <a:ext cx="2129883" cy="482317"/>
          </a:xfrm>
          <a:prstGeom prst="triangle">
            <a:avLst/>
          </a:prstGeom>
          <a:solidFill>
            <a:schemeClr val="bg1">
              <a:lumMod val="6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05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CEABBB-2D4C-403E-94E3-3B240A53AB48}"/>
              </a:ext>
            </a:extLst>
          </p:cNvPr>
          <p:cNvSpPr txBox="1">
            <a:spLocks/>
          </p:cNvSpPr>
          <p:nvPr/>
        </p:nvSpPr>
        <p:spPr>
          <a:xfrm>
            <a:off x="965200" y="430919"/>
            <a:ext cx="11226800" cy="515455"/>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Identification by Biomarker: testing considerations</a:t>
            </a:r>
          </a:p>
        </p:txBody>
      </p:sp>
      <p:sp>
        <p:nvSpPr>
          <p:cNvPr id="9" name="Content Placeholder 2">
            <a:extLst>
              <a:ext uri="{FF2B5EF4-FFF2-40B4-BE49-F238E27FC236}">
                <a16:creationId xmlns:a16="http://schemas.microsoft.com/office/drawing/2014/main" id="{99E7BC34-1C91-4E13-86D5-20C4FE5EE8D4}"/>
              </a:ext>
            </a:extLst>
          </p:cNvPr>
          <p:cNvSpPr txBox="1">
            <a:spLocks/>
          </p:cNvSpPr>
          <p:nvPr/>
        </p:nvSpPr>
        <p:spPr>
          <a:xfrm>
            <a:off x="1825026" y="3481193"/>
            <a:ext cx="7254975" cy="4792809"/>
          </a:xfrm>
          <a:prstGeom prst="rect">
            <a:avLst/>
          </a:prstGeom>
        </p:spPr>
        <p:txBody>
          <a:bodyPr>
            <a:normAutofit/>
          </a:bodyPr>
          <a:lstStyle>
            <a:lvl1pPr marL="228600" indent="-228600" algn="l" defTabSz="457200" rtl="0" eaLnBrk="1" latinLnBrk="0" hangingPunct="1">
              <a:spcBef>
                <a:spcPct val="20000"/>
              </a:spcBef>
              <a:buClr>
                <a:srgbClr val="115689"/>
              </a:buClr>
              <a:buSzPct val="90000"/>
              <a:buFont typeface="Wingdings" charset="2"/>
              <a:buChar char="§"/>
              <a:defRPr sz="2000" kern="1200">
                <a:solidFill>
                  <a:schemeClr val="tx1">
                    <a:lumMod val="50000"/>
                  </a:schemeClr>
                </a:solidFill>
                <a:latin typeface="Tahoma"/>
                <a:ea typeface="+mn-ea"/>
                <a:cs typeface="Tahoma"/>
              </a:defRPr>
            </a:lvl1pPr>
            <a:lvl2pPr marL="457200" indent="-228600" algn="l" defTabSz="457200" rtl="0" eaLnBrk="1" latinLnBrk="0" hangingPunct="1">
              <a:spcBef>
                <a:spcPct val="20000"/>
              </a:spcBef>
              <a:buClr>
                <a:srgbClr val="115689"/>
              </a:buClr>
              <a:buSzPct val="70000"/>
              <a:buFontTx/>
              <a:buBlip>
                <a:blip r:embed="rId3"/>
              </a:buBlip>
              <a:defRPr sz="2000" kern="1200">
                <a:solidFill>
                  <a:schemeClr val="tx1">
                    <a:lumMod val="50000"/>
                  </a:schemeClr>
                </a:solidFill>
                <a:latin typeface="Tahoma"/>
                <a:ea typeface="+mn-ea"/>
                <a:cs typeface="Tahoma"/>
              </a:defRPr>
            </a:lvl2pPr>
            <a:lvl3pPr marL="685800" indent="-228600" algn="l" defTabSz="457200" rtl="0" eaLnBrk="1" latinLnBrk="0" hangingPunct="1">
              <a:spcBef>
                <a:spcPct val="20000"/>
              </a:spcBef>
              <a:buClr>
                <a:srgbClr val="115689"/>
              </a:buClr>
              <a:buSzPct val="90000"/>
              <a:buFont typeface="Wingdings" charset="2"/>
              <a:buChar char="§"/>
              <a:defRPr sz="2000" kern="1200">
                <a:solidFill>
                  <a:schemeClr val="tx1">
                    <a:lumMod val="50000"/>
                  </a:schemeClr>
                </a:solidFill>
                <a:latin typeface="Tahoma"/>
                <a:ea typeface="+mn-ea"/>
                <a:cs typeface="Tahoma"/>
              </a:defRPr>
            </a:lvl3pPr>
            <a:lvl4pPr marL="914400" indent="-228600" algn="l" defTabSz="457200" rtl="0" eaLnBrk="1" latinLnBrk="0" hangingPunct="1">
              <a:spcBef>
                <a:spcPct val="20000"/>
              </a:spcBef>
              <a:buSzPct val="70000"/>
              <a:buFontTx/>
              <a:buBlip>
                <a:blip r:embed="rId3"/>
              </a:buBlip>
              <a:defRPr sz="2000" kern="1200">
                <a:solidFill>
                  <a:schemeClr val="tx1">
                    <a:lumMod val="50000"/>
                  </a:schemeClr>
                </a:solidFill>
                <a:latin typeface="Tahoma"/>
                <a:ea typeface="+mn-ea"/>
                <a:cs typeface="Tahoma"/>
              </a:defRPr>
            </a:lvl4pPr>
            <a:lvl5pPr marL="1143000" indent="-228600" algn="l" defTabSz="457200" rtl="0" eaLnBrk="1" latinLnBrk="0" hangingPunct="1">
              <a:spcBef>
                <a:spcPct val="20000"/>
              </a:spcBef>
              <a:buClr>
                <a:srgbClr val="115689"/>
              </a:buClr>
              <a:buSzPct val="90000"/>
              <a:buFont typeface="Wingdings" charset="2"/>
              <a:buChar char="§"/>
              <a:defRPr sz="2000" kern="1200">
                <a:solidFill>
                  <a:schemeClr val="tx1">
                    <a:lumMod val="50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228600" algn="l" defTabSz="457200" rtl="0" eaLnBrk="1" fontAlgn="auto" latinLnBrk="0" hangingPunct="1">
              <a:lnSpc>
                <a:spcPct val="100000"/>
              </a:lnSpc>
              <a:spcBef>
                <a:spcPct val="20000"/>
              </a:spcBef>
              <a:spcAft>
                <a:spcPts val="0"/>
              </a:spcAft>
              <a:buClr>
                <a:srgbClr val="115689"/>
              </a:buClr>
              <a:buSzPct val="7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lumMod val="50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ct val="20000"/>
              </a:spcBef>
              <a:spcAft>
                <a:spcPts val="0"/>
              </a:spcAft>
              <a:buClr>
                <a:srgbClr val="115689"/>
              </a:buClr>
              <a:buSzPct val="90000"/>
              <a:buFont typeface="Wingdings" charset="2"/>
              <a:buNone/>
              <a:tabLst/>
              <a:defRPr/>
            </a:pPr>
            <a:r>
              <a:rPr kumimoji="0" lang="en-US" sz="1800" b="1"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RT-PCR, Reverse Transcription Polymerase Chain Reaction</a:t>
            </a:r>
          </a:p>
          <a:p>
            <a:pPr marL="457200" marR="0" lvl="1" indent="-228600" algn="l" defTabSz="457200" rtl="0" eaLnBrk="1" fontAlgn="auto" latinLnBrk="0" hangingPunct="1">
              <a:lnSpc>
                <a:spcPct val="100000"/>
              </a:lnSpc>
              <a:spcBef>
                <a:spcPct val="20000"/>
              </a:spcBef>
              <a:spcAft>
                <a:spcPts val="0"/>
              </a:spcAft>
              <a:buClr>
                <a:srgbClr val="115689"/>
              </a:buClr>
              <a:buSzPct val="7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Detects known fusion transcripts in RNA</a:t>
            </a:r>
          </a:p>
          <a:p>
            <a:pPr marL="457200" marR="0" lvl="1" indent="-228600" algn="l" defTabSz="457200" rtl="0" eaLnBrk="1" fontAlgn="auto" latinLnBrk="0" hangingPunct="1">
              <a:lnSpc>
                <a:spcPct val="100000"/>
              </a:lnSpc>
              <a:spcBef>
                <a:spcPct val="20000"/>
              </a:spcBef>
              <a:spcAft>
                <a:spcPts val="0"/>
              </a:spcAft>
              <a:buClr>
                <a:srgbClr val="115689"/>
              </a:buClr>
              <a:buSzPct val="7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Detects 5’/3’ imbalance as a fusion signature, but can not determine novel partner</a:t>
            </a:r>
          </a:p>
          <a:p>
            <a:pPr marL="457200" marR="0" lvl="1" indent="-228600" algn="l" defTabSz="457200" rtl="0" eaLnBrk="1" fontAlgn="auto" latinLnBrk="0" hangingPunct="1">
              <a:lnSpc>
                <a:spcPct val="100000"/>
              </a:lnSpc>
              <a:spcBef>
                <a:spcPct val="20000"/>
              </a:spcBef>
              <a:spcAft>
                <a:spcPts val="0"/>
              </a:spcAft>
              <a:buClr>
                <a:srgbClr val="115689"/>
              </a:buClr>
              <a:buSzPct val="7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lumMod val="50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228600" algn="l" defTabSz="457200" rtl="0" eaLnBrk="1" fontAlgn="auto" latinLnBrk="0" hangingPunct="1">
              <a:lnSpc>
                <a:spcPct val="100000"/>
              </a:lnSpc>
              <a:spcBef>
                <a:spcPct val="20000"/>
              </a:spcBef>
              <a:spcAft>
                <a:spcPts val="0"/>
              </a:spcAft>
              <a:buClr>
                <a:srgbClr val="115689"/>
              </a:buClr>
              <a:buSzPct val="70000"/>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lumMod val="50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6" descr="http://healthcare.utah.edu/huntsmancancerinstitute/research/labs/varley/images/fusion1.png">
            <a:extLst>
              <a:ext uri="{FF2B5EF4-FFF2-40B4-BE49-F238E27FC236}">
                <a16:creationId xmlns:a16="http://schemas.microsoft.com/office/drawing/2014/main" id="{6A0BB205-CAF6-471C-B17E-FC1809329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037" y="5290128"/>
            <a:ext cx="2453759" cy="11637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2B72BA6C-0883-4212-A0C2-2B2FE2947635}"/>
              </a:ext>
            </a:extLst>
          </p:cNvPr>
          <p:cNvPicPr>
            <a:picLocks noChangeAspect="1"/>
          </p:cNvPicPr>
          <p:nvPr/>
        </p:nvPicPr>
        <p:blipFill>
          <a:blip r:embed="rId5"/>
          <a:stretch>
            <a:fillRect/>
          </a:stretch>
        </p:blipFill>
        <p:spPr>
          <a:xfrm>
            <a:off x="8819481" y="3931926"/>
            <a:ext cx="1666558" cy="1386102"/>
          </a:xfrm>
          <a:prstGeom prst="rect">
            <a:avLst/>
          </a:prstGeom>
        </p:spPr>
      </p:pic>
      <p:sp>
        <p:nvSpPr>
          <p:cNvPr id="7" name="Rectangle 6">
            <a:extLst>
              <a:ext uri="{FF2B5EF4-FFF2-40B4-BE49-F238E27FC236}">
                <a16:creationId xmlns:a16="http://schemas.microsoft.com/office/drawing/2014/main" id="{D0F26749-9048-4905-B2FE-B9230A0F27E3}"/>
              </a:ext>
            </a:extLst>
          </p:cNvPr>
          <p:cNvSpPr/>
          <p:nvPr/>
        </p:nvSpPr>
        <p:spPr>
          <a:xfrm>
            <a:off x="8270592" y="3667669"/>
            <a:ext cx="1454325" cy="24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98C512-2987-4CFC-945F-BF74CE5D5A2C}"/>
              </a:ext>
            </a:extLst>
          </p:cNvPr>
          <p:cNvPicPr>
            <a:picLocks noChangeAspect="1"/>
          </p:cNvPicPr>
          <p:nvPr/>
        </p:nvPicPr>
        <p:blipFill>
          <a:blip r:embed="rId6"/>
          <a:stretch>
            <a:fillRect/>
          </a:stretch>
        </p:blipFill>
        <p:spPr>
          <a:xfrm>
            <a:off x="8869183" y="1507961"/>
            <a:ext cx="1100414" cy="917011"/>
          </a:xfrm>
          <a:prstGeom prst="rect">
            <a:avLst/>
          </a:prstGeom>
        </p:spPr>
      </p:pic>
      <p:sp>
        <p:nvSpPr>
          <p:cNvPr id="3" name="Rectangle 2">
            <a:extLst>
              <a:ext uri="{FF2B5EF4-FFF2-40B4-BE49-F238E27FC236}">
                <a16:creationId xmlns:a16="http://schemas.microsoft.com/office/drawing/2014/main" id="{1B42707D-E8E8-48A8-81FA-D801893500FA}"/>
              </a:ext>
            </a:extLst>
          </p:cNvPr>
          <p:cNvSpPr/>
          <p:nvPr/>
        </p:nvSpPr>
        <p:spPr>
          <a:xfrm>
            <a:off x="1795249" y="5216369"/>
            <a:ext cx="6739651" cy="1206484"/>
          </a:xfrm>
          <a:prstGeom prst="rect">
            <a:avLst/>
          </a:prstGeom>
        </p:spPr>
        <p:txBody>
          <a:bodyPr wrap="square">
            <a:spAutoFit/>
          </a:bodyPr>
          <a:lstStyle/>
          <a:p>
            <a:pPr lvl="0" defTabSz="457200">
              <a:spcBef>
                <a:spcPct val="20000"/>
              </a:spcBef>
              <a:buClr>
                <a:srgbClr val="115689"/>
              </a:buClr>
              <a:buSzPct val="90000"/>
              <a:defRPr/>
            </a:pPr>
            <a:r>
              <a:rPr lang="en-US" b="1" dirty="0">
                <a:solidFill>
                  <a:srgbClr val="1F497D"/>
                </a:solidFill>
                <a:latin typeface="Tahoma" panose="020B0604030504040204" pitchFamily="34" charset="0"/>
                <a:ea typeface="Tahoma" panose="020B0604030504040204" pitchFamily="34" charset="0"/>
                <a:cs typeface="Tahoma" panose="020B0604030504040204" pitchFamily="34" charset="0"/>
              </a:rPr>
              <a:t>NGS, </a:t>
            </a:r>
            <a:r>
              <a:rPr lang="en-US" b="1" dirty="0">
                <a:solidFill>
                  <a:srgbClr val="2986E2">
                    <a:lumMod val="50000"/>
                  </a:srgbClr>
                </a:solidFill>
                <a:latin typeface="Tahoma" panose="020B0604030504040204" pitchFamily="34" charset="0"/>
                <a:ea typeface="Tahoma" panose="020B0604030504040204" pitchFamily="34" charset="0"/>
                <a:cs typeface="Tahoma" panose="020B0604030504040204" pitchFamily="34" charset="0"/>
              </a:rPr>
              <a:t>Next-Generation</a:t>
            </a:r>
            <a:r>
              <a:rPr lang="en-US" b="1" dirty="0">
                <a:solidFill>
                  <a:srgbClr val="1F497D"/>
                </a:solidFill>
                <a:latin typeface="Tahoma" panose="020B0604030504040204" pitchFamily="34" charset="0"/>
                <a:ea typeface="Tahoma" panose="020B0604030504040204" pitchFamily="34" charset="0"/>
                <a:cs typeface="Tahoma" panose="020B0604030504040204" pitchFamily="34" charset="0"/>
              </a:rPr>
              <a:t> Sequencing</a:t>
            </a:r>
          </a:p>
          <a:p>
            <a:pPr lvl="1" indent="-228600" defTabSz="457200">
              <a:spcBef>
                <a:spcPct val="20000"/>
              </a:spcBef>
              <a:buClr>
                <a:srgbClr val="115689"/>
              </a:buClr>
              <a:buSzPct val="70000"/>
              <a:buFont typeface="Wingdings" panose="05000000000000000000" pitchFamily="2" charset="2"/>
              <a:buChar char="§"/>
              <a:defRPr/>
            </a:pPr>
            <a:r>
              <a:rPr lang="en-US" sz="16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Detects known and novel fusions with arbitrary breakpoints in DNA or RNA</a:t>
            </a:r>
          </a:p>
          <a:p>
            <a:pPr lvl="1" indent="-228600" defTabSz="457200">
              <a:spcBef>
                <a:spcPct val="20000"/>
              </a:spcBef>
              <a:buClr>
                <a:srgbClr val="115689"/>
              </a:buClr>
              <a:buSzPct val="70000"/>
              <a:buFont typeface="Wingdings" panose="05000000000000000000" pitchFamily="2" charset="2"/>
              <a:buChar char="§"/>
              <a:defRPr/>
            </a:pPr>
            <a:r>
              <a:rPr lang="en-US" sz="16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Exact capabilities depend on enrichment strategy</a:t>
            </a:r>
          </a:p>
        </p:txBody>
      </p:sp>
      <p:sp>
        <p:nvSpPr>
          <p:cNvPr id="11" name="Rectangle 10">
            <a:extLst>
              <a:ext uri="{FF2B5EF4-FFF2-40B4-BE49-F238E27FC236}">
                <a16:creationId xmlns:a16="http://schemas.microsoft.com/office/drawing/2014/main" id="{B99A6C3B-4A64-4F17-AE77-9CE556ED17B4}"/>
              </a:ext>
            </a:extLst>
          </p:cNvPr>
          <p:cNvSpPr/>
          <p:nvPr/>
        </p:nvSpPr>
        <p:spPr>
          <a:xfrm>
            <a:off x="1796982" y="1447124"/>
            <a:ext cx="6701055" cy="911019"/>
          </a:xfrm>
          <a:prstGeom prst="rect">
            <a:avLst/>
          </a:prstGeom>
        </p:spPr>
        <p:txBody>
          <a:bodyPr wrap="square">
            <a:spAutoFit/>
          </a:bodyPr>
          <a:lstStyle/>
          <a:p>
            <a:pPr lvl="0" defTabSz="457200">
              <a:spcBef>
                <a:spcPct val="20000"/>
              </a:spcBef>
              <a:buClr>
                <a:srgbClr val="115689"/>
              </a:buClr>
              <a:buSzPct val="90000"/>
              <a:defRPr/>
            </a:pPr>
            <a:r>
              <a:rPr lang="en-US" b="1" dirty="0">
                <a:solidFill>
                  <a:srgbClr val="1F497D"/>
                </a:solidFill>
                <a:latin typeface="Tahoma" panose="020B0604030504040204" pitchFamily="34" charset="0"/>
                <a:ea typeface="Tahoma" panose="020B0604030504040204" pitchFamily="34" charset="0"/>
                <a:cs typeface="Tahoma" panose="020B0604030504040204" pitchFamily="34" charset="0"/>
              </a:rPr>
              <a:t>IHC, Immunohistochemistry</a:t>
            </a:r>
          </a:p>
          <a:p>
            <a:pPr lvl="1" indent="-228600" defTabSz="457200">
              <a:spcBef>
                <a:spcPct val="20000"/>
              </a:spcBef>
              <a:buClr>
                <a:srgbClr val="115689"/>
              </a:buClr>
              <a:buSzPct val="70000"/>
              <a:buFont typeface="Wingdings" panose="05000000000000000000" pitchFamily="2" charset="2"/>
              <a:buChar char="§"/>
              <a:defRPr/>
            </a:pPr>
            <a:r>
              <a:rPr lang="en-US" sz="16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Detects protein expression, which </a:t>
            </a:r>
            <a:r>
              <a:rPr lang="en-US" sz="1600" i="1" u="sng"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may</a:t>
            </a:r>
            <a:r>
              <a:rPr lang="en-US" sz="16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 be attributable to a fusion event</a:t>
            </a:r>
            <a:endParaRPr lang="en-US" sz="14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66E2669A-5BFA-451A-91F7-E724E335AA41}"/>
              </a:ext>
            </a:extLst>
          </p:cNvPr>
          <p:cNvSpPr/>
          <p:nvPr/>
        </p:nvSpPr>
        <p:spPr>
          <a:xfrm>
            <a:off x="1804856" y="2616424"/>
            <a:ext cx="6720435" cy="911019"/>
          </a:xfrm>
          <a:prstGeom prst="rect">
            <a:avLst/>
          </a:prstGeom>
        </p:spPr>
        <p:txBody>
          <a:bodyPr wrap="square">
            <a:spAutoFit/>
          </a:bodyPr>
          <a:lstStyle/>
          <a:p>
            <a:pPr lvl="0" defTabSz="457200">
              <a:spcBef>
                <a:spcPct val="20000"/>
              </a:spcBef>
              <a:buClr>
                <a:srgbClr val="115689"/>
              </a:buClr>
              <a:buSzPct val="90000"/>
              <a:defRPr/>
            </a:pPr>
            <a:r>
              <a:rPr lang="en-US" b="1" dirty="0">
                <a:solidFill>
                  <a:srgbClr val="1F497D"/>
                </a:solidFill>
                <a:latin typeface="Tahoma" panose="020B0604030504040204" pitchFamily="34" charset="0"/>
                <a:ea typeface="Tahoma" panose="020B0604030504040204" pitchFamily="34" charset="0"/>
                <a:cs typeface="Tahoma" panose="020B0604030504040204" pitchFamily="34" charset="0"/>
              </a:rPr>
              <a:t>FISH, Fluorescence In Situ Hybridization</a:t>
            </a:r>
          </a:p>
          <a:p>
            <a:pPr lvl="1" indent="-228600" defTabSz="457200">
              <a:spcBef>
                <a:spcPct val="20000"/>
              </a:spcBef>
              <a:buClr>
                <a:srgbClr val="115689"/>
              </a:buClr>
              <a:buSzPct val="70000"/>
              <a:buFont typeface="Wingdings" panose="05000000000000000000" pitchFamily="2" charset="2"/>
              <a:buChar char="§"/>
              <a:defRPr/>
            </a:pPr>
            <a:r>
              <a:rPr lang="en-US" sz="16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Detects gene rearrangements in DNA that </a:t>
            </a:r>
            <a:r>
              <a:rPr lang="en-US" sz="1600" i="1" u="sng"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may</a:t>
            </a:r>
            <a:r>
              <a:rPr lang="en-US" sz="1600" dirty="0">
                <a:solidFill>
                  <a:prstClr val="black">
                    <a:lumMod val="50000"/>
                  </a:prstClr>
                </a:solidFill>
                <a:latin typeface="Tahoma" panose="020B0604030504040204" pitchFamily="34" charset="0"/>
                <a:ea typeface="Tahoma" panose="020B0604030504040204" pitchFamily="34" charset="0"/>
                <a:cs typeface="Tahoma" panose="020B0604030504040204" pitchFamily="34" charset="0"/>
              </a:rPr>
              <a:t> generate a fusion transcript</a:t>
            </a:r>
          </a:p>
        </p:txBody>
      </p:sp>
      <p:sp>
        <p:nvSpPr>
          <p:cNvPr id="13" name="Arrow: Down 12">
            <a:extLst>
              <a:ext uri="{FF2B5EF4-FFF2-40B4-BE49-F238E27FC236}">
                <a16:creationId xmlns:a16="http://schemas.microsoft.com/office/drawing/2014/main" id="{06F9B139-6F3B-4000-A96E-EE9E756A4DB3}"/>
              </a:ext>
            </a:extLst>
          </p:cNvPr>
          <p:cNvSpPr/>
          <p:nvPr/>
        </p:nvSpPr>
        <p:spPr>
          <a:xfrm>
            <a:off x="947171" y="1676443"/>
            <a:ext cx="302977" cy="3982452"/>
          </a:xfrm>
          <a:prstGeom prst="downArrow">
            <a:avLst/>
          </a:prstGeom>
          <a:gradFill>
            <a:gsLst>
              <a:gs pos="0">
                <a:schemeClr val="accent1">
                  <a:lumMod val="5000"/>
                  <a:lumOff val="95000"/>
                </a:schemeClr>
              </a:gs>
              <a:gs pos="40000">
                <a:schemeClr val="accent1">
                  <a:lumMod val="45000"/>
                  <a:lumOff val="55000"/>
                </a:schemeClr>
              </a:gs>
              <a:gs pos="45000">
                <a:schemeClr val="accent1">
                  <a:lumMod val="45000"/>
                  <a:lumOff val="55000"/>
                </a:schemeClr>
              </a:gs>
              <a:gs pos="100000">
                <a:srgbClr val="C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3C61674-9D8E-409C-9480-9F8838E5D685}"/>
              </a:ext>
            </a:extLst>
          </p:cNvPr>
          <p:cNvSpPr/>
          <p:nvPr/>
        </p:nvSpPr>
        <p:spPr>
          <a:xfrm>
            <a:off x="634839" y="5707267"/>
            <a:ext cx="1078352" cy="3294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lumMod val="50000"/>
                  </a:schemeClr>
                </a:solidFill>
              </a:rPr>
              <a:t>$$$$</a:t>
            </a:r>
          </a:p>
        </p:txBody>
      </p:sp>
      <p:sp>
        <p:nvSpPr>
          <p:cNvPr id="15" name="Oval 14">
            <a:extLst>
              <a:ext uri="{FF2B5EF4-FFF2-40B4-BE49-F238E27FC236}">
                <a16:creationId xmlns:a16="http://schemas.microsoft.com/office/drawing/2014/main" id="{C3942C78-B70D-445F-A27E-5D68F03CEB45}"/>
              </a:ext>
            </a:extLst>
          </p:cNvPr>
          <p:cNvSpPr/>
          <p:nvPr/>
        </p:nvSpPr>
        <p:spPr>
          <a:xfrm>
            <a:off x="710972" y="1194471"/>
            <a:ext cx="849244" cy="3294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lumMod val="50000"/>
                  </a:schemeClr>
                </a:solidFill>
              </a:rPr>
              <a:t>$</a:t>
            </a:r>
          </a:p>
        </p:txBody>
      </p:sp>
      <p:sp>
        <p:nvSpPr>
          <p:cNvPr id="16" name="Arrow: Down 15">
            <a:extLst>
              <a:ext uri="{FF2B5EF4-FFF2-40B4-BE49-F238E27FC236}">
                <a16:creationId xmlns:a16="http://schemas.microsoft.com/office/drawing/2014/main" id="{A52D1776-8B32-49F5-AC6B-83D6F41DC0C5}"/>
              </a:ext>
            </a:extLst>
          </p:cNvPr>
          <p:cNvSpPr/>
          <p:nvPr/>
        </p:nvSpPr>
        <p:spPr>
          <a:xfrm rot="10800000">
            <a:off x="11100694" y="1797467"/>
            <a:ext cx="271365" cy="3982452"/>
          </a:xfrm>
          <a:prstGeom prst="downArrow">
            <a:avLst/>
          </a:prstGeom>
          <a:gradFill>
            <a:gsLst>
              <a:gs pos="0">
                <a:schemeClr val="accent1">
                  <a:lumMod val="5000"/>
                  <a:lumOff val="95000"/>
                </a:schemeClr>
              </a:gs>
              <a:gs pos="17000">
                <a:schemeClr val="accent1">
                  <a:lumMod val="45000"/>
                  <a:lumOff val="55000"/>
                </a:schemeClr>
              </a:gs>
              <a:gs pos="72000">
                <a:srgbClr val="C00000"/>
              </a:gs>
              <a:gs pos="100000">
                <a:schemeClr val="tx2">
                  <a:lumMod val="5000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E79373F-11AB-423F-9DE0-AEF0B2702DC6}"/>
              </a:ext>
            </a:extLst>
          </p:cNvPr>
          <p:cNvPicPr>
            <a:picLocks noChangeAspect="1"/>
          </p:cNvPicPr>
          <p:nvPr/>
        </p:nvPicPr>
        <p:blipFill>
          <a:blip r:embed="rId7"/>
          <a:stretch>
            <a:fillRect/>
          </a:stretch>
        </p:blipFill>
        <p:spPr>
          <a:xfrm>
            <a:off x="8869183" y="2686240"/>
            <a:ext cx="1212163" cy="1132115"/>
          </a:xfrm>
          <a:prstGeom prst="rect">
            <a:avLst/>
          </a:prstGeom>
        </p:spPr>
      </p:pic>
      <p:sp>
        <p:nvSpPr>
          <p:cNvPr id="17" name="Oval 16">
            <a:extLst>
              <a:ext uri="{FF2B5EF4-FFF2-40B4-BE49-F238E27FC236}">
                <a16:creationId xmlns:a16="http://schemas.microsoft.com/office/drawing/2014/main" id="{243505AE-821F-4960-A9A6-00111B2C90BF}"/>
              </a:ext>
            </a:extLst>
          </p:cNvPr>
          <p:cNvSpPr/>
          <p:nvPr/>
        </p:nvSpPr>
        <p:spPr>
          <a:xfrm>
            <a:off x="10299413" y="1260991"/>
            <a:ext cx="1705961" cy="4530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2">
                    <a:lumMod val="50000"/>
                  </a:schemeClr>
                </a:solidFill>
              </a:rPr>
              <a:t>Ease &amp; access</a:t>
            </a:r>
          </a:p>
        </p:txBody>
      </p:sp>
    </p:spTree>
    <p:extLst>
      <p:ext uri="{BB962C8B-B14F-4D97-AF65-F5344CB8AC3E}">
        <p14:creationId xmlns:p14="http://schemas.microsoft.com/office/powerpoint/2010/main" val="254965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4294967295"/>
          </p:nvPr>
        </p:nvSpPr>
        <p:spPr>
          <a:xfrm>
            <a:off x="833544" y="1085885"/>
            <a:ext cx="10583009" cy="5133975"/>
          </a:xfrm>
        </p:spPr>
        <p:txBody>
          <a:bodyPr>
            <a:noAutofit/>
          </a:bodyPr>
          <a:lstStyle/>
          <a:p>
            <a:pPr marL="355591" indent="-355591">
              <a:spcBef>
                <a:spcPts val="800"/>
              </a:spcBef>
              <a:spcAft>
                <a:spcPts val="2400"/>
              </a:spcAft>
              <a:buClrTx/>
            </a:pPr>
            <a:r>
              <a:rPr lang="en-US" altLang="en-US" dirty="0">
                <a:latin typeface="Tahoma" panose="020B0604030504040204" pitchFamily="34" charset="0"/>
                <a:ea typeface="Tahoma" panose="020B0604030504040204" pitchFamily="34" charset="0"/>
                <a:cs typeface="Tahoma" panose="020B0604030504040204" pitchFamily="34" charset="0"/>
              </a:rPr>
              <a:t>I am an employee of Loxo Oncology, Inc., a wholly owned subsidiary of Eli Lilly and Company</a:t>
            </a:r>
          </a:p>
          <a:p>
            <a:pPr marL="355591" indent="-355591">
              <a:spcBef>
                <a:spcPts val="800"/>
              </a:spcBef>
              <a:spcAft>
                <a:spcPts val="2400"/>
              </a:spcAft>
              <a:buClrTx/>
            </a:pPr>
            <a:r>
              <a:rPr lang="en-US" altLang="en-US" dirty="0">
                <a:latin typeface="Tahoma" panose="020B0604030504040204" pitchFamily="34" charset="0"/>
                <a:ea typeface="Tahoma" panose="020B0604030504040204" pitchFamily="34" charset="0"/>
                <a:cs typeface="Tahoma" panose="020B0604030504040204" pitchFamily="34" charset="0"/>
              </a:rPr>
              <a:t>I will reference the development of </a:t>
            </a:r>
            <a:r>
              <a:rPr lang="en-US" altLang="en-US" dirty="0" err="1">
                <a:latin typeface="Tahoma" panose="020B0604030504040204" pitchFamily="34" charset="0"/>
                <a:ea typeface="Tahoma" panose="020B0604030504040204" pitchFamily="34" charset="0"/>
                <a:cs typeface="Tahoma" panose="020B0604030504040204" pitchFamily="34" charset="0"/>
              </a:rPr>
              <a:t>larotrectinib</a:t>
            </a:r>
            <a:r>
              <a:rPr lang="en-US" altLang="en-US" dirty="0">
                <a:latin typeface="Tahoma" panose="020B0604030504040204" pitchFamily="34" charset="0"/>
                <a:ea typeface="Tahoma" panose="020B0604030504040204" pitchFamily="34" charset="0"/>
                <a:cs typeface="Tahoma" panose="020B0604030504040204" pitchFamily="34" charset="0"/>
              </a:rPr>
              <a:t> (</a:t>
            </a:r>
            <a:r>
              <a:rPr lang="en-US" altLang="en-US" dirty="0" err="1">
                <a:latin typeface="Tahoma" panose="020B0604030504040204" pitchFamily="34" charset="0"/>
                <a:ea typeface="Tahoma" panose="020B0604030504040204" pitchFamily="34" charset="0"/>
                <a:cs typeface="Tahoma" panose="020B0604030504040204" pitchFamily="34" charset="0"/>
              </a:rPr>
              <a:t>Vitrakvi</a:t>
            </a:r>
            <a:r>
              <a:rPr lang="en-US" altLang="en-US" baseline="30000" dirty="0">
                <a:latin typeface="Tahoma" panose="020B0604030504040204" pitchFamily="34" charset="0"/>
                <a:ea typeface="Tahoma" panose="020B0604030504040204" pitchFamily="34" charset="0"/>
                <a:cs typeface="Tahoma" panose="020B0604030504040204" pitchFamily="34" charset="0"/>
              </a:rPr>
              <a:t>®</a:t>
            </a:r>
            <a:r>
              <a:rPr lang="en-US" altLang="en-US" dirty="0">
                <a:latin typeface="Tahoma" panose="020B0604030504040204" pitchFamily="34" charset="0"/>
                <a:ea typeface="Tahoma" panose="020B0604030504040204" pitchFamily="34" charset="0"/>
                <a:cs typeface="Tahoma" panose="020B0604030504040204" pitchFamily="34" charset="0"/>
              </a:rPr>
              <a:t>): </a:t>
            </a:r>
          </a:p>
          <a:p>
            <a:pPr marL="457200" lvl="1" indent="0">
              <a:buNone/>
            </a:pPr>
            <a:r>
              <a:rPr lang="en-US" i="1" dirty="0">
                <a:latin typeface="Tahoma" panose="020B0604030504040204" pitchFamily="34" charset="0"/>
                <a:ea typeface="Tahoma" panose="020B0604030504040204" pitchFamily="34" charset="0"/>
                <a:cs typeface="Tahoma" panose="020B0604030504040204" pitchFamily="34" charset="0"/>
              </a:rPr>
              <a:t>VITRAKVI(tm) (</a:t>
            </a:r>
            <a:r>
              <a:rPr lang="en-US" i="1" dirty="0" err="1">
                <a:latin typeface="Tahoma" panose="020B0604030504040204" pitchFamily="34" charset="0"/>
                <a:ea typeface="Tahoma" panose="020B0604030504040204" pitchFamily="34" charset="0"/>
                <a:cs typeface="Tahoma" panose="020B0604030504040204" pitchFamily="34" charset="0"/>
              </a:rPr>
              <a:t>larotrectnib</a:t>
            </a:r>
            <a:r>
              <a:rPr lang="en-US" i="1" dirty="0">
                <a:latin typeface="Tahoma" panose="020B0604030504040204" pitchFamily="34" charset="0"/>
                <a:ea typeface="Tahoma" panose="020B0604030504040204" pitchFamily="34" charset="0"/>
                <a:cs typeface="Tahoma" panose="020B0604030504040204" pitchFamily="34" charset="0"/>
              </a:rPr>
              <a:t>) is being developed and commercialized by Bayer pursuant to an exclusive worldwide  license from </a:t>
            </a:r>
            <a:r>
              <a:rPr lang="en-US" i="1" dirty="0" err="1">
                <a:latin typeface="Tahoma" panose="020B0604030504040204" pitchFamily="34" charset="0"/>
                <a:ea typeface="Tahoma" panose="020B0604030504040204" pitchFamily="34" charset="0"/>
                <a:cs typeface="Tahoma" panose="020B0604030504040204" pitchFamily="34" charset="0"/>
              </a:rPr>
              <a:t>Loxo</a:t>
            </a:r>
            <a:r>
              <a:rPr lang="en-US" i="1" dirty="0">
                <a:latin typeface="Tahoma" panose="020B0604030504040204" pitchFamily="34" charset="0"/>
                <a:ea typeface="Tahoma" panose="020B0604030504040204" pitchFamily="34" charset="0"/>
                <a:cs typeface="Tahoma" panose="020B0604030504040204" pitchFamily="34" charset="0"/>
              </a:rPr>
              <a:t> Oncology, Inc., a wholly-owned subsidiary of Eli Lilly and Company. </a:t>
            </a:r>
            <a:r>
              <a:rPr lang="en-US" i="1" dirty="0" err="1">
                <a:latin typeface="Tahoma" panose="020B0604030504040204" pitchFamily="34" charset="0"/>
                <a:ea typeface="Tahoma" panose="020B0604030504040204" pitchFamily="34" charset="0"/>
                <a:cs typeface="Tahoma" panose="020B0604030504040204" pitchFamily="34" charset="0"/>
              </a:rPr>
              <a:t>Loxo</a:t>
            </a:r>
            <a:r>
              <a:rPr lang="en-US" i="1" dirty="0">
                <a:latin typeface="Tahoma" panose="020B0604030504040204" pitchFamily="34" charset="0"/>
                <a:ea typeface="Tahoma" panose="020B0604030504040204" pitchFamily="34" charset="0"/>
                <a:cs typeface="Tahoma" panose="020B0604030504040204" pitchFamily="34" charset="0"/>
              </a:rPr>
              <a:t> earns royalties on sales of VITRAKVI</a:t>
            </a:r>
            <a:r>
              <a:rPr lang="en-US" i="1" baseline="30000" dirty="0">
                <a:latin typeface="Tahoma" panose="020B0604030504040204" pitchFamily="34" charset="0"/>
                <a:ea typeface="Tahoma" panose="020B0604030504040204" pitchFamily="34" charset="0"/>
                <a:cs typeface="Tahoma" panose="020B0604030504040204" pitchFamily="34" charset="0"/>
              </a:rPr>
              <a:t>® (</a:t>
            </a:r>
            <a:r>
              <a:rPr lang="en-US" i="1" dirty="0" err="1">
                <a:latin typeface="Tahoma" panose="020B0604030504040204" pitchFamily="34" charset="0"/>
                <a:ea typeface="Tahoma" panose="020B0604030504040204" pitchFamily="34" charset="0"/>
                <a:cs typeface="Tahoma" panose="020B0604030504040204" pitchFamily="34" charset="0"/>
              </a:rPr>
              <a:t>larotrectinib</a:t>
            </a:r>
            <a:r>
              <a:rPr lang="en-US" i="1" dirty="0">
                <a:latin typeface="Tahoma" panose="020B0604030504040204" pitchFamily="34" charset="0"/>
                <a:ea typeface="Tahoma" panose="020B0604030504040204" pitchFamily="34" charset="0"/>
                <a:cs typeface="Tahoma" panose="020B0604030504040204" pitchFamily="34" charset="0"/>
              </a:rPr>
              <a:t>).</a:t>
            </a:r>
          </a:p>
          <a:p>
            <a:pPr marL="457200" lvl="1" indent="0">
              <a:buNone/>
            </a:pPr>
            <a:endParaRPr lang="en-US" sz="2000" i="1" dirty="0">
              <a:latin typeface="Tahoma" panose="020B0604030504040204" pitchFamily="34" charset="0"/>
              <a:ea typeface="Tahoma" panose="020B0604030504040204" pitchFamily="34" charset="0"/>
              <a:cs typeface="Tahoma" panose="020B0604030504040204" pitchFamily="34" charset="0"/>
            </a:endParaRPr>
          </a:p>
          <a:p>
            <a:pPr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 am not a statistician</a:t>
            </a:r>
          </a:p>
        </p:txBody>
      </p:sp>
      <p:sp>
        <p:nvSpPr>
          <p:cNvPr id="4" name="Title 1">
            <a:extLst>
              <a:ext uri="{FF2B5EF4-FFF2-40B4-BE49-F238E27FC236}">
                <a16:creationId xmlns:a16="http://schemas.microsoft.com/office/drawing/2014/main" id="{0F5B277F-2785-4B0E-9450-D486EDB9C540}"/>
              </a:ext>
            </a:extLst>
          </p:cNvPr>
          <p:cNvSpPr txBox="1">
            <a:spLocks/>
          </p:cNvSpPr>
          <p:nvPr/>
        </p:nvSpPr>
        <p:spPr>
          <a:xfrm>
            <a:off x="833544" y="422513"/>
            <a:ext cx="11226800" cy="515455"/>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a:lnSpc>
                <a:spcPct val="85000"/>
              </a:lnSpc>
              <a:defRPr/>
            </a:pPr>
            <a:r>
              <a:rPr lang="en-US" dirty="0">
                <a:latin typeface="+mn-lt"/>
                <a:cs typeface="ＭＳ Ｐゴシック" charset="0"/>
              </a:rPr>
              <a:t>Disclosures-Nora Ku</a:t>
            </a:r>
          </a:p>
        </p:txBody>
      </p:sp>
      <p:sp>
        <p:nvSpPr>
          <p:cNvPr id="2" name="Rectangle 1">
            <a:extLst>
              <a:ext uri="{FF2B5EF4-FFF2-40B4-BE49-F238E27FC236}">
                <a16:creationId xmlns:a16="http://schemas.microsoft.com/office/drawing/2014/main" id="{21915302-8D98-453B-A94B-E5CEF599D9A6}"/>
              </a:ext>
            </a:extLst>
          </p:cNvPr>
          <p:cNvSpPr/>
          <p:nvPr/>
        </p:nvSpPr>
        <p:spPr>
          <a:xfrm>
            <a:off x="0" y="0"/>
            <a:ext cx="6675120" cy="144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A3CA91-169B-4153-8E24-09F67A189C54}"/>
              </a:ext>
            </a:extLst>
          </p:cNvPr>
          <p:cNvSpPr/>
          <p:nvPr/>
        </p:nvSpPr>
        <p:spPr>
          <a:xfrm>
            <a:off x="6858000" y="0"/>
            <a:ext cx="2599508" cy="1449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48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1BA6CC4C-2910-4E40-BC43-EA38BC832503}" type="slidenum">
              <a:rPr lang="en-US" smtClean="0"/>
              <a:pPr/>
              <a:t>20</a:t>
            </a:fld>
            <a:endParaRPr lang="en-US" dirty="0"/>
          </a:p>
        </p:txBody>
      </p:sp>
      <p:sp>
        <p:nvSpPr>
          <p:cNvPr id="3" name="Content Placeholder 2"/>
          <p:cNvSpPr>
            <a:spLocks noGrp="1"/>
          </p:cNvSpPr>
          <p:nvPr>
            <p:ph idx="4294967295"/>
          </p:nvPr>
        </p:nvSpPr>
        <p:spPr>
          <a:xfrm>
            <a:off x="3372474" y="6054473"/>
            <a:ext cx="8863012" cy="482600"/>
          </a:xfrm>
        </p:spPr>
        <p:txBody>
          <a:bodyPr/>
          <a:lstStyle/>
          <a:p>
            <a:pPr marL="0" indent="0">
              <a:buNone/>
            </a:pPr>
            <a:r>
              <a:rPr lang="en-US" sz="1400" b="1" dirty="0" err="1"/>
              <a:t>dMMR</a:t>
            </a:r>
            <a:r>
              <a:rPr lang="en-US" sz="1400" b="1" dirty="0"/>
              <a:t> when at least one of four MMR proteins are absent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386" y="1905000"/>
            <a:ext cx="5452073" cy="40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372474" y="1967611"/>
            <a:ext cx="1873348" cy="821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rgbClr val="000000"/>
                </a:solidFill>
                <a:latin typeface="Helvetica"/>
                <a:ea typeface="+mn-ea"/>
                <a:cs typeface="Helvetica"/>
              </a:defRPr>
            </a:lvl1pPr>
            <a:lvl2pPr marL="742950" indent="-285750" algn="l" defTabSz="457200" rtl="0" eaLnBrk="1" latinLnBrk="0" hangingPunct="1">
              <a:spcBef>
                <a:spcPct val="20000"/>
              </a:spcBef>
              <a:buFont typeface="Arial"/>
              <a:buChar char="–"/>
              <a:defRPr sz="1800" kern="1200">
                <a:solidFill>
                  <a:srgbClr val="000000"/>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rgbClr val="000000"/>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MLH1</a:t>
            </a:r>
          </a:p>
        </p:txBody>
      </p:sp>
      <p:sp>
        <p:nvSpPr>
          <p:cNvPr id="7" name="Content Placeholder 2"/>
          <p:cNvSpPr txBox="1">
            <a:spLocks/>
          </p:cNvSpPr>
          <p:nvPr/>
        </p:nvSpPr>
        <p:spPr>
          <a:xfrm>
            <a:off x="6254066" y="1965263"/>
            <a:ext cx="1873348" cy="821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rgbClr val="000000"/>
                </a:solidFill>
                <a:latin typeface="Helvetica"/>
                <a:ea typeface="+mn-ea"/>
                <a:cs typeface="Helvetica"/>
              </a:defRPr>
            </a:lvl1pPr>
            <a:lvl2pPr marL="742950" indent="-285750" algn="l" defTabSz="457200" rtl="0" eaLnBrk="1" latinLnBrk="0" hangingPunct="1">
              <a:spcBef>
                <a:spcPct val="20000"/>
              </a:spcBef>
              <a:buFont typeface="Arial"/>
              <a:buChar char="–"/>
              <a:defRPr sz="1800" kern="1200">
                <a:solidFill>
                  <a:srgbClr val="000000"/>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rgbClr val="000000"/>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PMS2</a:t>
            </a:r>
          </a:p>
        </p:txBody>
      </p:sp>
      <p:sp>
        <p:nvSpPr>
          <p:cNvPr id="8" name="Content Placeholder 2"/>
          <p:cNvSpPr txBox="1">
            <a:spLocks/>
          </p:cNvSpPr>
          <p:nvPr/>
        </p:nvSpPr>
        <p:spPr>
          <a:xfrm>
            <a:off x="3341990" y="4131692"/>
            <a:ext cx="1873348" cy="821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rgbClr val="000000"/>
                </a:solidFill>
                <a:latin typeface="Helvetica"/>
                <a:ea typeface="+mn-ea"/>
                <a:cs typeface="Helvetica"/>
              </a:defRPr>
            </a:lvl1pPr>
            <a:lvl2pPr marL="742950" indent="-285750" algn="l" defTabSz="457200" rtl="0" eaLnBrk="1" latinLnBrk="0" hangingPunct="1">
              <a:spcBef>
                <a:spcPct val="20000"/>
              </a:spcBef>
              <a:buFont typeface="Arial"/>
              <a:buChar char="–"/>
              <a:defRPr sz="1800" kern="1200">
                <a:solidFill>
                  <a:srgbClr val="000000"/>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rgbClr val="000000"/>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MSH2</a:t>
            </a:r>
          </a:p>
        </p:txBody>
      </p:sp>
      <p:sp>
        <p:nvSpPr>
          <p:cNvPr id="9" name="Content Placeholder 2"/>
          <p:cNvSpPr txBox="1">
            <a:spLocks/>
          </p:cNvSpPr>
          <p:nvPr/>
        </p:nvSpPr>
        <p:spPr>
          <a:xfrm>
            <a:off x="6251654" y="4131692"/>
            <a:ext cx="1873348" cy="821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rgbClr val="000000"/>
                </a:solidFill>
                <a:latin typeface="Helvetica"/>
                <a:ea typeface="+mn-ea"/>
                <a:cs typeface="Helvetica"/>
              </a:defRPr>
            </a:lvl1pPr>
            <a:lvl2pPr marL="742950" indent="-285750" algn="l" defTabSz="457200" rtl="0" eaLnBrk="1" latinLnBrk="0" hangingPunct="1">
              <a:spcBef>
                <a:spcPct val="20000"/>
              </a:spcBef>
              <a:buFont typeface="Arial"/>
              <a:buChar char="–"/>
              <a:defRPr sz="1800" kern="1200">
                <a:solidFill>
                  <a:srgbClr val="000000"/>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rgbClr val="000000"/>
                </a:solidFill>
                <a:latin typeface="Helvetica"/>
                <a:ea typeface="+mn-ea"/>
                <a:cs typeface="Helvetica"/>
              </a:defRPr>
            </a:lvl3pPr>
            <a:lvl4pPr marL="16002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rgbClr val="000000"/>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MSH6</a:t>
            </a:r>
          </a:p>
        </p:txBody>
      </p:sp>
      <p:sp>
        <p:nvSpPr>
          <p:cNvPr id="5" name="TextBox 4">
            <a:extLst>
              <a:ext uri="{FF2B5EF4-FFF2-40B4-BE49-F238E27FC236}">
                <a16:creationId xmlns:a16="http://schemas.microsoft.com/office/drawing/2014/main" id="{266621B7-3DD7-45CF-84B2-8AB2F888804E}"/>
              </a:ext>
            </a:extLst>
          </p:cNvPr>
          <p:cNvSpPr txBox="1"/>
          <p:nvPr/>
        </p:nvSpPr>
        <p:spPr>
          <a:xfrm>
            <a:off x="1185970" y="559879"/>
            <a:ext cx="11049516" cy="830997"/>
          </a:xfrm>
          <a:prstGeom prst="rect">
            <a:avLst/>
          </a:prstGeom>
          <a:noFill/>
        </p:spPr>
        <p:txBody>
          <a:bodyPr wrap="square" rtlCol="0">
            <a:spAutoFit/>
          </a:bodyPr>
          <a:lstStyle/>
          <a:p>
            <a:r>
              <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Keytruda</a:t>
            </a:r>
            <a:r>
              <a:rPr lang="en-US" sz="2400" b="1" baseline="30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finding MSI-H/</a:t>
            </a:r>
            <a:r>
              <a:rPr lang="en-US" sz="2400" b="1"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dMMR</a:t>
            </a:r>
            <a:endPar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IHC is a simple test and widely available</a:t>
            </a:r>
            <a:endPar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0831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18404CBB-30DA-487D-BFB1-4DD7EE68D075}"/>
              </a:ext>
            </a:extLst>
          </p:cNvPr>
          <p:cNvSpPr txBox="1">
            <a:spLocks/>
          </p:cNvSpPr>
          <p:nvPr/>
        </p:nvSpPr>
        <p:spPr>
          <a:xfrm>
            <a:off x="837486" y="449950"/>
            <a:ext cx="11490325" cy="549275"/>
          </a:xfrm>
        </p:spPr>
        <p:txBody>
          <a:bodyPr anchor="b" anchorCtr="0"/>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a:defRPr/>
            </a:pPr>
            <a:r>
              <a:rPr lang="en-US"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Larotrectinib</a:t>
            </a:r>
            <a:r>
              <a:rPr lang="en-US"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Vitrakvi</a:t>
            </a:r>
            <a:r>
              <a:rPr lang="en-US" sz="2400" baseline="30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finding NTRK fusions.  </a:t>
            </a:r>
          </a:p>
          <a:p>
            <a:pPr>
              <a:defRPr/>
            </a:pPr>
            <a:r>
              <a:rPr lang="en-US" sz="18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?What is the best test when study drug is effective…</a:t>
            </a:r>
          </a:p>
        </p:txBody>
      </p:sp>
      <p:sp>
        <p:nvSpPr>
          <p:cNvPr id="135" name="TextBox 134">
            <a:extLst>
              <a:ext uri="{FF2B5EF4-FFF2-40B4-BE49-F238E27FC236}">
                <a16:creationId xmlns:a16="http://schemas.microsoft.com/office/drawing/2014/main" id="{4C6543F9-33A4-4ED5-8565-13FE92D1FF3A}"/>
              </a:ext>
            </a:extLst>
          </p:cNvPr>
          <p:cNvSpPr txBox="1"/>
          <p:nvPr/>
        </p:nvSpPr>
        <p:spPr>
          <a:xfrm>
            <a:off x="128829" y="5776288"/>
            <a:ext cx="1694695" cy="215444"/>
          </a:xfrm>
          <a:prstGeom prst="rect">
            <a:avLst/>
          </a:prstGeom>
          <a:noFill/>
        </p:spPr>
        <p:txBody>
          <a:bodyPr wrap="none" rtlCol="0">
            <a:spAutoFit/>
          </a:bodyPr>
          <a:lstStyle/>
          <a:p>
            <a:pPr algn="r"/>
            <a:r>
              <a:rPr lang="en-US" sz="800" dirty="0">
                <a:latin typeface="Tahoma" panose="020B0604030504040204" pitchFamily="34" charset="0"/>
                <a:ea typeface="Tahoma" panose="020B0604030504040204" pitchFamily="34" charset="0"/>
                <a:cs typeface="Tahoma" panose="020B0604030504040204" pitchFamily="34" charset="0"/>
              </a:rPr>
              <a:t> Drilon et al NEJM 2018; 378:371</a:t>
            </a:r>
          </a:p>
        </p:txBody>
      </p:sp>
      <p:grpSp>
        <p:nvGrpSpPr>
          <p:cNvPr id="134" name="Group 133">
            <a:extLst>
              <a:ext uri="{FF2B5EF4-FFF2-40B4-BE49-F238E27FC236}">
                <a16:creationId xmlns:a16="http://schemas.microsoft.com/office/drawing/2014/main" id="{9C99732F-2B1B-4E99-8B8A-2445D7D498E5}"/>
              </a:ext>
            </a:extLst>
          </p:cNvPr>
          <p:cNvGrpSpPr/>
          <p:nvPr/>
        </p:nvGrpSpPr>
        <p:grpSpPr>
          <a:xfrm>
            <a:off x="2735931" y="1034617"/>
            <a:ext cx="6718766" cy="2695089"/>
            <a:chOff x="534988" y="760413"/>
            <a:chExt cx="7945437" cy="3679825"/>
          </a:xfrm>
        </p:grpSpPr>
        <p:sp>
          <p:nvSpPr>
            <p:cNvPr id="136" name="Freeform 1">
              <a:extLst>
                <a:ext uri="{FF2B5EF4-FFF2-40B4-BE49-F238E27FC236}">
                  <a16:creationId xmlns:a16="http://schemas.microsoft.com/office/drawing/2014/main" id="{F4114DDD-3F48-4A25-A3EC-B3BE4B503394}"/>
                </a:ext>
              </a:extLst>
            </p:cNvPr>
            <p:cNvSpPr>
              <a:spLocks noChangeArrowheads="1"/>
            </p:cNvSpPr>
            <p:nvPr/>
          </p:nvSpPr>
          <p:spPr bwMode="auto">
            <a:xfrm>
              <a:off x="6704013" y="2030413"/>
              <a:ext cx="120650" cy="2109787"/>
            </a:xfrm>
            <a:custGeom>
              <a:avLst/>
              <a:gdLst>
                <a:gd name="T0" fmla="*/ 59969 w 334"/>
                <a:gd name="T1" fmla="*/ 2109539 h 5860"/>
                <a:gd name="T2" fmla="*/ 0 w 334"/>
                <a:gd name="T3" fmla="*/ 2109539 h 5860"/>
                <a:gd name="T4" fmla="*/ 0 w 334"/>
                <a:gd name="T5" fmla="*/ 0 h 5860"/>
                <a:gd name="T6" fmla="*/ 120300 w 334"/>
                <a:gd name="T7" fmla="*/ 0 h 5860"/>
                <a:gd name="T8" fmla="*/ 120300 w 334"/>
                <a:gd name="T9" fmla="*/ 2109539 h 5860"/>
                <a:gd name="T10" fmla="*/ 59969 w 334"/>
                <a:gd name="T11" fmla="*/ 2109539 h 5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5860">
                  <a:moveTo>
                    <a:pt x="166" y="5859"/>
                  </a:moveTo>
                  <a:lnTo>
                    <a:pt x="0" y="5859"/>
                  </a:lnTo>
                  <a:lnTo>
                    <a:pt x="0" y="0"/>
                  </a:lnTo>
                  <a:lnTo>
                    <a:pt x="333" y="0"/>
                  </a:lnTo>
                  <a:lnTo>
                    <a:pt x="333" y="5859"/>
                  </a:lnTo>
                  <a:lnTo>
                    <a:pt x="166" y="5859"/>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37" name="Freeform 2">
              <a:extLst>
                <a:ext uri="{FF2B5EF4-FFF2-40B4-BE49-F238E27FC236}">
                  <a16:creationId xmlns:a16="http://schemas.microsoft.com/office/drawing/2014/main" id="{2FC5E137-7DEB-4928-A5BA-FBFFAF283C7C}"/>
                </a:ext>
              </a:extLst>
            </p:cNvPr>
            <p:cNvSpPr>
              <a:spLocks noChangeArrowheads="1"/>
            </p:cNvSpPr>
            <p:nvPr/>
          </p:nvSpPr>
          <p:spPr bwMode="auto">
            <a:xfrm>
              <a:off x="2320925" y="2030413"/>
              <a:ext cx="120650" cy="471487"/>
            </a:xfrm>
            <a:custGeom>
              <a:avLst/>
              <a:gdLst>
                <a:gd name="T0" fmla="*/ 60149 w 333"/>
                <a:gd name="T1" fmla="*/ 471152 h 1311"/>
                <a:gd name="T2" fmla="*/ 0 w 333"/>
                <a:gd name="T3" fmla="*/ 471152 h 1311"/>
                <a:gd name="T4" fmla="*/ 0 w 333"/>
                <a:gd name="T5" fmla="*/ 0 h 1311"/>
                <a:gd name="T6" fmla="*/ 120299 w 333"/>
                <a:gd name="T7" fmla="*/ 0 h 1311"/>
                <a:gd name="T8" fmla="*/ 120299 w 333"/>
                <a:gd name="T9" fmla="*/ 471152 h 1311"/>
                <a:gd name="T10" fmla="*/ 60149 w 333"/>
                <a:gd name="T11" fmla="*/ 471152 h 13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311">
                  <a:moveTo>
                    <a:pt x="166" y="1310"/>
                  </a:moveTo>
                  <a:lnTo>
                    <a:pt x="0" y="1310"/>
                  </a:lnTo>
                  <a:lnTo>
                    <a:pt x="0" y="0"/>
                  </a:lnTo>
                  <a:lnTo>
                    <a:pt x="332" y="0"/>
                  </a:lnTo>
                  <a:lnTo>
                    <a:pt x="332" y="1310"/>
                  </a:lnTo>
                  <a:lnTo>
                    <a:pt x="166" y="1310"/>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38" name="Freeform 3">
              <a:extLst>
                <a:ext uri="{FF2B5EF4-FFF2-40B4-BE49-F238E27FC236}">
                  <a16:creationId xmlns:a16="http://schemas.microsoft.com/office/drawing/2014/main" id="{DA6DB1AA-305E-4711-8AF4-816077B1EE17}"/>
                </a:ext>
              </a:extLst>
            </p:cNvPr>
            <p:cNvSpPr>
              <a:spLocks noChangeArrowheads="1"/>
            </p:cNvSpPr>
            <p:nvPr/>
          </p:nvSpPr>
          <p:spPr bwMode="auto">
            <a:xfrm>
              <a:off x="2182813" y="2030413"/>
              <a:ext cx="120650" cy="452437"/>
            </a:xfrm>
            <a:custGeom>
              <a:avLst/>
              <a:gdLst>
                <a:gd name="T0" fmla="*/ 60149 w 333"/>
                <a:gd name="T1" fmla="*/ 452101 h 1256"/>
                <a:gd name="T2" fmla="*/ 0 w 333"/>
                <a:gd name="T3" fmla="*/ 452101 h 1256"/>
                <a:gd name="T4" fmla="*/ 0 w 333"/>
                <a:gd name="T5" fmla="*/ 0 h 1256"/>
                <a:gd name="T6" fmla="*/ 120299 w 333"/>
                <a:gd name="T7" fmla="*/ 0 h 1256"/>
                <a:gd name="T8" fmla="*/ 120299 w 333"/>
                <a:gd name="T9" fmla="*/ 452101 h 1256"/>
                <a:gd name="T10" fmla="*/ 60149 w 333"/>
                <a:gd name="T11" fmla="*/ 452101 h 12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256">
                  <a:moveTo>
                    <a:pt x="166" y="1255"/>
                  </a:moveTo>
                  <a:lnTo>
                    <a:pt x="0" y="1255"/>
                  </a:lnTo>
                  <a:lnTo>
                    <a:pt x="0" y="0"/>
                  </a:lnTo>
                  <a:lnTo>
                    <a:pt x="332" y="0"/>
                  </a:lnTo>
                  <a:lnTo>
                    <a:pt x="332" y="1255"/>
                  </a:lnTo>
                  <a:lnTo>
                    <a:pt x="166" y="125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39" name="Text Box 4">
              <a:extLst>
                <a:ext uri="{FF2B5EF4-FFF2-40B4-BE49-F238E27FC236}">
                  <a16:creationId xmlns:a16="http://schemas.microsoft.com/office/drawing/2014/main" id="{48E259C7-6786-4CAC-B272-016B7AA1B599}"/>
                </a:ext>
              </a:extLst>
            </p:cNvPr>
            <p:cNvSpPr txBox="1">
              <a:spLocks noChangeArrowheads="1"/>
            </p:cNvSpPr>
            <p:nvPr/>
          </p:nvSpPr>
          <p:spPr bwMode="auto">
            <a:xfrm>
              <a:off x="1406525" y="1274763"/>
              <a:ext cx="3333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4031" rIns="0" bIns="0"/>
            <a:lstStyle/>
            <a:p>
              <a:pPr algn="ctr" eaLnBrk="1">
                <a:lnSpc>
                  <a:spcPct val="96000"/>
                </a:lnSpc>
                <a:buClr>
                  <a:srgbClr val="000000"/>
                </a:buClr>
                <a:buSzPct val="100000"/>
                <a:buFont typeface="Times New Roman" charset="0"/>
                <a:buNone/>
                <a:defRPr/>
              </a:pPr>
              <a:r>
                <a:rPr lang="en-GB" altLang="en-US" sz="800" dirty="0">
                  <a:solidFill>
                    <a:srgbClr val="000000"/>
                  </a:solidFill>
                  <a:latin typeface="Arial Narrow" charset="0"/>
                  <a:ea typeface="Arial Narrow" charset="0"/>
                  <a:cs typeface="Arial Narrow" charset="0"/>
                </a:rPr>
                <a:t>*</a:t>
              </a:r>
            </a:p>
          </p:txBody>
        </p:sp>
        <p:sp>
          <p:nvSpPr>
            <p:cNvPr id="140" name="Freeform 5">
              <a:extLst>
                <a:ext uri="{FF2B5EF4-FFF2-40B4-BE49-F238E27FC236}">
                  <a16:creationId xmlns:a16="http://schemas.microsoft.com/office/drawing/2014/main" id="{AA5C38EA-68A5-4A7D-86D2-412277B01D0D}"/>
                </a:ext>
              </a:extLst>
            </p:cNvPr>
            <p:cNvSpPr>
              <a:spLocks noChangeArrowheads="1"/>
            </p:cNvSpPr>
            <p:nvPr/>
          </p:nvSpPr>
          <p:spPr bwMode="auto">
            <a:xfrm>
              <a:off x="2459038" y="2030413"/>
              <a:ext cx="120650" cy="585787"/>
            </a:xfrm>
            <a:custGeom>
              <a:avLst/>
              <a:gdLst>
                <a:gd name="T0" fmla="*/ 60330 w 334"/>
                <a:gd name="T1" fmla="*/ 585457 h 1625"/>
                <a:gd name="T2" fmla="*/ 0 w 334"/>
                <a:gd name="T3" fmla="*/ 585457 h 1625"/>
                <a:gd name="T4" fmla="*/ 0 w 334"/>
                <a:gd name="T5" fmla="*/ 0 h 1625"/>
                <a:gd name="T6" fmla="*/ 120300 w 334"/>
                <a:gd name="T7" fmla="*/ 0 h 1625"/>
                <a:gd name="T8" fmla="*/ 120300 w 334"/>
                <a:gd name="T9" fmla="*/ 585457 h 1625"/>
                <a:gd name="T10" fmla="*/ 60330 w 334"/>
                <a:gd name="T11" fmla="*/ 585457 h 16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1625">
                  <a:moveTo>
                    <a:pt x="167" y="1624"/>
                  </a:moveTo>
                  <a:lnTo>
                    <a:pt x="0" y="1624"/>
                  </a:lnTo>
                  <a:lnTo>
                    <a:pt x="0" y="0"/>
                  </a:lnTo>
                  <a:lnTo>
                    <a:pt x="333" y="0"/>
                  </a:lnTo>
                  <a:lnTo>
                    <a:pt x="333" y="1624"/>
                  </a:lnTo>
                  <a:lnTo>
                    <a:pt x="167" y="1624"/>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1" name="Freeform 6">
              <a:extLst>
                <a:ext uri="{FF2B5EF4-FFF2-40B4-BE49-F238E27FC236}">
                  <a16:creationId xmlns:a16="http://schemas.microsoft.com/office/drawing/2014/main" id="{6C9DFAFE-9021-4C7B-8BA6-49015F0B7C99}"/>
                </a:ext>
              </a:extLst>
            </p:cNvPr>
            <p:cNvSpPr>
              <a:spLocks noChangeArrowheads="1"/>
            </p:cNvSpPr>
            <p:nvPr/>
          </p:nvSpPr>
          <p:spPr bwMode="auto">
            <a:xfrm>
              <a:off x="2595563" y="2030413"/>
              <a:ext cx="120650" cy="669925"/>
            </a:xfrm>
            <a:custGeom>
              <a:avLst/>
              <a:gdLst>
                <a:gd name="T0" fmla="*/ 60149 w 333"/>
                <a:gd name="T1" fmla="*/ 669601 h 1862"/>
                <a:gd name="T2" fmla="*/ 0 w 333"/>
                <a:gd name="T3" fmla="*/ 669601 h 1862"/>
                <a:gd name="T4" fmla="*/ 0 w 333"/>
                <a:gd name="T5" fmla="*/ 0 h 1862"/>
                <a:gd name="T6" fmla="*/ 120299 w 333"/>
                <a:gd name="T7" fmla="*/ 0 h 1862"/>
                <a:gd name="T8" fmla="*/ 120299 w 333"/>
                <a:gd name="T9" fmla="*/ 669601 h 1862"/>
                <a:gd name="T10" fmla="*/ 60149 w 333"/>
                <a:gd name="T11" fmla="*/ 669601 h 18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862">
                  <a:moveTo>
                    <a:pt x="166" y="1861"/>
                  </a:moveTo>
                  <a:lnTo>
                    <a:pt x="0" y="1861"/>
                  </a:lnTo>
                  <a:lnTo>
                    <a:pt x="0" y="0"/>
                  </a:lnTo>
                  <a:lnTo>
                    <a:pt x="332" y="0"/>
                  </a:lnTo>
                  <a:lnTo>
                    <a:pt x="332" y="1861"/>
                  </a:lnTo>
                  <a:lnTo>
                    <a:pt x="166" y="1861"/>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2" name="Freeform 7">
              <a:extLst>
                <a:ext uri="{FF2B5EF4-FFF2-40B4-BE49-F238E27FC236}">
                  <a16:creationId xmlns:a16="http://schemas.microsoft.com/office/drawing/2014/main" id="{CC0DC380-4648-499C-BC55-650651D2D311}"/>
                </a:ext>
              </a:extLst>
            </p:cNvPr>
            <p:cNvSpPr>
              <a:spLocks noChangeArrowheads="1"/>
            </p:cNvSpPr>
            <p:nvPr/>
          </p:nvSpPr>
          <p:spPr bwMode="auto">
            <a:xfrm>
              <a:off x="2732088" y="2030413"/>
              <a:ext cx="120650" cy="696912"/>
            </a:xfrm>
            <a:custGeom>
              <a:avLst/>
              <a:gdLst>
                <a:gd name="T0" fmla="*/ 59969 w 334"/>
                <a:gd name="T1" fmla="*/ 696589 h 1938"/>
                <a:gd name="T2" fmla="*/ 0 w 334"/>
                <a:gd name="T3" fmla="*/ 696589 h 1938"/>
                <a:gd name="T4" fmla="*/ 0 w 334"/>
                <a:gd name="T5" fmla="*/ 0 h 1938"/>
                <a:gd name="T6" fmla="*/ 120300 w 334"/>
                <a:gd name="T7" fmla="*/ 0 h 1938"/>
                <a:gd name="T8" fmla="*/ 120300 w 334"/>
                <a:gd name="T9" fmla="*/ 696589 h 1938"/>
                <a:gd name="T10" fmla="*/ 59969 w 334"/>
                <a:gd name="T11" fmla="*/ 696589 h 19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1938">
                  <a:moveTo>
                    <a:pt x="166" y="1937"/>
                  </a:moveTo>
                  <a:lnTo>
                    <a:pt x="0" y="1937"/>
                  </a:lnTo>
                  <a:lnTo>
                    <a:pt x="0" y="0"/>
                  </a:lnTo>
                  <a:lnTo>
                    <a:pt x="333" y="0"/>
                  </a:lnTo>
                  <a:lnTo>
                    <a:pt x="333" y="1937"/>
                  </a:lnTo>
                  <a:lnTo>
                    <a:pt x="166" y="1937"/>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3" name="Freeform 8">
              <a:extLst>
                <a:ext uri="{FF2B5EF4-FFF2-40B4-BE49-F238E27FC236}">
                  <a16:creationId xmlns:a16="http://schemas.microsoft.com/office/drawing/2014/main" id="{793E9B40-4330-4AC5-9278-C96102E5B6DB}"/>
                </a:ext>
              </a:extLst>
            </p:cNvPr>
            <p:cNvSpPr>
              <a:spLocks noChangeArrowheads="1"/>
            </p:cNvSpPr>
            <p:nvPr/>
          </p:nvSpPr>
          <p:spPr bwMode="auto">
            <a:xfrm>
              <a:off x="2870200" y="2030413"/>
              <a:ext cx="120650" cy="706437"/>
            </a:xfrm>
            <a:custGeom>
              <a:avLst/>
              <a:gdLst>
                <a:gd name="T0" fmla="*/ 60149 w 333"/>
                <a:gd name="T1" fmla="*/ 706114 h 1961"/>
                <a:gd name="T2" fmla="*/ 0 w 333"/>
                <a:gd name="T3" fmla="*/ 706114 h 1961"/>
                <a:gd name="T4" fmla="*/ 0 w 333"/>
                <a:gd name="T5" fmla="*/ 0 h 1961"/>
                <a:gd name="T6" fmla="*/ 120299 w 333"/>
                <a:gd name="T7" fmla="*/ 0 h 1961"/>
                <a:gd name="T8" fmla="*/ 120299 w 333"/>
                <a:gd name="T9" fmla="*/ 706114 h 1961"/>
                <a:gd name="T10" fmla="*/ 60149 w 333"/>
                <a:gd name="T11" fmla="*/ 706114 h 19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961">
                  <a:moveTo>
                    <a:pt x="166" y="1960"/>
                  </a:moveTo>
                  <a:lnTo>
                    <a:pt x="0" y="1960"/>
                  </a:lnTo>
                  <a:lnTo>
                    <a:pt x="0" y="0"/>
                  </a:lnTo>
                  <a:lnTo>
                    <a:pt x="332" y="0"/>
                  </a:lnTo>
                  <a:lnTo>
                    <a:pt x="332" y="1960"/>
                  </a:lnTo>
                  <a:lnTo>
                    <a:pt x="166" y="1960"/>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4" name="Freeform 9">
              <a:extLst>
                <a:ext uri="{FF2B5EF4-FFF2-40B4-BE49-F238E27FC236}">
                  <a16:creationId xmlns:a16="http://schemas.microsoft.com/office/drawing/2014/main" id="{D806A592-6991-4A7B-8415-A4E08EA2EAEB}"/>
                </a:ext>
              </a:extLst>
            </p:cNvPr>
            <p:cNvSpPr>
              <a:spLocks noChangeArrowheads="1"/>
            </p:cNvSpPr>
            <p:nvPr/>
          </p:nvSpPr>
          <p:spPr bwMode="auto">
            <a:xfrm>
              <a:off x="3006725" y="2030413"/>
              <a:ext cx="120650" cy="709612"/>
            </a:xfrm>
            <a:custGeom>
              <a:avLst/>
              <a:gdLst>
                <a:gd name="T0" fmla="*/ 59969 w 334"/>
                <a:gd name="T1" fmla="*/ 709290 h 1972"/>
                <a:gd name="T2" fmla="*/ 0 w 334"/>
                <a:gd name="T3" fmla="*/ 709290 h 1972"/>
                <a:gd name="T4" fmla="*/ 0 w 334"/>
                <a:gd name="T5" fmla="*/ 0 h 1972"/>
                <a:gd name="T6" fmla="*/ 120300 w 334"/>
                <a:gd name="T7" fmla="*/ 0 h 1972"/>
                <a:gd name="T8" fmla="*/ 120300 w 334"/>
                <a:gd name="T9" fmla="*/ 709290 h 1972"/>
                <a:gd name="T10" fmla="*/ 59969 w 334"/>
                <a:gd name="T11" fmla="*/ 709290 h 19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1972">
                  <a:moveTo>
                    <a:pt x="166" y="1971"/>
                  </a:moveTo>
                  <a:lnTo>
                    <a:pt x="0" y="1971"/>
                  </a:lnTo>
                  <a:lnTo>
                    <a:pt x="0" y="0"/>
                  </a:lnTo>
                  <a:lnTo>
                    <a:pt x="333" y="0"/>
                  </a:lnTo>
                  <a:lnTo>
                    <a:pt x="333" y="1971"/>
                  </a:lnTo>
                  <a:lnTo>
                    <a:pt x="166" y="1971"/>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5" name="Freeform 10">
              <a:extLst>
                <a:ext uri="{FF2B5EF4-FFF2-40B4-BE49-F238E27FC236}">
                  <a16:creationId xmlns:a16="http://schemas.microsoft.com/office/drawing/2014/main" id="{06B1DC72-8077-40F5-994D-544C3C083A80}"/>
                </a:ext>
              </a:extLst>
            </p:cNvPr>
            <p:cNvSpPr>
              <a:spLocks noChangeArrowheads="1"/>
            </p:cNvSpPr>
            <p:nvPr/>
          </p:nvSpPr>
          <p:spPr bwMode="auto">
            <a:xfrm>
              <a:off x="3143250" y="2030413"/>
              <a:ext cx="120650" cy="814387"/>
            </a:xfrm>
            <a:custGeom>
              <a:avLst/>
              <a:gdLst>
                <a:gd name="T0" fmla="*/ 60149 w 333"/>
                <a:gd name="T1" fmla="*/ 814070 h 2262"/>
                <a:gd name="T2" fmla="*/ 0 w 333"/>
                <a:gd name="T3" fmla="*/ 814070 h 2262"/>
                <a:gd name="T4" fmla="*/ 0 w 333"/>
                <a:gd name="T5" fmla="*/ 0 h 2262"/>
                <a:gd name="T6" fmla="*/ 120299 w 333"/>
                <a:gd name="T7" fmla="*/ 0 h 2262"/>
                <a:gd name="T8" fmla="*/ 120299 w 333"/>
                <a:gd name="T9" fmla="*/ 814070 h 2262"/>
                <a:gd name="T10" fmla="*/ 60149 w 333"/>
                <a:gd name="T11" fmla="*/ 814070 h 2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262">
                  <a:moveTo>
                    <a:pt x="166" y="2261"/>
                  </a:moveTo>
                  <a:lnTo>
                    <a:pt x="0" y="2261"/>
                  </a:lnTo>
                  <a:lnTo>
                    <a:pt x="0" y="0"/>
                  </a:lnTo>
                  <a:lnTo>
                    <a:pt x="332" y="0"/>
                  </a:lnTo>
                  <a:lnTo>
                    <a:pt x="332" y="2261"/>
                  </a:lnTo>
                  <a:lnTo>
                    <a:pt x="166" y="2261"/>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6" name="Freeform 11">
              <a:extLst>
                <a:ext uri="{FF2B5EF4-FFF2-40B4-BE49-F238E27FC236}">
                  <a16:creationId xmlns:a16="http://schemas.microsoft.com/office/drawing/2014/main" id="{FAE68E11-114D-4A8A-B7D1-21C9FE9A3C22}"/>
                </a:ext>
              </a:extLst>
            </p:cNvPr>
            <p:cNvSpPr>
              <a:spLocks noChangeArrowheads="1"/>
            </p:cNvSpPr>
            <p:nvPr/>
          </p:nvSpPr>
          <p:spPr bwMode="auto">
            <a:xfrm>
              <a:off x="3279775" y="2030413"/>
              <a:ext cx="120650" cy="968375"/>
            </a:xfrm>
            <a:custGeom>
              <a:avLst/>
              <a:gdLst>
                <a:gd name="T0" fmla="*/ 59969 w 334"/>
                <a:gd name="T1" fmla="*/ 968066 h 2690"/>
                <a:gd name="T2" fmla="*/ 0 w 334"/>
                <a:gd name="T3" fmla="*/ 968066 h 2690"/>
                <a:gd name="T4" fmla="*/ 0 w 334"/>
                <a:gd name="T5" fmla="*/ 0 h 2690"/>
                <a:gd name="T6" fmla="*/ 120300 w 334"/>
                <a:gd name="T7" fmla="*/ 0 h 2690"/>
                <a:gd name="T8" fmla="*/ 120300 w 334"/>
                <a:gd name="T9" fmla="*/ 968066 h 2690"/>
                <a:gd name="T10" fmla="*/ 59969 w 334"/>
                <a:gd name="T11" fmla="*/ 968066 h 26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2690">
                  <a:moveTo>
                    <a:pt x="166" y="2689"/>
                  </a:moveTo>
                  <a:lnTo>
                    <a:pt x="0" y="2689"/>
                  </a:lnTo>
                  <a:lnTo>
                    <a:pt x="0" y="0"/>
                  </a:lnTo>
                  <a:lnTo>
                    <a:pt x="333" y="0"/>
                  </a:lnTo>
                  <a:lnTo>
                    <a:pt x="333" y="2689"/>
                  </a:lnTo>
                  <a:lnTo>
                    <a:pt x="166" y="2689"/>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7" name="Freeform 12">
              <a:extLst>
                <a:ext uri="{FF2B5EF4-FFF2-40B4-BE49-F238E27FC236}">
                  <a16:creationId xmlns:a16="http://schemas.microsoft.com/office/drawing/2014/main" id="{D7C89770-878A-4F61-A8EE-7100FC95D55F}"/>
                </a:ext>
              </a:extLst>
            </p:cNvPr>
            <p:cNvSpPr>
              <a:spLocks noChangeArrowheads="1"/>
            </p:cNvSpPr>
            <p:nvPr/>
          </p:nvSpPr>
          <p:spPr bwMode="auto">
            <a:xfrm>
              <a:off x="3417888" y="2030413"/>
              <a:ext cx="120650" cy="968375"/>
            </a:xfrm>
            <a:custGeom>
              <a:avLst/>
              <a:gdLst>
                <a:gd name="T0" fmla="*/ 60149 w 333"/>
                <a:gd name="T1" fmla="*/ 968066 h 2690"/>
                <a:gd name="T2" fmla="*/ 0 w 333"/>
                <a:gd name="T3" fmla="*/ 968066 h 2690"/>
                <a:gd name="T4" fmla="*/ 0 w 333"/>
                <a:gd name="T5" fmla="*/ 0 h 2690"/>
                <a:gd name="T6" fmla="*/ 120299 w 333"/>
                <a:gd name="T7" fmla="*/ 0 h 2690"/>
                <a:gd name="T8" fmla="*/ 120299 w 333"/>
                <a:gd name="T9" fmla="*/ 968066 h 2690"/>
                <a:gd name="T10" fmla="*/ 60149 w 333"/>
                <a:gd name="T11" fmla="*/ 968066 h 26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690">
                  <a:moveTo>
                    <a:pt x="166" y="2689"/>
                  </a:moveTo>
                  <a:lnTo>
                    <a:pt x="0" y="2689"/>
                  </a:lnTo>
                  <a:lnTo>
                    <a:pt x="0" y="0"/>
                  </a:lnTo>
                  <a:lnTo>
                    <a:pt x="332" y="0"/>
                  </a:lnTo>
                  <a:lnTo>
                    <a:pt x="332" y="2689"/>
                  </a:lnTo>
                  <a:lnTo>
                    <a:pt x="166" y="2689"/>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8" name="Freeform 13">
              <a:extLst>
                <a:ext uri="{FF2B5EF4-FFF2-40B4-BE49-F238E27FC236}">
                  <a16:creationId xmlns:a16="http://schemas.microsoft.com/office/drawing/2014/main" id="{1F621999-3C99-455B-85C6-B9188697A4AA}"/>
                </a:ext>
              </a:extLst>
            </p:cNvPr>
            <p:cNvSpPr>
              <a:spLocks noChangeArrowheads="1"/>
            </p:cNvSpPr>
            <p:nvPr/>
          </p:nvSpPr>
          <p:spPr bwMode="auto">
            <a:xfrm>
              <a:off x="3554413" y="2030413"/>
              <a:ext cx="120650" cy="1003300"/>
            </a:xfrm>
            <a:custGeom>
              <a:avLst/>
              <a:gdLst>
                <a:gd name="T0" fmla="*/ 60149 w 333"/>
                <a:gd name="T1" fmla="*/ 1002993 h 2788"/>
                <a:gd name="T2" fmla="*/ 0 w 333"/>
                <a:gd name="T3" fmla="*/ 1002993 h 2788"/>
                <a:gd name="T4" fmla="*/ 0 w 333"/>
                <a:gd name="T5" fmla="*/ 0 h 2788"/>
                <a:gd name="T6" fmla="*/ 120299 w 333"/>
                <a:gd name="T7" fmla="*/ 0 h 2788"/>
                <a:gd name="T8" fmla="*/ 120299 w 333"/>
                <a:gd name="T9" fmla="*/ 1002993 h 2788"/>
                <a:gd name="T10" fmla="*/ 60149 w 333"/>
                <a:gd name="T11" fmla="*/ 1002993 h 27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788">
                  <a:moveTo>
                    <a:pt x="166" y="2787"/>
                  </a:moveTo>
                  <a:lnTo>
                    <a:pt x="0" y="2787"/>
                  </a:lnTo>
                  <a:lnTo>
                    <a:pt x="0" y="0"/>
                  </a:lnTo>
                  <a:lnTo>
                    <a:pt x="332" y="0"/>
                  </a:lnTo>
                  <a:lnTo>
                    <a:pt x="332" y="2787"/>
                  </a:lnTo>
                  <a:lnTo>
                    <a:pt x="166" y="2787"/>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49" name="Freeform 14">
              <a:extLst>
                <a:ext uri="{FF2B5EF4-FFF2-40B4-BE49-F238E27FC236}">
                  <a16:creationId xmlns:a16="http://schemas.microsoft.com/office/drawing/2014/main" id="{C45A5BE9-E377-4898-AA9A-D24442DB25CC}"/>
                </a:ext>
              </a:extLst>
            </p:cNvPr>
            <p:cNvSpPr>
              <a:spLocks noChangeArrowheads="1"/>
            </p:cNvSpPr>
            <p:nvPr/>
          </p:nvSpPr>
          <p:spPr bwMode="auto">
            <a:xfrm>
              <a:off x="3690938" y="2030413"/>
              <a:ext cx="120650" cy="1017587"/>
            </a:xfrm>
            <a:custGeom>
              <a:avLst/>
              <a:gdLst>
                <a:gd name="T0" fmla="*/ 60149 w 333"/>
                <a:gd name="T1" fmla="*/ 1017281 h 2828"/>
                <a:gd name="T2" fmla="*/ 0 w 333"/>
                <a:gd name="T3" fmla="*/ 1017281 h 2828"/>
                <a:gd name="T4" fmla="*/ 0 w 333"/>
                <a:gd name="T5" fmla="*/ 0 h 2828"/>
                <a:gd name="T6" fmla="*/ 120299 w 333"/>
                <a:gd name="T7" fmla="*/ 0 h 2828"/>
                <a:gd name="T8" fmla="*/ 120299 w 333"/>
                <a:gd name="T9" fmla="*/ 1017281 h 2828"/>
                <a:gd name="T10" fmla="*/ 60149 w 333"/>
                <a:gd name="T11" fmla="*/ 1017281 h 28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828">
                  <a:moveTo>
                    <a:pt x="166" y="2827"/>
                  </a:moveTo>
                  <a:lnTo>
                    <a:pt x="0" y="2827"/>
                  </a:lnTo>
                  <a:lnTo>
                    <a:pt x="0" y="0"/>
                  </a:lnTo>
                  <a:lnTo>
                    <a:pt x="332" y="0"/>
                  </a:lnTo>
                  <a:lnTo>
                    <a:pt x="332" y="2827"/>
                  </a:lnTo>
                  <a:lnTo>
                    <a:pt x="166" y="2827"/>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0" name="Freeform 15">
              <a:extLst>
                <a:ext uri="{FF2B5EF4-FFF2-40B4-BE49-F238E27FC236}">
                  <a16:creationId xmlns:a16="http://schemas.microsoft.com/office/drawing/2014/main" id="{9D0A6C55-C982-435F-BC64-887DB12F660F}"/>
                </a:ext>
              </a:extLst>
            </p:cNvPr>
            <p:cNvSpPr>
              <a:spLocks noChangeArrowheads="1"/>
            </p:cNvSpPr>
            <p:nvPr/>
          </p:nvSpPr>
          <p:spPr bwMode="auto">
            <a:xfrm>
              <a:off x="3827463" y="2030413"/>
              <a:ext cx="120650" cy="1060450"/>
            </a:xfrm>
            <a:custGeom>
              <a:avLst/>
              <a:gdLst>
                <a:gd name="T0" fmla="*/ 60149 w 333"/>
                <a:gd name="T1" fmla="*/ 1060146 h 2944"/>
                <a:gd name="T2" fmla="*/ 0 w 333"/>
                <a:gd name="T3" fmla="*/ 1060146 h 2944"/>
                <a:gd name="T4" fmla="*/ 0 w 333"/>
                <a:gd name="T5" fmla="*/ 0 h 2944"/>
                <a:gd name="T6" fmla="*/ 120299 w 333"/>
                <a:gd name="T7" fmla="*/ 0 h 2944"/>
                <a:gd name="T8" fmla="*/ 120299 w 333"/>
                <a:gd name="T9" fmla="*/ 1060146 h 2944"/>
                <a:gd name="T10" fmla="*/ 60149 w 333"/>
                <a:gd name="T11" fmla="*/ 1060146 h 29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944">
                  <a:moveTo>
                    <a:pt x="166" y="2943"/>
                  </a:moveTo>
                  <a:lnTo>
                    <a:pt x="0" y="2943"/>
                  </a:lnTo>
                  <a:lnTo>
                    <a:pt x="0" y="0"/>
                  </a:lnTo>
                  <a:lnTo>
                    <a:pt x="332" y="0"/>
                  </a:lnTo>
                  <a:lnTo>
                    <a:pt x="332" y="2943"/>
                  </a:lnTo>
                  <a:lnTo>
                    <a:pt x="166" y="2943"/>
                  </a:lnTo>
                </a:path>
              </a:pathLst>
            </a:custGeom>
            <a:solidFill>
              <a:srgbClr val="94A5C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1" name="Freeform 16">
              <a:extLst>
                <a:ext uri="{FF2B5EF4-FFF2-40B4-BE49-F238E27FC236}">
                  <a16:creationId xmlns:a16="http://schemas.microsoft.com/office/drawing/2014/main" id="{D1987E37-ADF7-48AB-B1DC-AC2FF37E5336}"/>
                </a:ext>
              </a:extLst>
            </p:cNvPr>
            <p:cNvSpPr>
              <a:spLocks noChangeArrowheads="1"/>
            </p:cNvSpPr>
            <p:nvPr/>
          </p:nvSpPr>
          <p:spPr bwMode="auto">
            <a:xfrm>
              <a:off x="3965575" y="2030413"/>
              <a:ext cx="120650" cy="1065212"/>
            </a:xfrm>
            <a:custGeom>
              <a:avLst/>
              <a:gdLst>
                <a:gd name="T0" fmla="*/ 60149 w 333"/>
                <a:gd name="T1" fmla="*/ 1064908 h 2961"/>
                <a:gd name="T2" fmla="*/ 0 w 333"/>
                <a:gd name="T3" fmla="*/ 1064908 h 2961"/>
                <a:gd name="T4" fmla="*/ 0 w 333"/>
                <a:gd name="T5" fmla="*/ 0 h 2961"/>
                <a:gd name="T6" fmla="*/ 120299 w 333"/>
                <a:gd name="T7" fmla="*/ 0 h 2961"/>
                <a:gd name="T8" fmla="*/ 120299 w 333"/>
                <a:gd name="T9" fmla="*/ 1064908 h 2961"/>
                <a:gd name="T10" fmla="*/ 60149 w 333"/>
                <a:gd name="T11" fmla="*/ 1064908 h 29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961">
                  <a:moveTo>
                    <a:pt x="166" y="2960"/>
                  </a:moveTo>
                  <a:lnTo>
                    <a:pt x="0" y="2960"/>
                  </a:lnTo>
                  <a:lnTo>
                    <a:pt x="0" y="0"/>
                  </a:lnTo>
                  <a:lnTo>
                    <a:pt x="332" y="0"/>
                  </a:lnTo>
                  <a:lnTo>
                    <a:pt x="332" y="2960"/>
                  </a:lnTo>
                  <a:lnTo>
                    <a:pt x="166" y="2960"/>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2" name="Freeform 17">
              <a:extLst>
                <a:ext uri="{FF2B5EF4-FFF2-40B4-BE49-F238E27FC236}">
                  <a16:creationId xmlns:a16="http://schemas.microsoft.com/office/drawing/2014/main" id="{D88088AA-C031-4C36-8A3E-47A5A58C98C7}"/>
                </a:ext>
              </a:extLst>
            </p:cNvPr>
            <p:cNvSpPr>
              <a:spLocks noChangeArrowheads="1"/>
            </p:cNvSpPr>
            <p:nvPr/>
          </p:nvSpPr>
          <p:spPr bwMode="auto">
            <a:xfrm>
              <a:off x="4102100" y="2030413"/>
              <a:ext cx="120650" cy="1093787"/>
            </a:xfrm>
            <a:custGeom>
              <a:avLst/>
              <a:gdLst>
                <a:gd name="T0" fmla="*/ 60149 w 333"/>
                <a:gd name="T1" fmla="*/ 1093485 h 3037"/>
                <a:gd name="T2" fmla="*/ 0 w 333"/>
                <a:gd name="T3" fmla="*/ 1093485 h 3037"/>
                <a:gd name="T4" fmla="*/ 0 w 333"/>
                <a:gd name="T5" fmla="*/ 0 h 3037"/>
                <a:gd name="T6" fmla="*/ 120299 w 333"/>
                <a:gd name="T7" fmla="*/ 0 h 3037"/>
                <a:gd name="T8" fmla="*/ 120299 w 333"/>
                <a:gd name="T9" fmla="*/ 1093485 h 3037"/>
                <a:gd name="T10" fmla="*/ 60149 w 333"/>
                <a:gd name="T11" fmla="*/ 1093485 h 30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037">
                  <a:moveTo>
                    <a:pt x="166" y="3036"/>
                  </a:moveTo>
                  <a:lnTo>
                    <a:pt x="0" y="3036"/>
                  </a:lnTo>
                  <a:lnTo>
                    <a:pt x="0" y="0"/>
                  </a:lnTo>
                  <a:lnTo>
                    <a:pt x="332" y="0"/>
                  </a:lnTo>
                  <a:lnTo>
                    <a:pt x="332" y="3036"/>
                  </a:lnTo>
                  <a:lnTo>
                    <a:pt x="166" y="3036"/>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3" name="Freeform 18">
              <a:extLst>
                <a:ext uri="{FF2B5EF4-FFF2-40B4-BE49-F238E27FC236}">
                  <a16:creationId xmlns:a16="http://schemas.microsoft.com/office/drawing/2014/main" id="{86C49F3D-DD32-42AC-BA69-D8E003AB4662}"/>
                </a:ext>
              </a:extLst>
            </p:cNvPr>
            <p:cNvSpPr>
              <a:spLocks noChangeArrowheads="1"/>
            </p:cNvSpPr>
            <p:nvPr/>
          </p:nvSpPr>
          <p:spPr bwMode="auto">
            <a:xfrm>
              <a:off x="4238625" y="2030413"/>
              <a:ext cx="120650" cy="1123950"/>
            </a:xfrm>
            <a:custGeom>
              <a:avLst/>
              <a:gdLst>
                <a:gd name="T0" fmla="*/ 60149 w 333"/>
                <a:gd name="T1" fmla="*/ 1123650 h 3120"/>
                <a:gd name="T2" fmla="*/ 0 w 333"/>
                <a:gd name="T3" fmla="*/ 1123650 h 3120"/>
                <a:gd name="T4" fmla="*/ 0 w 333"/>
                <a:gd name="T5" fmla="*/ 0 h 3120"/>
                <a:gd name="T6" fmla="*/ 120299 w 333"/>
                <a:gd name="T7" fmla="*/ 0 h 3120"/>
                <a:gd name="T8" fmla="*/ 120299 w 333"/>
                <a:gd name="T9" fmla="*/ 1123650 h 3120"/>
                <a:gd name="T10" fmla="*/ 60149 w 333"/>
                <a:gd name="T11" fmla="*/ 1123650 h 3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120">
                  <a:moveTo>
                    <a:pt x="166" y="3119"/>
                  </a:moveTo>
                  <a:lnTo>
                    <a:pt x="0" y="3119"/>
                  </a:lnTo>
                  <a:lnTo>
                    <a:pt x="0" y="0"/>
                  </a:lnTo>
                  <a:lnTo>
                    <a:pt x="332" y="0"/>
                  </a:lnTo>
                  <a:lnTo>
                    <a:pt x="332" y="3119"/>
                  </a:lnTo>
                  <a:lnTo>
                    <a:pt x="166" y="3119"/>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4" name="Freeform 19">
              <a:extLst>
                <a:ext uri="{FF2B5EF4-FFF2-40B4-BE49-F238E27FC236}">
                  <a16:creationId xmlns:a16="http://schemas.microsoft.com/office/drawing/2014/main" id="{D1088A36-022F-4EBC-8641-AF3D12095EE8}"/>
                </a:ext>
              </a:extLst>
            </p:cNvPr>
            <p:cNvSpPr>
              <a:spLocks noChangeArrowheads="1"/>
            </p:cNvSpPr>
            <p:nvPr/>
          </p:nvSpPr>
          <p:spPr bwMode="auto">
            <a:xfrm>
              <a:off x="4376738" y="2030413"/>
              <a:ext cx="120650" cy="1123950"/>
            </a:xfrm>
            <a:custGeom>
              <a:avLst/>
              <a:gdLst>
                <a:gd name="T0" fmla="*/ 60149 w 333"/>
                <a:gd name="T1" fmla="*/ 1123650 h 3120"/>
                <a:gd name="T2" fmla="*/ 0 w 333"/>
                <a:gd name="T3" fmla="*/ 1123650 h 3120"/>
                <a:gd name="T4" fmla="*/ 0 w 333"/>
                <a:gd name="T5" fmla="*/ 0 h 3120"/>
                <a:gd name="T6" fmla="*/ 120299 w 333"/>
                <a:gd name="T7" fmla="*/ 0 h 3120"/>
                <a:gd name="T8" fmla="*/ 120299 w 333"/>
                <a:gd name="T9" fmla="*/ 1123650 h 3120"/>
                <a:gd name="T10" fmla="*/ 60149 w 333"/>
                <a:gd name="T11" fmla="*/ 1123650 h 3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120">
                  <a:moveTo>
                    <a:pt x="166" y="3119"/>
                  </a:moveTo>
                  <a:lnTo>
                    <a:pt x="0" y="3119"/>
                  </a:lnTo>
                  <a:lnTo>
                    <a:pt x="0" y="0"/>
                  </a:lnTo>
                  <a:lnTo>
                    <a:pt x="332" y="0"/>
                  </a:lnTo>
                  <a:lnTo>
                    <a:pt x="332" y="3119"/>
                  </a:lnTo>
                  <a:lnTo>
                    <a:pt x="166" y="3119"/>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5" name="Freeform 20">
              <a:extLst>
                <a:ext uri="{FF2B5EF4-FFF2-40B4-BE49-F238E27FC236}">
                  <a16:creationId xmlns:a16="http://schemas.microsoft.com/office/drawing/2014/main" id="{554322DE-03C2-4959-ADBE-AE0DE64B3B09}"/>
                </a:ext>
              </a:extLst>
            </p:cNvPr>
            <p:cNvSpPr>
              <a:spLocks noChangeArrowheads="1"/>
            </p:cNvSpPr>
            <p:nvPr/>
          </p:nvSpPr>
          <p:spPr bwMode="auto">
            <a:xfrm>
              <a:off x="4513263" y="2030413"/>
              <a:ext cx="119062" cy="1228725"/>
            </a:xfrm>
            <a:custGeom>
              <a:avLst/>
              <a:gdLst>
                <a:gd name="T0" fmla="*/ 59178 w 332"/>
                <a:gd name="T1" fmla="*/ 1228430 h 3413"/>
                <a:gd name="T2" fmla="*/ 0 w 332"/>
                <a:gd name="T3" fmla="*/ 1228430 h 3413"/>
                <a:gd name="T4" fmla="*/ 0 w 332"/>
                <a:gd name="T5" fmla="*/ 0 h 3413"/>
                <a:gd name="T6" fmla="*/ 118714 w 332"/>
                <a:gd name="T7" fmla="*/ 0 h 3413"/>
                <a:gd name="T8" fmla="*/ 118714 w 332"/>
                <a:gd name="T9" fmla="*/ 1228430 h 3413"/>
                <a:gd name="T10" fmla="*/ 59178 w 332"/>
                <a:gd name="T11" fmla="*/ 1228430 h 34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2" h="3413">
                  <a:moveTo>
                    <a:pt x="165" y="3412"/>
                  </a:moveTo>
                  <a:lnTo>
                    <a:pt x="0" y="3412"/>
                  </a:lnTo>
                  <a:lnTo>
                    <a:pt x="0" y="0"/>
                  </a:lnTo>
                  <a:lnTo>
                    <a:pt x="331" y="0"/>
                  </a:lnTo>
                  <a:lnTo>
                    <a:pt x="331" y="3412"/>
                  </a:lnTo>
                  <a:lnTo>
                    <a:pt x="165" y="3412"/>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6" name="Freeform 21">
              <a:extLst>
                <a:ext uri="{FF2B5EF4-FFF2-40B4-BE49-F238E27FC236}">
                  <a16:creationId xmlns:a16="http://schemas.microsoft.com/office/drawing/2014/main" id="{B05D407D-E31A-48A1-8145-9A1CBDE1531C}"/>
                </a:ext>
              </a:extLst>
            </p:cNvPr>
            <p:cNvSpPr>
              <a:spLocks noChangeArrowheads="1"/>
            </p:cNvSpPr>
            <p:nvPr/>
          </p:nvSpPr>
          <p:spPr bwMode="auto">
            <a:xfrm>
              <a:off x="4649788" y="2030413"/>
              <a:ext cx="120650" cy="1323975"/>
            </a:xfrm>
            <a:custGeom>
              <a:avLst/>
              <a:gdLst>
                <a:gd name="T0" fmla="*/ 60149 w 333"/>
                <a:gd name="T1" fmla="*/ 1323685 h 3679"/>
                <a:gd name="T2" fmla="*/ 0 w 333"/>
                <a:gd name="T3" fmla="*/ 1323685 h 3679"/>
                <a:gd name="T4" fmla="*/ 0 w 333"/>
                <a:gd name="T5" fmla="*/ 0 h 3679"/>
                <a:gd name="T6" fmla="*/ 120299 w 333"/>
                <a:gd name="T7" fmla="*/ 0 h 3679"/>
                <a:gd name="T8" fmla="*/ 120299 w 333"/>
                <a:gd name="T9" fmla="*/ 1323685 h 3679"/>
                <a:gd name="T10" fmla="*/ 60149 w 333"/>
                <a:gd name="T11" fmla="*/ 1323685 h 3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679">
                  <a:moveTo>
                    <a:pt x="166" y="3678"/>
                  </a:moveTo>
                  <a:lnTo>
                    <a:pt x="0" y="3678"/>
                  </a:lnTo>
                  <a:lnTo>
                    <a:pt x="0" y="0"/>
                  </a:lnTo>
                  <a:lnTo>
                    <a:pt x="332" y="0"/>
                  </a:lnTo>
                  <a:lnTo>
                    <a:pt x="332" y="3678"/>
                  </a:lnTo>
                  <a:lnTo>
                    <a:pt x="166" y="3678"/>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7" name="Freeform 22">
              <a:extLst>
                <a:ext uri="{FF2B5EF4-FFF2-40B4-BE49-F238E27FC236}">
                  <a16:creationId xmlns:a16="http://schemas.microsoft.com/office/drawing/2014/main" id="{2AC6EBF2-84D5-4BCD-8CCD-34B61324EE52}"/>
                </a:ext>
              </a:extLst>
            </p:cNvPr>
            <p:cNvSpPr>
              <a:spLocks noChangeArrowheads="1"/>
            </p:cNvSpPr>
            <p:nvPr/>
          </p:nvSpPr>
          <p:spPr bwMode="auto">
            <a:xfrm>
              <a:off x="4786313" y="2030413"/>
              <a:ext cx="120650" cy="1416050"/>
            </a:xfrm>
            <a:custGeom>
              <a:avLst/>
              <a:gdLst>
                <a:gd name="T0" fmla="*/ 60149 w 333"/>
                <a:gd name="T1" fmla="*/ 1415765 h 3933"/>
                <a:gd name="T2" fmla="*/ 0 w 333"/>
                <a:gd name="T3" fmla="*/ 1415765 h 3933"/>
                <a:gd name="T4" fmla="*/ 0 w 333"/>
                <a:gd name="T5" fmla="*/ 0 h 3933"/>
                <a:gd name="T6" fmla="*/ 120299 w 333"/>
                <a:gd name="T7" fmla="*/ 0 h 3933"/>
                <a:gd name="T8" fmla="*/ 120299 w 333"/>
                <a:gd name="T9" fmla="*/ 1415765 h 3933"/>
                <a:gd name="T10" fmla="*/ 60149 w 333"/>
                <a:gd name="T11" fmla="*/ 1415765 h 39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933">
                  <a:moveTo>
                    <a:pt x="166" y="3932"/>
                  </a:moveTo>
                  <a:lnTo>
                    <a:pt x="0" y="3932"/>
                  </a:lnTo>
                  <a:lnTo>
                    <a:pt x="0" y="0"/>
                  </a:lnTo>
                  <a:lnTo>
                    <a:pt x="332" y="0"/>
                  </a:lnTo>
                  <a:lnTo>
                    <a:pt x="332" y="3932"/>
                  </a:lnTo>
                  <a:lnTo>
                    <a:pt x="166" y="3932"/>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8" name="Freeform 23">
              <a:extLst>
                <a:ext uri="{FF2B5EF4-FFF2-40B4-BE49-F238E27FC236}">
                  <a16:creationId xmlns:a16="http://schemas.microsoft.com/office/drawing/2014/main" id="{D620BD44-6750-4F74-A5E2-ED591591050E}"/>
                </a:ext>
              </a:extLst>
            </p:cNvPr>
            <p:cNvSpPr>
              <a:spLocks noChangeArrowheads="1"/>
            </p:cNvSpPr>
            <p:nvPr/>
          </p:nvSpPr>
          <p:spPr bwMode="auto">
            <a:xfrm>
              <a:off x="4924425" y="2030413"/>
              <a:ext cx="120650" cy="1449387"/>
            </a:xfrm>
            <a:custGeom>
              <a:avLst/>
              <a:gdLst>
                <a:gd name="T0" fmla="*/ 60149 w 333"/>
                <a:gd name="T1" fmla="*/ 1449104 h 4026"/>
                <a:gd name="T2" fmla="*/ 0 w 333"/>
                <a:gd name="T3" fmla="*/ 1449104 h 4026"/>
                <a:gd name="T4" fmla="*/ 0 w 333"/>
                <a:gd name="T5" fmla="*/ 0 h 4026"/>
                <a:gd name="T6" fmla="*/ 120299 w 333"/>
                <a:gd name="T7" fmla="*/ 0 h 4026"/>
                <a:gd name="T8" fmla="*/ 120299 w 333"/>
                <a:gd name="T9" fmla="*/ 1449104 h 4026"/>
                <a:gd name="T10" fmla="*/ 60149 w 333"/>
                <a:gd name="T11" fmla="*/ 1449104 h 40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026">
                  <a:moveTo>
                    <a:pt x="166" y="4025"/>
                  </a:moveTo>
                  <a:lnTo>
                    <a:pt x="0" y="4025"/>
                  </a:lnTo>
                  <a:lnTo>
                    <a:pt x="0" y="0"/>
                  </a:lnTo>
                  <a:lnTo>
                    <a:pt x="332" y="0"/>
                  </a:lnTo>
                  <a:lnTo>
                    <a:pt x="332" y="4025"/>
                  </a:lnTo>
                  <a:lnTo>
                    <a:pt x="166" y="402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59" name="Freeform 24">
              <a:extLst>
                <a:ext uri="{FF2B5EF4-FFF2-40B4-BE49-F238E27FC236}">
                  <a16:creationId xmlns:a16="http://schemas.microsoft.com/office/drawing/2014/main" id="{319F0ABF-FB8C-4FF1-8BCC-92B5133FF3C4}"/>
                </a:ext>
              </a:extLst>
            </p:cNvPr>
            <p:cNvSpPr>
              <a:spLocks noChangeArrowheads="1"/>
            </p:cNvSpPr>
            <p:nvPr/>
          </p:nvSpPr>
          <p:spPr bwMode="auto">
            <a:xfrm>
              <a:off x="5060950" y="2030413"/>
              <a:ext cx="120650" cy="1497012"/>
            </a:xfrm>
            <a:custGeom>
              <a:avLst/>
              <a:gdLst>
                <a:gd name="T0" fmla="*/ 60149 w 333"/>
                <a:gd name="T1" fmla="*/ 1496731 h 4159"/>
                <a:gd name="T2" fmla="*/ 0 w 333"/>
                <a:gd name="T3" fmla="*/ 1496731 h 4159"/>
                <a:gd name="T4" fmla="*/ 0 w 333"/>
                <a:gd name="T5" fmla="*/ 0 h 4159"/>
                <a:gd name="T6" fmla="*/ 120299 w 333"/>
                <a:gd name="T7" fmla="*/ 0 h 4159"/>
                <a:gd name="T8" fmla="*/ 120299 w 333"/>
                <a:gd name="T9" fmla="*/ 1496731 h 4159"/>
                <a:gd name="T10" fmla="*/ 60149 w 333"/>
                <a:gd name="T11" fmla="*/ 1496731 h 4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159">
                  <a:moveTo>
                    <a:pt x="166" y="4158"/>
                  </a:moveTo>
                  <a:lnTo>
                    <a:pt x="0" y="4158"/>
                  </a:lnTo>
                  <a:lnTo>
                    <a:pt x="0" y="0"/>
                  </a:lnTo>
                  <a:lnTo>
                    <a:pt x="332" y="0"/>
                  </a:lnTo>
                  <a:lnTo>
                    <a:pt x="332" y="4158"/>
                  </a:lnTo>
                  <a:lnTo>
                    <a:pt x="166" y="4158"/>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0" name="Freeform 25">
              <a:extLst>
                <a:ext uri="{FF2B5EF4-FFF2-40B4-BE49-F238E27FC236}">
                  <a16:creationId xmlns:a16="http://schemas.microsoft.com/office/drawing/2014/main" id="{5C93FAD8-7357-4BE2-8B6C-AAAF1813519B}"/>
                </a:ext>
              </a:extLst>
            </p:cNvPr>
            <p:cNvSpPr>
              <a:spLocks noChangeArrowheads="1"/>
            </p:cNvSpPr>
            <p:nvPr/>
          </p:nvSpPr>
          <p:spPr bwMode="auto">
            <a:xfrm>
              <a:off x="5197475" y="2030413"/>
              <a:ext cx="120650" cy="1541462"/>
            </a:xfrm>
            <a:custGeom>
              <a:avLst/>
              <a:gdLst>
                <a:gd name="T0" fmla="*/ 60149 w 333"/>
                <a:gd name="T1" fmla="*/ 1541184 h 4280"/>
                <a:gd name="T2" fmla="*/ 0 w 333"/>
                <a:gd name="T3" fmla="*/ 1541184 h 4280"/>
                <a:gd name="T4" fmla="*/ 0 w 333"/>
                <a:gd name="T5" fmla="*/ 0 h 4280"/>
                <a:gd name="T6" fmla="*/ 120299 w 333"/>
                <a:gd name="T7" fmla="*/ 0 h 4280"/>
                <a:gd name="T8" fmla="*/ 120299 w 333"/>
                <a:gd name="T9" fmla="*/ 1541184 h 4280"/>
                <a:gd name="T10" fmla="*/ 60149 w 333"/>
                <a:gd name="T11" fmla="*/ 1541184 h 4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280">
                  <a:moveTo>
                    <a:pt x="166" y="4279"/>
                  </a:moveTo>
                  <a:lnTo>
                    <a:pt x="0" y="4279"/>
                  </a:lnTo>
                  <a:lnTo>
                    <a:pt x="0" y="0"/>
                  </a:lnTo>
                  <a:lnTo>
                    <a:pt x="332" y="0"/>
                  </a:lnTo>
                  <a:lnTo>
                    <a:pt x="332" y="4279"/>
                  </a:lnTo>
                  <a:lnTo>
                    <a:pt x="166" y="4279"/>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1" name="Freeform 26">
              <a:extLst>
                <a:ext uri="{FF2B5EF4-FFF2-40B4-BE49-F238E27FC236}">
                  <a16:creationId xmlns:a16="http://schemas.microsoft.com/office/drawing/2014/main" id="{3347650F-F0AD-4228-B214-25AC606FF3BC}"/>
                </a:ext>
              </a:extLst>
            </p:cNvPr>
            <p:cNvSpPr>
              <a:spLocks noChangeArrowheads="1"/>
            </p:cNvSpPr>
            <p:nvPr/>
          </p:nvSpPr>
          <p:spPr bwMode="auto">
            <a:xfrm>
              <a:off x="5335588" y="2030413"/>
              <a:ext cx="120650" cy="1547812"/>
            </a:xfrm>
            <a:custGeom>
              <a:avLst/>
              <a:gdLst>
                <a:gd name="T0" fmla="*/ 60149 w 333"/>
                <a:gd name="T1" fmla="*/ 1547534 h 4298"/>
                <a:gd name="T2" fmla="*/ 0 w 333"/>
                <a:gd name="T3" fmla="*/ 1547534 h 4298"/>
                <a:gd name="T4" fmla="*/ 0 w 333"/>
                <a:gd name="T5" fmla="*/ 0 h 4298"/>
                <a:gd name="T6" fmla="*/ 120299 w 333"/>
                <a:gd name="T7" fmla="*/ 0 h 4298"/>
                <a:gd name="T8" fmla="*/ 120299 w 333"/>
                <a:gd name="T9" fmla="*/ 1547534 h 4298"/>
                <a:gd name="T10" fmla="*/ 60149 w 333"/>
                <a:gd name="T11" fmla="*/ 1547534 h 42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298">
                  <a:moveTo>
                    <a:pt x="166" y="4297"/>
                  </a:moveTo>
                  <a:lnTo>
                    <a:pt x="0" y="4297"/>
                  </a:lnTo>
                  <a:lnTo>
                    <a:pt x="0" y="0"/>
                  </a:lnTo>
                  <a:lnTo>
                    <a:pt x="332" y="0"/>
                  </a:lnTo>
                  <a:lnTo>
                    <a:pt x="332" y="4297"/>
                  </a:lnTo>
                  <a:lnTo>
                    <a:pt x="166" y="4297"/>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2" name="Freeform 27">
              <a:extLst>
                <a:ext uri="{FF2B5EF4-FFF2-40B4-BE49-F238E27FC236}">
                  <a16:creationId xmlns:a16="http://schemas.microsoft.com/office/drawing/2014/main" id="{448DC6CB-1869-47AD-ABDE-8636986C3A6B}"/>
                </a:ext>
              </a:extLst>
            </p:cNvPr>
            <p:cNvSpPr>
              <a:spLocks noChangeArrowheads="1"/>
            </p:cNvSpPr>
            <p:nvPr/>
          </p:nvSpPr>
          <p:spPr bwMode="auto">
            <a:xfrm>
              <a:off x="5472113" y="2030413"/>
              <a:ext cx="120650" cy="1562100"/>
            </a:xfrm>
            <a:custGeom>
              <a:avLst/>
              <a:gdLst>
                <a:gd name="T0" fmla="*/ 60149 w 333"/>
                <a:gd name="T1" fmla="*/ 1561823 h 4338"/>
                <a:gd name="T2" fmla="*/ 0 w 333"/>
                <a:gd name="T3" fmla="*/ 1561823 h 4338"/>
                <a:gd name="T4" fmla="*/ 0 w 333"/>
                <a:gd name="T5" fmla="*/ 0 h 4338"/>
                <a:gd name="T6" fmla="*/ 120299 w 333"/>
                <a:gd name="T7" fmla="*/ 0 h 4338"/>
                <a:gd name="T8" fmla="*/ 120299 w 333"/>
                <a:gd name="T9" fmla="*/ 1561823 h 4338"/>
                <a:gd name="T10" fmla="*/ 60149 w 333"/>
                <a:gd name="T11" fmla="*/ 1561823 h 4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338">
                  <a:moveTo>
                    <a:pt x="166" y="4337"/>
                  </a:moveTo>
                  <a:lnTo>
                    <a:pt x="0" y="4337"/>
                  </a:lnTo>
                  <a:lnTo>
                    <a:pt x="0" y="0"/>
                  </a:lnTo>
                  <a:lnTo>
                    <a:pt x="332" y="0"/>
                  </a:lnTo>
                  <a:lnTo>
                    <a:pt x="332" y="4337"/>
                  </a:lnTo>
                  <a:lnTo>
                    <a:pt x="166" y="4337"/>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3" name="Freeform 28">
              <a:extLst>
                <a:ext uri="{FF2B5EF4-FFF2-40B4-BE49-F238E27FC236}">
                  <a16:creationId xmlns:a16="http://schemas.microsoft.com/office/drawing/2014/main" id="{3E1981C0-F5D8-49FB-94A8-1B3F94DF043C}"/>
                </a:ext>
              </a:extLst>
            </p:cNvPr>
            <p:cNvSpPr>
              <a:spLocks noChangeArrowheads="1"/>
            </p:cNvSpPr>
            <p:nvPr/>
          </p:nvSpPr>
          <p:spPr bwMode="auto">
            <a:xfrm>
              <a:off x="5608638" y="2030413"/>
              <a:ext cx="120650" cy="1644650"/>
            </a:xfrm>
            <a:custGeom>
              <a:avLst/>
              <a:gdLst>
                <a:gd name="T0" fmla="*/ 60149 w 333"/>
                <a:gd name="T1" fmla="*/ 1644377 h 4570"/>
                <a:gd name="T2" fmla="*/ 0 w 333"/>
                <a:gd name="T3" fmla="*/ 1644377 h 4570"/>
                <a:gd name="T4" fmla="*/ 0 w 333"/>
                <a:gd name="T5" fmla="*/ 0 h 4570"/>
                <a:gd name="T6" fmla="*/ 120299 w 333"/>
                <a:gd name="T7" fmla="*/ 0 h 4570"/>
                <a:gd name="T8" fmla="*/ 120299 w 333"/>
                <a:gd name="T9" fmla="*/ 1644377 h 4570"/>
                <a:gd name="T10" fmla="*/ 60149 w 333"/>
                <a:gd name="T11" fmla="*/ 1644377 h 45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570">
                  <a:moveTo>
                    <a:pt x="166" y="4569"/>
                  </a:moveTo>
                  <a:lnTo>
                    <a:pt x="0" y="4569"/>
                  </a:lnTo>
                  <a:lnTo>
                    <a:pt x="0" y="0"/>
                  </a:lnTo>
                  <a:lnTo>
                    <a:pt x="332" y="0"/>
                  </a:lnTo>
                  <a:lnTo>
                    <a:pt x="332" y="4569"/>
                  </a:lnTo>
                  <a:lnTo>
                    <a:pt x="166" y="4569"/>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4" name="Freeform 29">
              <a:extLst>
                <a:ext uri="{FF2B5EF4-FFF2-40B4-BE49-F238E27FC236}">
                  <a16:creationId xmlns:a16="http://schemas.microsoft.com/office/drawing/2014/main" id="{EAEDCFE6-41FA-433F-91F0-DBF25333309B}"/>
                </a:ext>
              </a:extLst>
            </p:cNvPr>
            <p:cNvSpPr>
              <a:spLocks noChangeArrowheads="1"/>
            </p:cNvSpPr>
            <p:nvPr/>
          </p:nvSpPr>
          <p:spPr bwMode="auto">
            <a:xfrm>
              <a:off x="5745163" y="2030413"/>
              <a:ext cx="120650" cy="1754187"/>
            </a:xfrm>
            <a:custGeom>
              <a:avLst/>
              <a:gdLst>
                <a:gd name="T0" fmla="*/ 60149 w 333"/>
                <a:gd name="T1" fmla="*/ 1753920 h 4873"/>
                <a:gd name="T2" fmla="*/ 0 w 333"/>
                <a:gd name="T3" fmla="*/ 1753920 h 4873"/>
                <a:gd name="T4" fmla="*/ 0 w 333"/>
                <a:gd name="T5" fmla="*/ 0 h 4873"/>
                <a:gd name="T6" fmla="*/ 120299 w 333"/>
                <a:gd name="T7" fmla="*/ 0 h 4873"/>
                <a:gd name="T8" fmla="*/ 120299 w 333"/>
                <a:gd name="T9" fmla="*/ 1753920 h 4873"/>
                <a:gd name="T10" fmla="*/ 60149 w 333"/>
                <a:gd name="T11" fmla="*/ 1753920 h 48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873">
                  <a:moveTo>
                    <a:pt x="166" y="4872"/>
                  </a:moveTo>
                  <a:lnTo>
                    <a:pt x="0" y="4872"/>
                  </a:lnTo>
                  <a:lnTo>
                    <a:pt x="0" y="0"/>
                  </a:lnTo>
                  <a:lnTo>
                    <a:pt x="332" y="0"/>
                  </a:lnTo>
                  <a:lnTo>
                    <a:pt x="332" y="4872"/>
                  </a:lnTo>
                  <a:lnTo>
                    <a:pt x="166" y="4872"/>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5" name="Freeform 30">
              <a:extLst>
                <a:ext uri="{FF2B5EF4-FFF2-40B4-BE49-F238E27FC236}">
                  <a16:creationId xmlns:a16="http://schemas.microsoft.com/office/drawing/2014/main" id="{3E661712-47D7-408E-A34D-1D75F88D8699}"/>
                </a:ext>
              </a:extLst>
            </p:cNvPr>
            <p:cNvSpPr>
              <a:spLocks noChangeArrowheads="1"/>
            </p:cNvSpPr>
            <p:nvPr/>
          </p:nvSpPr>
          <p:spPr bwMode="auto">
            <a:xfrm>
              <a:off x="5883275" y="2030413"/>
              <a:ext cx="120650" cy="1763712"/>
            </a:xfrm>
            <a:custGeom>
              <a:avLst/>
              <a:gdLst>
                <a:gd name="T0" fmla="*/ 60149 w 333"/>
                <a:gd name="T1" fmla="*/ 1763445 h 4899"/>
                <a:gd name="T2" fmla="*/ 0 w 333"/>
                <a:gd name="T3" fmla="*/ 1763445 h 4899"/>
                <a:gd name="T4" fmla="*/ 0 w 333"/>
                <a:gd name="T5" fmla="*/ 0 h 4899"/>
                <a:gd name="T6" fmla="*/ 120299 w 333"/>
                <a:gd name="T7" fmla="*/ 0 h 4899"/>
                <a:gd name="T8" fmla="*/ 120299 w 333"/>
                <a:gd name="T9" fmla="*/ 1763445 h 4899"/>
                <a:gd name="T10" fmla="*/ 60149 w 333"/>
                <a:gd name="T11" fmla="*/ 1763445 h 48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899">
                  <a:moveTo>
                    <a:pt x="166" y="4898"/>
                  </a:moveTo>
                  <a:lnTo>
                    <a:pt x="0" y="4898"/>
                  </a:lnTo>
                  <a:lnTo>
                    <a:pt x="0" y="0"/>
                  </a:lnTo>
                  <a:lnTo>
                    <a:pt x="332" y="0"/>
                  </a:lnTo>
                  <a:lnTo>
                    <a:pt x="332" y="4898"/>
                  </a:lnTo>
                  <a:lnTo>
                    <a:pt x="166" y="4898"/>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6" name="Freeform 31">
              <a:extLst>
                <a:ext uri="{FF2B5EF4-FFF2-40B4-BE49-F238E27FC236}">
                  <a16:creationId xmlns:a16="http://schemas.microsoft.com/office/drawing/2014/main" id="{E8ECF76D-0413-472B-B8EE-286FE1BB58BB}"/>
                </a:ext>
              </a:extLst>
            </p:cNvPr>
            <p:cNvSpPr>
              <a:spLocks noChangeArrowheads="1"/>
            </p:cNvSpPr>
            <p:nvPr/>
          </p:nvSpPr>
          <p:spPr bwMode="auto">
            <a:xfrm>
              <a:off x="6019800" y="2030413"/>
              <a:ext cx="120650" cy="1785937"/>
            </a:xfrm>
            <a:custGeom>
              <a:avLst/>
              <a:gdLst>
                <a:gd name="T0" fmla="*/ 60149 w 333"/>
                <a:gd name="T1" fmla="*/ 1785672 h 4960"/>
                <a:gd name="T2" fmla="*/ 0 w 333"/>
                <a:gd name="T3" fmla="*/ 1785672 h 4960"/>
                <a:gd name="T4" fmla="*/ 0 w 333"/>
                <a:gd name="T5" fmla="*/ 0 h 4960"/>
                <a:gd name="T6" fmla="*/ 120299 w 333"/>
                <a:gd name="T7" fmla="*/ 0 h 4960"/>
                <a:gd name="T8" fmla="*/ 120299 w 333"/>
                <a:gd name="T9" fmla="*/ 1785672 h 4960"/>
                <a:gd name="T10" fmla="*/ 60149 w 333"/>
                <a:gd name="T11" fmla="*/ 1785672 h 49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960">
                  <a:moveTo>
                    <a:pt x="166" y="4959"/>
                  </a:moveTo>
                  <a:lnTo>
                    <a:pt x="0" y="4959"/>
                  </a:lnTo>
                  <a:lnTo>
                    <a:pt x="0" y="0"/>
                  </a:lnTo>
                  <a:lnTo>
                    <a:pt x="332" y="0"/>
                  </a:lnTo>
                  <a:lnTo>
                    <a:pt x="332" y="4959"/>
                  </a:lnTo>
                  <a:lnTo>
                    <a:pt x="166" y="4959"/>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7" name="Freeform 32">
              <a:extLst>
                <a:ext uri="{FF2B5EF4-FFF2-40B4-BE49-F238E27FC236}">
                  <a16:creationId xmlns:a16="http://schemas.microsoft.com/office/drawing/2014/main" id="{987F9E1A-9CE4-426D-A3F2-BF3171E25451}"/>
                </a:ext>
              </a:extLst>
            </p:cNvPr>
            <p:cNvSpPr>
              <a:spLocks noChangeArrowheads="1"/>
            </p:cNvSpPr>
            <p:nvPr/>
          </p:nvSpPr>
          <p:spPr bwMode="auto">
            <a:xfrm>
              <a:off x="6156325" y="2030413"/>
              <a:ext cx="120650" cy="1792287"/>
            </a:xfrm>
            <a:custGeom>
              <a:avLst/>
              <a:gdLst>
                <a:gd name="T0" fmla="*/ 60149 w 333"/>
                <a:gd name="T1" fmla="*/ 1792022 h 4977"/>
                <a:gd name="T2" fmla="*/ 0 w 333"/>
                <a:gd name="T3" fmla="*/ 1792022 h 4977"/>
                <a:gd name="T4" fmla="*/ 0 w 333"/>
                <a:gd name="T5" fmla="*/ 0 h 4977"/>
                <a:gd name="T6" fmla="*/ 120299 w 333"/>
                <a:gd name="T7" fmla="*/ 0 h 4977"/>
                <a:gd name="T8" fmla="*/ 120299 w 333"/>
                <a:gd name="T9" fmla="*/ 1792022 h 4977"/>
                <a:gd name="T10" fmla="*/ 60149 w 333"/>
                <a:gd name="T11" fmla="*/ 1792022 h 49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977">
                  <a:moveTo>
                    <a:pt x="166" y="4976"/>
                  </a:moveTo>
                  <a:lnTo>
                    <a:pt x="0" y="4976"/>
                  </a:lnTo>
                  <a:lnTo>
                    <a:pt x="0" y="0"/>
                  </a:lnTo>
                  <a:lnTo>
                    <a:pt x="332" y="0"/>
                  </a:lnTo>
                  <a:lnTo>
                    <a:pt x="332" y="4976"/>
                  </a:lnTo>
                  <a:lnTo>
                    <a:pt x="166" y="4976"/>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8" name="Freeform 33">
              <a:extLst>
                <a:ext uri="{FF2B5EF4-FFF2-40B4-BE49-F238E27FC236}">
                  <a16:creationId xmlns:a16="http://schemas.microsoft.com/office/drawing/2014/main" id="{875D76EB-D443-44F4-A9EC-91D29B90C342}"/>
                </a:ext>
              </a:extLst>
            </p:cNvPr>
            <p:cNvSpPr>
              <a:spLocks noChangeArrowheads="1"/>
            </p:cNvSpPr>
            <p:nvPr/>
          </p:nvSpPr>
          <p:spPr bwMode="auto">
            <a:xfrm>
              <a:off x="6292850" y="2030413"/>
              <a:ext cx="120650" cy="1820862"/>
            </a:xfrm>
            <a:custGeom>
              <a:avLst/>
              <a:gdLst>
                <a:gd name="T0" fmla="*/ 60149 w 333"/>
                <a:gd name="T1" fmla="*/ 1820598 h 5056"/>
                <a:gd name="T2" fmla="*/ 0 w 333"/>
                <a:gd name="T3" fmla="*/ 1820598 h 5056"/>
                <a:gd name="T4" fmla="*/ 0 w 333"/>
                <a:gd name="T5" fmla="*/ 0 h 5056"/>
                <a:gd name="T6" fmla="*/ 120299 w 333"/>
                <a:gd name="T7" fmla="*/ 0 h 5056"/>
                <a:gd name="T8" fmla="*/ 120299 w 333"/>
                <a:gd name="T9" fmla="*/ 1820598 h 5056"/>
                <a:gd name="T10" fmla="*/ 60149 w 333"/>
                <a:gd name="T11" fmla="*/ 1820598 h 5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056">
                  <a:moveTo>
                    <a:pt x="166" y="5055"/>
                  </a:moveTo>
                  <a:lnTo>
                    <a:pt x="0" y="5055"/>
                  </a:lnTo>
                  <a:lnTo>
                    <a:pt x="0" y="0"/>
                  </a:lnTo>
                  <a:lnTo>
                    <a:pt x="332" y="0"/>
                  </a:lnTo>
                  <a:lnTo>
                    <a:pt x="332" y="5055"/>
                  </a:lnTo>
                  <a:lnTo>
                    <a:pt x="166" y="505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69" name="Freeform 34">
              <a:extLst>
                <a:ext uri="{FF2B5EF4-FFF2-40B4-BE49-F238E27FC236}">
                  <a16:creationId xmlns:a16="http://schemas.microsoft.com/office/drawing/2014/main" id="{F92AC9BA-5538-4D32-B1F3-B7AA996C1D7E}"/>
                </a:ext>
              </a:extLst>
            </p:cNvPr>
            <p:cNvSpPr>
              <a:spLocks noChangeArrowheads="1"/>
            </p:cNvSpPr>
            <p:nvPr/>
          </p:nvSpPr>
          <p:spPr bwMode="auto">
            <a:xfrm>
              <a:off x="6430963" y="2030413"/>
              <a:ext cx="120650" cy="1838325"/>
            </a:xfrm>
            <a:custGeom>
              <a:avLst/>
              <a:gdLst>
                <a:gd name="T0" fmla="*/ 60149 w 333"/>
                <a:gd name="T1" fmla="*/ 1838062 h 5108"/>
                <a:gd name="T2" fmla="*/ 0 w 333"/>
                <a:gd name="T3" fmla="*/ 1838062 h 5108"/>
                <a:gd name="T4" fmla="*/ 0 w 333"/>
                <a:gd name="T5" fmla="*/ 0 h 5108"/>
                <a:gd name="T6" fmla="*/ 120299 w 333"/>
                <a:gd name="T7" fmla="*/ 0 h 5108"/>
                <a:gd name="T8" fmla="*/ 120299 w 333"/>
                <a:gd name="T9" fmla="*/ 1838062 h 5108"/>
                <a:gd name="T10" fmla="*/ 60149 w 333"/>
                <a:gd name="T11" fmla="*/ 1838062 h 5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108">
                  <a:moveTo>
                    <a:pt x="166" y="5107"/>
                  </a:moveTo>
                  <a:lnTo>
                    <a:pt x="0" y="5107"/>
                  </a:lnTo>
                  <a:lnTo>
                    <a:pt x="0" y="0"/>
                  </a:lnTo>
                  <a:lnTo>
                    <a:pt x="332" y="0"/>
                  </a:lnTo>
                  <a:lnTo>
                    <a:pt x="332" y="5107"/>
                  </a:lnTo>
                  <a:lnTo>
                    <a:pt x="166" y="5107"/>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0" name="Freeform 35">
              <a:extLst>
                <a:ext uri="{FF2B5EF4-FFF2-40B4-BE49-F238E27FC236}">
                  <a16:creationId xmlns:a16="http://schemas.microsoft.com/office/drawing/2014/main" id="{33223451-FB38-4DAA-9CE4-1A1A3E9804C4}"/>
                </a:ext>
              </a:extLst>
            </p:cNvPr>
            <p:cNvSpPr>
              <a:spLocks noChangeArrowheads="1"/>
            </p:cNvSpPr>
            <p:nvPr/>
          </p:nvSpPr>
          <p:spPr bwMode="auto">
            <a:xfrm>
              <a:off x="6567488" y="2030413"/>
              <a:ext cx="120650" cy="1917700"/>
            </a:xfrm>
            <a:custGeom>
              <a:avLst/>
              <a:gdLst>
                <a:gd name="T0" fmla="*/ 60149 w 333"/>
                <a:gd name="T1" fmla="*/ 1917442 h 5325"/>
                <a:gd name="T2" fmla="*/ 0 w 333"/>
                <a:gd name="T3" fmla="*/ 1917442 h 5325"/>
                <a:gd name="T4" fmla="*/ 0 w 333"/>
                <a:gd name="T5" fmla="*/ 0 h 5325"/>
                <a:gd name="T6" fmla="*/ 120299 w 333"/>
                <a:gd name="T7" fmla="*/ 0 h 5325"/>
                <a:gd name="T8" fmla="*/ 120299 w 333"/>
                <a:gd name="T9" fmla="*/ 1917442 h 5325"/>
                <a:gd name="T10" fmla="*/ 60149 w 333"/>
                <a:gd name="T11" fmla="*/ 1917442 h 5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325">
                  <a:moveTo>
                    <a:pt x="166" y="5324"/>
                  </a:moveTo>
                  <a:lnTo>
                    <a:pt x="0" y="5324"/>
                  </a:lnTo>
                  <a:lnTo>
                    <a:pt x="0" y="0"/>
                  </a:lnTo>
                  <a:lnTo>
                    <a:pt x="332" y="0"/>
                  </a:lnTo>
                  <a:lnTo>
                    <a:pt x="332" y="5324"/>
                  </a:lnTo>
                  <a:lnTo>
                    <a:pt x="166" y="5324"/>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1" name="Freeform 36">
              <a:extLst>
                <a:ext uri="{FF2B5EF4-FFF2-40B4-BE49-F238E27FC236}">
                  <a16:creationId xmlns:a16="http://schemas.microsoft.com/office/drawing/2014/main" id="{A7556987-C39B-488C-9881-F27BA47FE365}"/>
                </a:ext>
              </a:extLst>
            </p:cNvPr>
            <p:cNvSpPr>
              <a:spLocks noChangeArrowheads="1"/>
            </p:cNvSpPr>
            <p:nvPr/>
          </p:nvSpPr>
          <p:spPr bwMode="auto">
            <a:xfrm>
              <a:off x="6842125" y="2030413"/>
              <a:ext cx="120650" cy="2235200"/>
            </a:xfrm>
            <a:custGeom>
              <a:avLst/>
              <a:gdLst>
                <a:gd name="T0" fmla="*/ 60149 w 333"/>
                <a:gd name="T1" fmla="*/ 2234958 h 6210"/>
                <a:gd name="T2" fmla="*/ 0 w 333"/>
                <a:gd name="T3" fmla="*/ 2234958 h 6210"/>
                <a:gd name="T4" fmla="*/ 0 w 333"/>
                <a:gd name="T5" fmla="*/ 0 h 6210"/>
                <a:gd name="T6" fmla="*/ 120299 w 333"/>
                <a:gd name="T7" fmla="*/ 0 h 6210"/>
                <a:gd name="T8" fmla="*/ 120299 w 333"/>
                <a:gd name="T9" fmla="*/ 2234958 h 6210"/>
                <a:gd name="T10" fmla="*/ 60149 w 333"/>
                <a:gd name="T11" fmla="*/ 2234958 h 6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10">
                  <a:moveTo>
                    <a:pt x="166" y="6209"/>
                  </a:moveTo>
                  <a:lnTo>
                    <a:pt x="0" y="6209"/>
                  </a:lnTo>
                  <a:lnTo>
                    <a:pt x="0" y="0"/>
                  </a:lnTo>
                  <a:lnTo>
                    <a:pt x="332" y="0"/>
                  </a:lnTo>
                  <a:lnTo>
                    <a:pt x="332" y="6209"/>
                  </a:lnTo>
                  <a:lnTo>
                    <a:pt x="166" y="6209"/>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2" name="Freeform 37">
              <a:extLst>
                <a:ext uri="{FF2B5EF4-FFF2-40B4-BE49-F238E27FC236}">
                  <a16:creationId xmlns:a16="http://schemas.microsoft.com/office/drawing/2014/main" id="{EC91A487-8D25-4E3E-8421-83215C628816}"/>
                </a:ext>
              </a:extLst>
            </p:cNvPr>
            <p:cNvSpPr>
              <a:spLocks noChangeArrowheads="1"/>
            </p:cNvSpPr>
            <p:nvPr/>
          </p:nvSpPr>
          <p:spPr bwMode="auto">
            <a:xfrm>
              <a:off x="6978650" y="2030413"/>
              <a:ext cx="120650" cy="2244725"/>
            </a:xfrm>
            <a:custGeom>
              <a:avLst/>
              <a:gdLst>
                <a:gd name="T0" fmla="*/ 59969 w 334"/>
                <a:gd name="T1" fmla="*/ 2244484 h 6236"/>
                <a:gd name="T2" fmla="*/ 0 w 334"/>
                <a:gd name="T3" fmla="*/ 2244484 h 6236"/>
                <a:gd name="T4" fmla="*/ 0 w 334"/>
                <a:gd name="T5" fmla="*/ 0 h 6236"/>
                <a:gd name="T6" fmla="*/ 120300 w 334"/>
                <a:gd name="T7" fmla="*/ 0 h 6236"/>
                <a:gd name="T8" fmla="*/ 120300 w 334"/>
                <a:gd name="T9" fmla="*/ 2244484 h 6236"/>
                <a:gd name="T10" fmla="*/ 59969 w 334"/>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6236">
                  <a:moveTo>
                    <a:pt x="166" y="6235"/>
                  </a:moveTo>
                  <a:lnTo>
                    <a:pt x="0" y="6235"/>
                  </a:lnTo>
                  <a:lnTo>
                    <a:pt x="0" y="0"/>
                  </a:lnTo>
                  <a:lnTo>
                    <a:pt x="333" y="0"/>
                  </a:lnTo>
                  <a:lnTo>
                    <a:pt x="333" y="6235"/>
                  </a:lnTo>
                  <a:lnTo>
                    <a:pt x="166" y="6235"/>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3" name="Freeform 38">
              <a:extLst>
                <a:ext uri="{FF2B5EF4-FFF2-40B4-BE49-F238E27FC236}">
                  <a16:creationId xmlns:a16="http://schemas.microsoft.com/office/drawing/2014/main" id="{2C7E662D-1B40-4C94-A492-3F310873A6CC}"/>
                </a:ext>
              </a:extLst>
            </p:cNvPr>
            <p:cNvSpPr>
              <a:spLocks noChangeArrowheads="1"/>
            </p:cNvSpPr>
            <p:nvPr/>
          </p:nvSpPr>
          <p:spPr bwMode="auto">
            <a:xfrm>
              <a:off x="7115175"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4" name="Freeform 39">
              <a:extLst>
                <a:ext uri="{FF2B5EF4-FFF2-40B4-BE49-F238E27FC236}">
                  <a16:creationId xmlns:a16="http://schemas.microsoft.com/office/drawing/2014/main" id="{EF2654D2-33AC-4EE8-AF3F-59F2DB7AA71C}"/>
                </a:ext>
              </a:extLst>
            </p:cNvPr>
            <p:cNvSpPr>
              <a:spLocks noChangeArrowheads="1"/>
            </p:cNvSpPr>
            <p:nvPr/>
          </p:nvSpPr>
          <p:spPr bwMode="auto">
            <a:xfrm>
              <a:off x="7251700" y="2030413"/>
              <a:ext cx="120650" cy="2244725"/>
            </a:xfrm>
            <a:custGeom>
              <a:avLst/>
              <a:gdLst>
                <a:gd name="T0" fmla="*/ 59969 w 334"/>
                <a:gd name="T1" fmla="*/ 2244484 h 6236"/>
                <a:gd name="T2" fmla="*/ 0 w 334"/>
                <a:gd name="T3" fmla="*/ 2244484 h 6236"/>
                <a:gd name="T4" fmla="*/ 0 w 334"/>
                <a:gd name="T5" fmla="*/ 0 h 6236"/>
                <a:gd name="T6" fmla="*/ 120300 w 334"/>
                <a:gd name="T7" fmla="*/ 0 h 6236"/>
                <a:gd name="T8" fmla="*/ 120300 w 334"/>
                <a:gd name="T9" fmla="*/ 2244484 h 6236"/>
                <a:gd name="T10" fmla="*/ 59969 w 334"/>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6236">
                  <a:moveTo>
                    <a:pt x="166" y="6235"/>
                  </a:moveTo>
                  <a:lnTo>
                    <a:pt x="0" y="6235"/>
                  </a:lnTo>
                  <a:lnTo>
                    <a:pt x="0" y="0"/>
                  </a:lnTo>
                  <a:lnTo>
                    <a:pt x="333" y="0"/>
                  </a:lnTo>
                  <a:lnTo>
                    <a:pt x="333" y="6235"/>
                  </a:lnTo>
                  <a:lnTo>
                    <a:pt x="166" y="6235"/>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5" name="Freeform 40">
              <a:extLst>
                <a:ext uri="{FF2B5EF4-FFF2-40B4-BE49-F238E27FC236}">
                  <a16:creationId xmlns:a16="http://schemas.microsoft.com/office/drawing/2014/main" id="{08376407-2E97-4EFB-A8C2-8893572D2953}"/>
                </a:ext>
              </a:extLst>
            </p:cNvPr>
            <p:cNvSpPr>
              <a:spLocks noChangeArrowheads="1"/>
            </p:cNvSpPr>
            <p:nvPr/>
          </p:nvSpPr>
          <p:spPr bwMode="auto">
            <a:xfrm>
              <a:off x="7389813"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6" name="Freeform 41">
              <a:extLst>
                <a:ext uri="{FF2B5EF4-FFF2-40B4-BE49-F238E27FC236}">
                  <a16:creationId xmlns:a16="http://schemas.microsoft.com/office/drawing/2014/main" id="{E1EA4D6B-20F3-4A67-9143-0AAE5A9BD62D}"/>
                </a:ext>
              </a:extLst>
            </p:cNvPr>
            <p:cNvSpPr>
              <a:spLocks noChangeArrowheads="1"/>
            </p:cNvSpPr>
            <p:nvPr/>
          </p:nvSpPr>
          <p:spPr bwMode="auto">
            <a:xfrm>
              <a:off x="7526338"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7" name="Freeform 42">
              <a:extLst>
                <a:ext uri="{FF2B5EF4-FFF2-40B4-BE49-F238E27FC236}">
                  <a16:creationId xmlns:a16="http://schemas.microsoft.com/office/drawing/2014/main" id="{B3034C88-3E52-42F1-BE40-B7A5D0CB57E8}"/>
                </a:ext>
              </a:extLst>
            </p:cNvPr>
            <p:cNvSpPr>
              <a:spLocks noChangeArrowheads="1"/>
            </p:cNvSpPr>
            <p:nvPr/>
          </p:nvSpPr>
          <p:spPr bwMode="auto">
            <a:xfrm>
              <a:off x="7662863"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8" name="Freeform 43">
              <a:extLst>
                <a:ext uri="{FF2B5EF4-FFF2-40B4-BE49-F238E27FC236}">
                  <a16:creationId xmlns:a16="http://schemas.microsoft.com/office/drawing/2014/main" id="{DFD9A9BE-7887-4A98-8DAD-1217B12279FE}"/>
                </a:ext>
              </a:extLst>
            </p:cNvPr>
            <p:cNvSpPr>
              <a:spLocks noChangeArrowheads="1"/>
            </p:cNvSpPr>
            <p:nvPr/>
          </p:nvSpPr>
          <p:spPr bwMode="auto">
            <a:xfrm>
              <a:off x="7799388"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79" name="Freeform 44">
              <a:extLst>
                <a:ext uri="{FF2B5EF4-FFF2-40B4-BE49-F238E27FC236}">
                  <a16:creationId xmlns:a16="http://schemas.microsoft.com/office/drawing/2014/main" id="{131B3D7C-068E-40B0-815A-399F1F81F4EE}"/>
                </a:ext>
              </a:extLst>
            </p:cNvPr>
            <p:cNvSpPr>
              <a:spLocks noChangeArrowheads="1"/>
            </p:cNvSpPr>
            <p:nvPr/>
          </p:nvSpPr>
          <p:spPr bwMode="auto">
            <a:xfrm>
              <a:off x="7937500"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0" name="Freeform 45">
              <a:extLst>
                <a:ext uri="{FF2B5EF4-FFF2-40B4-BE49-F238E27FC236}">
                  <a16:creationId xmlns:a16="http://schemas.microsoft.com/office/drawing/2014/main" id="{5D561B64-E58C-43D4-993F-510368EBC5A8}"/>
                </a:ext>
              </a:extLst>
            </p:cNvPr>
            <p:cNvSpPr>
              <a:spLocks noChangeArrowheads="1"/>
            </p:cNvSpPr>
            <p:nvPr/>
          </p:nvSpPr>
          <p:spPr bwMode="auto">
            <a:xfrm>
              <a:off x="8074025"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1" name="Freeform 46">
              <a:extLst>
                <a:ext uri="{FF2B5EF4-FFF2-40B4-BE49-F238E27FC236}">
                  <a16:creationId xmlns:a16="http://schemas.microsoft.com/office/drawing/2014/main" id="{B00047C5-0411-44CD-92B1-55AD20803AC9}"/>
                </a:ext>
              </a:extLst>
            </p:cNvPr>
            <p:cNvSpPr>
              <a:spLocks noChangeArrowheads="1"/>
            </p:cNvSpPr>
            <p:nvPr/>
          </p:nvSpPr>
          <p:spPr bwMode="auto">
            <a:xfrm>
              <a:off x="8210550"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2" name="Freeform 47">
              <a:extLst>
                <a:ext uri="{FF2B5EF4-FFF2-40B4-BE49-F238E27FC236}">
                  <a16:creationId xmlns:a16="http://schemas.microsoft.com/office/drawing/2014/main" id="{1FFF34F3-7AFF-45E8-A0DA-3C06DC0DCC69}"/>
                </a:ext>
              </a:extLst>
            </p:cNvPr>
            <p:cNvSpPr>
              <a:spLocks noChangeArrowheads="1"/>
            </p:cNvSpPr>
            <p:nvPr/>
          </p:nvSpPr>
          <p:spPr bwMode="auto">
            <a:xfrm>
              <a:off x="8348663" y="2030413"/>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3" name="Freeform 64">
              <a:extLst>
                <a:ext uri="{FF2B5EF4-FFF2-40B4-BE49-F238E27FC236}">
                  <a16:creationId xmlns:a16="http://schemas.microsoft.com/office/drawing/2014/main" id="{56E18E46-056A-4B8D-9D61-757CBF4C16D2}"/>
                </a:ext>
              </a:extLst>
            </p:cNvPr>
            <p:cNvSpPr>
              <a:spLocks noChangeArrowheads="1"/>
            </p:cNvSpPr>
            <p:nvPr/>
          </p:nvSpPr>
          <p:spPr bwMode="auto">
            <a:xfrm>
              <a:off x="1089025" y="908050"/>
              <a:ext cx="120650" cy="1123950"/>
            </a:xfrm>
            <a:custGeom>
              <a:avLst/>
              <a:gdLst>
                <a:gd name="T0" fmla="*/ 60149 w 333"/>
                <a:gd name="T1" fmla="*/ 1123650 h 3121"/>
                <a:gd name="T2" fmla="*/ 0 w 333"/>
                <a:gd name="T3" fmla="*/ 1123650 h 3121"/>
                <a:gd name="T4" fmla="*/ 0 w 333"/>
                <a:gd name="T5" fmla="*/ 0 h 3121"/>
                <a:gd name="T6" fmla="*/ 120299 w 333"/>
                <a:gd name="T7" fmla="*/ 0 h 3121"/>
                <a:gd name="T8" fmla="*/ 120299 w 333"/>
                <a:gd name="T9" fmla="*/ 1123650 h 3121"/>
                <a:gd name="T10" fmla="*/ 60149 w 333"/>
                <a:gd name="T11" fmla="*/ 1123650 h 3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121">
                  <a:moveTo>
                    <a:pt x="166" y="3120"/>
                  </a:moveTo>
                  <a:lnTo>
                    <a:pt x="0" y="3120"/>
                  </a:lnTo>
                  <a:lnTo>
                    <a:pt x="0" y="0"/>
                  </a:lnTo>
                  <a:lnTo>
                    <a:pt x="332" y="0"/>
                  </a:lnTo>
                  <a:lnTo>
                    <a:pt x="332" y="3120"/>
                  </a:lnTo>
                  <a:lnTo>
                    <a:pt x="166" y="3120"/>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4" name="Freeform 65">
              <a:extLst>
                <a:ext uri="{FF2B5EF4-FFF2-40B4-BE49-F238E27FC236}">
                  <a16:creationId xmlns:a16="http://schemas.microsoft.com/office/drawing/2014/main" id="{C21F6A63-4B0D-486C-B66C-B1ADA4C964B1}"/>
                </a:ext>
              </a:extLst>
            </p:cNvPr>
            <p:cNvSpPr>
              <a:spLocks noChangeArrowheads="1"/>
            </p:cNvSpPr>
            <p:nvPr/>
          </p:nvSpPr>
          <p:spPr bwMode="auto">
            <a:xfrm>
              <a:off x="1225550" y="1035050"/>
              <a:ext cx="120650" cy="995363"/>
            </a:xfrm>
            <a:custGeom>
              <a:avLst/>
              <a:gdLst>
                <a:gd name="T0" fmla="*/ 60149 w 333"/>
                <a:gd name="T1" fmla="*/ 995056 h 2767"/>
                <a:gd name="T2" fmla="*/ 0 w 333"/>
                <a:gd name="T3" fmla="*/ 995056 h 2767"/>
                <a:gd name="T4" fmla="*/ 0 w 333"/>
                <a:gd name="T5" fmla="*/ 0 h 2767"/>
                <a:gd name="T6" fmla="*/ 120299 w 333"/>
                <a:gd name="T7" fmla="*/ 0 h 2767"/>
                <a:gd name="T8" fmla="*/ 120299 w 333"/>
                <a:gd name="T9" fmla="*/ 995056 h 2767"/>
                <a:gd name="T10" fmla="*/ 60149 w 333"/>
                <a:gd name="T11" fmla="*/ 995056 h 27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767">
                  <a:moveTo>
                    <a:pt x="166" y="2766"/>
                  </a:moveTo>
                  <a:lnTo>
                    <a:pt x="0" y="2766"/>
                  </a:lnTo>
                  <a:lnTo>
                    <a:pt x="0" y="0"/>
                  </a:lnTo>
                  <a:lnTo>
                    <a:pt x="332" y="0"/>
                  </a:lnTo>
                  <a:lnTo>
                    <a:pt x="332" y="2766"/>
                  </a:lnTo>
                  <a:lnTo>
                    <a:pt x="166" y="2766"/>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5" name="Freeform 66">
              <a:extLst>
                <a:ext uri="{FF2B5EF4-FFF2-40B4-BE49-F238E27FC236}">
                  <a16:creationId xmlns:a16="http://schemas.microsoft.com/office/drawing/2014/main" id="{5BCB829F-C177-4B1E-8646-FBAF978162A7}"/>
                </a:ext>
              </a:extLst>
            </p:cNvPr>
            <p:cNvSpPr>
              <a:spLocks noChangeArrowheads="1"/>
            </p:cNvSpPr>
            <p:nvPr/>
          </p:nvSpPr>
          <p:spPr bwMode="auto">
            <a:xfrm>
              <a:off x="1363663" y="1385888"/>
              <a:ext cx="120650" cy="646112"/>
            </a:xfrm>
            <a:custGeom>
              <a:avLst/>
              <a:gdLst>
                <a:gd name="T0" fmla="*/ 60149 w 333"/>
                <a:gd name="T1" fmla="*/ 645786 h 1795"/>
                <a:gd name="T2" fmla="*/ 0 w 333"/>
                <a:gd name="T3" fmla="*/ 645786 h 1795"/>
                <a:gd name="T4" fmla="*/ 0 w 333"/>
                <a:gd name="T5" fmla="*/ 0 h 1795"/>
                <a:gd name="T6" fmla="*/ 120299 w 333"/>
                <a:gd name="T7" fmla="*/ 0 h 1795"/>
                <a:gd name="T8" fmla="*/ 120299 w 333"/>
                <a:gd name="T9" fmla="*/ 645786 h 1795"/>
                <a:gd name="T10" fmla="*/ 60149 w 333"/>
                <a:gd name="T11" fmla="*/ 645786 h 17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795">
                  <a:moveTo>
                    <a:pt x="166" y="1794"/>
                  </a:moveTo>
                  <a:lnTo>
                    <a:pt x="0" y="1794"/>
                  </a:lnTo>
                  <a:lnTo>
                    <a:pt x="0" y="0"/>
                  </a:lnTo>
                  <a:lnTo>
                    <a:pt x="332" y="0"/>
                  </a:lnTo>
                  <a:lnTo>
                    <a:pt x="332" y="1794"/>
                  </a:lnTo>
                  <a:lnTo>
                    <a:pt x="166" y="1794"/>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6" name="Freeform 67">
              <a:extLst>
                <a:ext uri="{FF2B5EF4-FFF2-40B4-BE49-F238E27FC236}">
                  <a16:creationId xmlns:a16="http://schemas.microsoft.com/office/drawing/2014/main" id="{53D4380B-6862-4F83-B291-DBA4651AA3C0}"/>
                </a:ext>
              </a:extLst>
            </p:cNvPr>
            <p:cNvSpPr>
              <a:spLocks noChangeArrowheads="1"/>
            </p:cNvSpPr>
            <p:nvPr/>
          </p:nvSpPr>
          <p:spPr bwMode="auto">
            <a:xfrm>
              <a:off x="1500188" y="1489075"/>
              <a:ext cx="120650" cy="542925"/>
            </a:xfrm>
            <a:custGeom>
              <a:avLst/>
              <a:gdLst>
                <a:gd name="T0" fmla="*/ 60149 w 333"/>
                <a:gd name="T1" fmla="*/ 542593 h 1506"/>
                <a:gd name="T2" fmla="*/ 0 w 333"/>
                <a:gd name="T3" fmla="*/ 542593 h 1506"/>
                <a:gd name="T4" fmla="*/ 0 w 333"/>
                <a:gd name="T5" fmla="*/ 0 h 1506"/>
                <a:gd name="T6" fmla="*/ 120299 w 333"/>
                <a:gd name="T7" fmla="*/ 0 h 1506"/>
                <a:gd name="T8" fmla="*/ 120299 w 333"/>
                <a:gd name="T9" fmla="*/ 542593 h 1506"/>
                <a:gd name="T10" fmla="*/ 60149 w 333"/>
                <a:gd name="T11" fmla="*/ 542593 h 1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506">
                  <a:moveTo>
                    <a:pt x="166" y="1505"/>
                  </a:moveTo>
                  <a:lnTo>
                    <a:pt x="0" y="1505"/>
                  </a:lnTo>
                  <a:lnTo>
                    <a:pt x="0" y="0"/>
                  </a:lnTo>
                  <a:lnTo>
                    <a:pt x="332" y="0"/>
                  </a:lnTo>
                  <a:lnTo>
                    <a:pt x="332" y="1505"/>
                  </a:lnTo>
                  <a:lnTo>
                    <a:pt x="166" y="1505"/>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7" name="Freeform 68">
              <a:extLst>
                <a:ext uri="{FF2B5EF4-FFF2-40B4-BE49-F238E27FC236}">
                  <a16:creationId xmlns:a16="http://schemas.microsoft.com/office/drawing/2014/main" id="{0AB51322-F784-4B0A-A12F-7A3454C2910C}"/>
                </a:ext>
              </a:extLst>
            </p:cNvPr>
            <p:cNvSpPr>
              <a:spLocks noChangeArrowheads="1"/>
            </p:cNvSpPr>
            <p:nvPr/>
          </p:nvSpPr>
          <p:spPr bwMode="auto">
            <a:xfrm>
              <a:off x="1636713" y="1760538"/>
              <a:ext cx="120650" cy="271462"/>
            </a:xfrm>
            <a:custGeom>
              <a:avLst/>
              <a:gdLst>
                <a:gd name="T0" fmla="*/ 60149 w 333"/>
                <a:gd name="T1" fmla="*/ 271116 h 754"/>
                <a:gd name="T2" fmla="*/ 0 w 333"/>
                <a:gd name="T3" fmla="*/ 271116 h 754"/>
                <a:gd name="T4" fmla="*/ 0 w 333"/>
                <a:gd name="T5" fmla="*/ 0 h 754"/>
                <a:gd name="T6" fmla="*/ 120299 w 333"/>
                <a:gd name="T7" fmla="*/ 0 h 754"/>
                <a:gd name="T8" fmla="*/ 120299 w 333"/>
                <a:gd name="T9" fmla="*/ 271116 h 754"/>
                <a:gd name="T10" fmla="*/ 60149 w 333"/>
                <a:gd name="T11" fmla="*/ 271116 h 7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754">
                  <a:moveTo>
                    <a:pt x="166" y="753"/>
                  </a:moveTo>
                  <a:lnTo>
                    <a:pt x="0" y="753"/>
                  </a:lnTo>
                  <a:lnTo>
                    <a:pt x="0" y="0"/>
                  </a:lnTo>
                  <a:lnTo>
                    <a:pt x="332" y="0"/>
                  </a:lnTo>
                  <a:lnTo>
                    <a:pt x="332" y="753"/>
                  </a:lnTo>
                  <a:lnTo>
                    <a:pt x="166" y="753"/>
                  </a:lnTo>
                </a:path>
              </a:pathLst>
            </a:custGeom>
            <a:solidFill>
              <a:srgbClr val="C4889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88" name="Text Box 69">
              <a:extLst>
                <a:ext uri="{FF2B5EF4-FFF2-40B4-BE49-F238E27FC236}">
                  <a16:creationId xmlns:a16="http://schemas.microsoft.com/office/drawing/2014/main" id="{333FDD1B-3BCC-42A4-93B5-0632FDFD281F}"/>
                </a:ext>
              </a:extLst>
            </p:cNvPr>
            <p:cNvSpPr txBox="1">
              <a:spLocks noChangeArrowheads="1"/>
            </p:cNvSpPr>
            <p:nvPr/>
          </p:nvSpPr>
          <p:spPr bwMode="auto">
            <a:xfrm>
              <a:off x="1068388" y="760413"/>
              <a:ext cx="160337"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4031" rIns="0" bIns="0"/>
            <a:lstStyle/>
            <a:p>
              <a:pPr algn="ctr" eaLnBrk="1">
                <a:lnSpc>
                  <a:spcPct val="96000"/>
                </a:lnSpc>
                <a:buClr>
                  <a:srgbClr val="000000"/>
                </a:buClr>
                <a:buSzPct val="100000"/>
                <a:buFont typeface="Times New Roman" charset="0"/>
                <a:buNone/>
                <a:defRPr/>
              </a:pPr>
              <a:r>
                <a:rPr lang="en-GB" altLang="en-US" sz="800" dirty="0">
                  <a:solidFill>
                    <a:srgbClr val="000000"/>
                  </a:solidFill>
                  <a:latin typeface="Arial Narrow" charset="0"/>
                  <a:ea typeface="Arial Narrow" charset="0"/>
                  <a:cs typeface="Arial Narrow" charset="0"/>
                </a:rPr>
                <a:t>93.2</a:t>
              </a:r>
            </a:p>
          </p:txBody>
        </p:sp>
        <p:sp>
          <p:nvSpPr>
            <p:cNvPr id="189" name="Freeform 70">
              <a:extLst>
                <a:ext uri="{FF2B5EF4-FFF2-40B4-BE49-F238E27FC236}">
                  <a16:creationId xmlns:a16="http://schemas.microsoft.com/office/drawing/2014/main" id="{FB25A0F8-8DF8-4D41-A000-DEB04E520B72}"/>
                </a:ext>
              </a:extLst>
            </p:cNvPr>
            <p:cNvSpPr>
              <a:spLocks noChangeArrowheads="1"/>
            </p:cNvSpPr>
            <p:nvPr/>
          </p:nvSpPr>
          <p:spPr bwMode="auto">
            <a:xfrm>
              <a:off x="1773238" y="2006600"/>
              <a:ext cx="120650" cy="25400"/>
            </a:xfrm>
            <a:custGeom>
              <a:avLst/>
              <a:gdLst>
                <a:gd name="T0" fmla="*/ 60149 w 333"/>
                <a:gd name="T1" fmla="*/ 25043 h 71"/>
                <a:gd name="T2" fmla="*/ 0 w 333"/>
                <a:gd name="T3" fmla="*/ 25043 h 71"/>
                <a:gd name="T4" fmla="*/ 0 w 333"/>
                <a:gd name="T5" fmla="*/ 0 h 71"/>
                <a:gd name="T6" fmla="*/ 120299 w 333"/>
                <a:gd name="T7" fmla="*/ 0 h 71"/>
                <a:gd name="T8" fmla="*/ 120299 w 333"/>
                <a:gd name="T9" fmla="*/ 25043 h 71"/>
                <a:gd name="T10" fmla="*/ 60149 w 333"/>
                <a:gd name="T11" fmla="*/ 25043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71">
                  <a:moveTo>
                    <a:pt x="166" y="70"/>
                  </a:moveTo>
                  <a:lnTo>
                    <a:pt x="0" y="70"/>
                  </a:lnTo>
                  <a:lnTo>
                    <a:pt x="0" y="0"/>
                  </a:lnTo>
                  <a:lnTo>
                    <a:pt x="332" y="0"/>
                  </a:lnTo>
                  <a:lnTo>
                    <a:pt x="332" y="70"/>
                  </a:lnTo>
                  <a:lnTo>
                    <a:pt x="166" y="70"/>
                  </a:lnTo>
                </a:path>
              </a:pathLst>
            </a:custGeom>
            <a:solidFill>
              <a:srgbClr val="F9DD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90" name="Freeform 341">
              <a:extLst>
                <a:ext uri="{FF2B5EF4-FFF2-40B4-BE49-F238E27FC236}">
                  <a16:creationId xmlns:a16="http://schemas.microsoft.com/office/drawing/2014/main" id="{C7F956BC-8399-42A1-9F13-93458381D748}"/>
                </a:ext>
              </a:extLst>
            </p:cNvPr>
            <p:cNvSpPr>
              <a:spLocks noChangeArrowheads="1"/>
            </p:cNvSpPr>
            <p:nvPr/>
          </p:nvSpPr>
          <p:spPr bwMode="auto">
            <a:xfrm>
              <a:off x="7251700" y="842963"/>
              <a:ext cx="120650" cy="120650"/>
            </a:xfrm>
            <a:custGeom>
              <a:avLst/>
              <a:gdLst>
                <a:gd name="T0" fmla="*/ 59969 w 334"/>
                <a:gd name="T1" fmla="*/ 120294 h 333"/>
                <a:gd name="T2" fmla="*/ 0 w 334"/>
                <a:gd name="T3" fmla="*/ 120294 h 333"/>
                <a:gd name="T4" fmla="*/ 0 w 334"/>
                <a:gd name="T5" fmla="*/ 0 h 333"/>
                <a:gd name="T6" fmla="*/ 120300 w 334"/>
                <a:gd name="T7" fmla="*/ 0 h 333"/>
                <a:gd name="T8" fmla="*/ 120300 w 334"/>
                <a:gd name="T9" fmla="*/ 120294 h 333"/>
                <a:gd name="T10" fmla="*/ 59969 w 334"/>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3">
                  <a:moveTo>
                    <a:pt x="166" y="332"/>
                  </a:moveTo>
                  <a:lnTo>
                    <a:pt x="0" y="332"/>
                  </a:lnTo>
                  <a:lnTo>
                    <a:pt x="0" y="0"/>
                  </a:lnTo>
                  <a:lnTo>
                    <a:pt x="333" y="0"/>
                  </a:lnTo>
                  <a:lnTo>
                    <a:pt x="333" y="332"/>
                  </a:lnTo>
                  <a:lnTo>
                    <a:pt x="166" y="332"/>
                  </a:lnTo>
                </a:path>
              </a:pathLst>
            </a:custGeom>
            <a:solidFill>
              <a:srgbClr val="C4889E"/>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91" name="Freeform 342">
              <a:extLst>
                <a:ext uri="{FF2B5EF4-FFF2-40B4-BE49-F238E27FC236}">
                  <a16:creationId xmlns:a16="http://schemas.microsoft.com/office/drawing/2014/main" id="{D9DDBB6F-2EEB-42A9-9A9A-89B8FA26ADA8}"/>
                </a:ext>
              </a:extLst>
            </p:cNvPr>
            <p:cNvSpPr>
              <a:spLocks noChangeArrowheads="1"/>
            </p:cNvSpPr>
            <p:nvPr/>
          </p:nvSpPr>
          <p:spPr bwMode="auto">
            <a:xfrm>
              <a:off x="7251700" y="1022350"/>
              <a:ext cx="120650" cy="120650"/>
            </a:xfrm>
            <a:custGeom>
              <a:avLst/>
              <a:gdLst>
                <a:gd name="T0" fmla="*/ 59969 w 334"/>
                <a:gd name="T1" fmla="*/ 120294 h 333"/>
                <a:gd name="T2" fmla="*/ 0 w 334"/>
                <a:gd name="T3" fmla="*/ 120294 h 333"/>
                <a:gd name="T4" fmla="*/ 0 w 334"/>
                <a:gd name="T5" fmla="*/ 0 h 333"/>
                <a:gd name="T6" fmla="*/ 120300 w 334"/>
                <a:gd name="T7" fmla="*/ 0 h 333"/>
                <a:gd name="T8" fmla="*/ 120300 w 334"/>
                <a:gd name="T9" fmla="*/ 120294 h 333"/>
                <a:gd name="T10" fmla="*/ 59969 w 334"/>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3">
                  <a:moveTo>
                    <a:pt x="166" y="332"/>
                  </a:moveTo>
                  <a:lnTo>
                    <a:pt x="0" y="332"/>
                  </a:lnTo>
                  <a:lnTo>
                    <a:pt x="0" y="0"/>
                  </a:lnTo>
                  <a:lnTo>
                    <a:pt x="333" y="0"/>
                  </a:lnTo>
                  <a:lnTo>
                    <a:pt x="333" y="332"/>
                  </a:lnTo>
                  <a:lnTo>
                    <a:pt x="166" y="332"/>
                  </a:lnTo>
                </a:path>
              </a:pathLst>
            </a:custGeom>
            <a:solidFill>
              <a:srgbClr val="94A5C2"/>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92" name="Text Box 343">
              <a:extLst>
                <a:ext uri="{FF2B5EF4-FFF2-40B4-BE49-F238E27FC236}">
                  <a16:creationId xmlns:a16="http://schemas.microsoft.com/office/drawing/2014/main" id="{BFB5EE19-7BEA-4833-9FE9-979BF505EA93}"/>
                </a:ext>
              </a:extLst>
            </p:cNvPr>
            <p:cNvSpPr txBox="1">
              <a:spLocks noChangeArrowheads="1"/>
            </p:cNvSpPr>
            <p:nvPr/>
          </p:nvSpPr>
          <p:spPr bwMode="auto">
            <a:xfrm>
              <a:off x="7415213" y="831850"/>
              <a:ext cx="3397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eaLnBrk="1">
                <a:lnSpc>
                  <a:spcPct val="96000"/>
                </a:lnSpc>
                <a:buClr>
                  <a:srgbClr val="000000"/>
                </a:buClr>
                <a:buSzPct val="100000"/>
                <a:buFont typeface="Times New Roman" charset="0"/>
                <a:buNone/>
                <a:defRPr/>
              </a:pPr>
              <a:r>
                <a:rPr lang="en-GB" altLang="en-US" sz="1000" dirty="0">
                  <a:solidFill>
                    <a:srgbClr val="000000"/>
                  </a:solidFill>
                  <a:latin typeface="Arial Narrow" charset="0"/>
                  <a:ea typeface="Arial Narrow" charset="0"/>
                  <a:cs typeface="Arial Narrow" charset="0"/>
                </a:rPr>
                <a:t>NTRK1</a:t>
              </a:r>
            </a:p>
          </p:txBody>
        </p:sp>
        <p:sp>
          <p:nvSpPr>
            <p:cNvPr id="193" name="Text Box 344">
              <a:extLst>
                <a:ext uri="{FF2B5EF4-FFF2-40B4-BE49-F238E27FC236}">
                  <a16:creationId xmlns:a16="http://schemas.microsoft.com/office/drawing/2014/main" id="{6CB4A832-6C27-45A9-BD89-295DDE2F684C}"/>
                </a:ext>
              </a:extLst>
            </p:cNvPr>
            <p:cNvSpPr txBox="1">
              <a:spLocks noChangeArrowheads="1"/>
            </p:cNvSpPr>
            <p:nvPr/>
          </p:nvSpPr>
          <p:spPr bwMode="auto">
            <a:xfrm>
              <a:off x="7415213" y="1011238"/>
              <a:ext cx="3397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eaLnBrk="1">
                <a:lnSpc>
                  <a:spcPct val="96000"/>
                </a:lnSpc>
                <a:buClr>
                  <a:srgbClr val="000000"/>
                </a:buClr>
                <a:buSzPct val="100000"/>
                <a:buFont typeface="Times New Roman" charset="0"/>
                <a:buNone/>
                <a:defRPr/>
              </a:pPr>
              <a:r>
                <a:rPr lang="en-GB" altLang="en-US" sz="1000" dirty="0">
                  <a:solidFill>
                    <a:srgbClr val="000000"/>
                  </a:solidFill>
                  <a:latin typeface="Arial Narrow" charset="0"/>
                  <a:ea typeface="Arial Narrow" charset="0"/>
                  <a:cs typeface="Arial Narrow" charset="0"/>
                </a:rPr>
                <a:t>NTRK2</a:t>
              </a:r>
            </a:p>
          </p:txBody>
        </p:sp>
        <p:sp>
          <p:nvSpPr>
            <p:cNvPr id="194" name="Freeform 345">
              <a:extLst>
                <a:ext uri="{FF2B5EF4-FFF2-40B4-BE49-F238E27FC236}">
                  <a16:creationId xmlns:a16="http://schemas.microsoft.com/office/drawing/2014/main" id="{93B7E758-47A5-49A1-831D-E5BA89B3B06D}"/>
                </a:ext>
              </a:extLst>
            </p:cNvPr>
            <p:cNvSpPr>
              <a:spLocks noChangeArrowheads="1"/>
            </p:cNvSpPr>
            <p:nvPr/>
          </p:nvSpPr>
          <p:spPr bwMode="auto">
            <a:xfrm>
              <a:off x="7251700" y="1201738"/>
              <a:ext cx="120650" cy="120650"/>
            </a:xfrm>
            <a:custGeom>
              <a:avLst/>
              <a:gdLst>
                <a:gd name="T0" fmla="*/ 59969 w 334"/>
                <a:gd name="T1" fmla="*/ 120294 h 333"/>
                <a:gd name="T2" fmla="*/ 0 w 334"/>
                <a:gd name="T3" fmla="*/ 120294 h 333"/>
                <a:gd name="T4" fmla="*/ 0 w 334"/>
                <a:gd name="T5" fmla="*/ 0 h 333"/>
                <a:gd name="T6" fmla="*/ 120300 w 334"/>
                <a:gd name="T7" fmla="*/ 0 h 333"/>
                <a:gd name="T8" fmla="*/ 120300 w 334"/>
                <a:gd name="T9" fmla="*/ 120294 h 333"/>
                <a:gd name="T10" fmla="*/ 59969 w 334"/>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3">
                  <a:moveTo>
                    <a:pt x="166" y="332"/>
                  </a:moveTo>
                  <a:lnTo>
                    <a:pt x="0" y="332"/>
                  </a:lnTo>
                  <a:lnTo>
                    <a:pt x="0" y="0"/>
                  </a:lnTo>
                  <a:lnTo>
                    <a:pt x="333" y="0"/>
                  </a:lnTo>
                  <a:lnTo>
                    <a:pt x="333" y="332"/>
                  </a:lnTo>
                  <a:lnTo>
                    <a:pt x="166" y="332"/>
                  </a:lnTo>
                </a:path>
              </a:pathLst>
            </a:custGeom>
            <a:solidFill>
              <a:srgbClr val="F9DDB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195" name="Text Box 346">
              <a:extLst>
                <a:ext uri="{FF2B5EF4-FFF2-40B4-BE49-F238E27FC236}">
                  <a16:creationId xmlns:a16="http://schemas.microsoft.com/office/drawing/2014/main" id="{C7AF31E7-58C2-4AD7-AE69-FE8BFB282A7A}"/>
                </a:ext>
              </a:extLst>
            </p:cNvPr>
            <p:cNvSpPr txBox="1">
              <a:spLocks noChangeArrowheads="1"/>
            </p:cNvSpPr>
            <p:nvPr/>
          </p:nvSpPr>
          <p:spPr bwMode="auto">
            <a:xfrm>
              <a:off x="7415213" y="1192213"/>
              <a:ext cx="3397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eaLnBrk="1">
                <a:lnSpc>
                  <a:spcPct val="96000"/>
                </a:lnSpc>
                <a:buClr>
                  <a:srgbClr val="000000"/>
                </a:buClr>
                <a:buSzPct val="100000"/>
                <a:buFont typeface="Times New Roman" charset="0"/>
                <a:buNone/>
                <a:defRPr/>
              </a:pPr>
              <a:r>
                <a:rPr lang="en-GB" altLang="en-US" sz="1000" dirty="0">
                  <a:solidFill>
                    <a:srgbClr val="000000"/>
                  </a:solidFill>
                  <a:latin typeface="Arial Narrow" charset="0"/>
                  <a:ea typeface="Arial Narrow" charset="0"/>
                  <a:cs typeface="Arial Narrow" charset="0"/>
                </a:rPr>
                <a:t>NTRK3</a:t>
              </a:r>
            </a:p>
          </p:txBody>
        </p:sp>
        <p:grpSp>
          <p:nvGrpSpPr>
            <p:cNvPr id="196" name="Group 195">
              <a:extLst>
                <a:ext uri="{FF2B5EF4-FFF2-40B4-BE49-F238E27FC236}">
                  <a16:creationId xmlns:a16="http://schemas.microsoft.com/office/drawing/2014/main" id="{E28BF368-1A70-4376-A76A-5D9BF4C51386}"/>
                </a:ext>
              </a:extLst>
            </p:cNvPr>
            <p:cNvGrpSpPr/>
            <p:nvPr/>
          </p:nvGrpSpPr>
          <p:grpSpPr>
            <a:xfrm>
              <a:off x="534988" y="839788"/>
              <a:ext cx="7945437" cy="3600450"/>
              <a:chOff x="534988" y="839788"/>
              <a:chExt cx="7945437" cy="3600450"/>
            </a:xfrm>
          </p:grpSpPr>
          <p:cxnSp>
            <p:nvCxnSpPr>
              <p:cNvPr id="197" name="Straight Connector 196">
                <a:extLst>
                  <a:ext uri="{FF2B5EF4-FFF2-40B4-BE49-F238E27FC236}">
                    <a16:creationId xmlns:a16="http://schemas.microsoft.com/office/drawing/2014/main" id="{ECF81133-0089-4E00-B68B-E0F231D1CE77}"/>
                  </a:ext>
                </a:extLst>
              </p:cNvPr>
              <p:cNvCxnSpPr>
                <a:cxnSpLocks/>
              </p:cNvCxnSpPr>
              <p:nvPr/>
            </p:nvCxnSpPr>
            <p:spPr>
              <a:xfrm flipV="1">
                <a:off x="1025010" y="1577919"/>
                <a:ext cx="7416000" cy="0"/>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98" name="Text Box 47">
                <a:extLst>
                  <a:ext uri="{FF2B5EF4-FFF2-40B4-BE49-F238E27FC236}">
                    <a16:creationId xmlns:a16="http://schemas.microsoft.com/office/drawing/2014/main" id="{BA1B44EF-9B38-442A-8431-88C8DC6A6ECE}"/>
                  </a:ext>
                </a:extLst>
              </p:cNvPr>
              <p:cNvSpPr txBox="1">
                <a:spLocks noChangeArrowheads="1"/>
              </p:cNvSpPr>
              <p:nvPr/>
            </p:nvSpPr>
            <p:spPr bwMode="auto">
              <a:xfrm>
                <a:off x="742950" y="4208463"/>
                <a:ext cx="20637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-100</a:t>
                </a:r>
              </a:p>
            </p:txBody>
          </p:sp>
          <p:sp>
            <p:nvSpPr>
              <p:cNvPr id="199" name="Text Box 48">
                <a:extLst>
                  <a:ext uri="{FF2B5EF4-FFF2-40B4-BE49-F238E27FC236}">
                    <a16:creationId xmlns:a16="http://schemas.microsoft.com/office/drawing/2014/main" id="{109157A5-4FB2-42DE-A56B-906D7080EF25}"/>
                  </a:ext>
                </a:extLst>
              </p:cNvPr>
              <p:cNvSpPr txBox="1">
                <a:spLocks noChangeArrowheads="1"/>
              </p:cNvSpPr>
              <p:nvPr/>
            </p:nvSpPr>
            <p:spPr bwMode="auto">
              <a:xfrm>
                <a:off x="798513" y="3983038"/>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-90</a:t>
                </a:r>
              </a:p>
            </p:txBody>
          </p:sp>
          <p:sp>
            <p:nvSpPr>
              <p:cNvPr id="200" name="Text Box 49">
                <a:extLst>
                  <a:ext uri="{FF2B5EF4-FFF2-40B4-BE49-F238E27FC236}">
                    <a16:creationId xmlns:a16="http://schemas.microsoft.com/office/drawing/2014/main" id="{5D68305C-DE39-4F56-BB74-A2DD51941C87}"/>
                  </a:ext>
                </a:extLst>
              </p:cNvPr>
              <p:cNvSpPr txBox="1">
                <a:spLocks noChangeArrowheads="1"/>
              </p:cNvSpPr>
              <p:nvPr/>
            </p:nvSpPr>
            <p:spPr bwMode="auto">
              <a:xfrm>
                <a:off x="798513" y="3759200"/>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-80</a:t>
                </a:r>
              </a:p>
            </p:txBody>
          </p:sp>
          <p:sp>
            <p:nvSpPr>
              <p:cNvPr id="201" name="Text Box 50">
                <a:extLst>
                  <a:ext uri="{FF2B5EF4-FFF2-40B4-BE49-F238E27FC236}">
                    <a16:creationId xmlns:a16="http://schemas.microsoft.com/office/drawing/2014/main" id="{14D18E09-54A6-4932-976C-5A715C26EE5A}"/>
                  </a:ext>
                </a:extLst>
              </p:cNvPr>
              <p:cNvSpPr txBox="1">
                <a:spLocks noChangeArrowheads="1"/>
              </p:cNvSpPr>
              <p:nvPr/>
            </p:nvSpPr>
            <p:spPr bwMode="auto">
              <a:xfrm>
                <a:off x="798513" y="3533775"/>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-70</a:t>
                </a:r>
              </a:p>
            </p:txBody>
          </p:sp>
          <p:sp>
            <p:nvSpPr>
              <p:cNvPr id="202" name="Text Box 51">
                <a:extLst>
                  <a:ext uri="{FF2B5EF4-FFF2-40B4-BE49-F238E27FC236}">
                    <a16:creationId xmlns:a16="http://schemas.microsoft.com/office/drawing/2014/main" id="{F2702727-BDC5-4CC2-AAC3-EC667358082A}"/>
                  </a:ext>
                </a:extLst>
              </p:cNvPr>
              <p:cNvSpPr txBox="1">
                <a:spLocks noChangeArrowheads="1"/>
              </p:cNvSpPr>
              <p:nvPr/>
            </p:nvSpPr>
            <p:spPr bwMode="auto">
              <a:xfrm>
                <a:off x="798513" y="3309938"/>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-60</a:t>
                </a:r>
              </a:p>
            </p:txBody>
          </p:sp>
          <p:sp>
            <p:nvSpPr>
              <p:cNvPr id="203" name="Text Box 52">
                <a:extLst>
                  <a:ext uri="{FF2B5EF4-FFF2-40B4-BE49-F238E27FC236}">
                    <a16:creationId xmlns:a16="http://schemas.microsoft.com/office/drawing/2014/main" id="{D0F7BB8F-0644-410A-B159-8FA94C290698}"/>
                  </a:ext>
                </a:extLst>
              </p:cNvPr>
              <p:cNvSpPr txBox="1">
                <a:spLocks noChangeArrowheads="1"/>
              </p:cNvSpPr>
              <p:nvPr/>
            </p:nvSpPr>
            <p:spPr bwMode="auto">
              <a:xfrm>
                <a:off x="798513" y="3084513"/>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-50</a:t>
                </a:r>
              </a:p>
            </p:txBody>
          </p:sp>
          <p:sp>
            <p:nvSpPr>
              <p:cNvPr id="204" name="Text Box 53">
                <a:extLst>
                  <a:ext uri="{FF2B5EF4-FFF2-40B4-BE49-F238E27FC236}">
                    <a16:creationId xmlns:a16="http://schemas.microsoft.com/office/drawing/2014/main" id="{64BEEDCF-0DEE-4664-8A32-C726E9219BE9}"/>
                  </a:ext>
                </a:extLst>
              </p:cNvPr>
              <p:cNvSpPr txBox="1">
                <a:spLocks noChangeArrowheads="1"/>
              </p:cNvSpPr>
              <p:nvPr/>
            </p:nvSpPr>
            <p:spPr bwMode="auto">
              <a:xfrm rot="16200000">
                <a:off x="-998537" y="2443163"/>
                <a:ext cx="3367087"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lvl1pPr>
                  <a:tabLst>
                    <a:tab pos="723900" algn="l"/>
                    <a:tab pos="1447800" algn="l"/>
                  </a:tabLst>
                  <a:defRPr>
                    <a:solidFill>
                      <a:srgbClr val="000000"/>
                    </a:solidFill>
                    <a:latin typeface="Arial" charset="0"/>
                    <a:ea typeface="Arial Unicode MS" charset="0"/>
                    <a:cs typeface="Arial Unicode MS" charset="0"/>
                  </a:defRPr>
                </a:lvl1pPr>
                <a:lvl2pPr>
                  <a:tabLst>
                    <a:tab pos="723900" algn="l"/>
                    <a:tab pos="1447800" algn="l"/>
                  </a:tabLst>
                  <a:defRPr>
                    <a:solidFill>
                      <a:srgbClr val="000000"/>
                    </a:solidFill>
                    <a:latin typeface="Arial" charset="0"/>
                    <a:ea typeface="Arial Unicode MS" charset="0"/>
                    <a:cs typeface="Arial Unicode MS" charset="0"/>
                  </a:defRPr>
                </a:lvl2pPr>
                <a:lvl3pPr>
                  <a:tabLst>
                    <a:tab pos="723900" algn="l"/>
                    <a:tab pos="1447800" algn="l"/>
                  </a:tabLst>
                  <a:defRPr>
                    <a:solidFill>
                      <a:srgbClr val="000000"/>
                    </a:solidFill>
                    <a:latin typeface="Arial" charset="0"/>
                    <a:ea typeface="Arial Unicode MS" charset="0"/>
                    <a:cs typeface="Arial Unicode MS" charset="0"/>
                  </a:defRPr>
                </a:lvl3pPr>
                <a:lvl4pPr>
                  <a:tabLst>
                    <a:tab pos="723900" algn="l"/>
                    <a:tab pos="1447800" algn="l"/>
                  </a:tabLst>
                  <a:defRPr>
                    <a:solidFill>
                      <a:srgbClr val="000000"/>
                    </a:solidFill>
                    <a:latin typeface="Arial" charset="0"/>
                    <a:ea typeface="Arial Unicode MS" charset="0"/>
                    <a:cs typeface="Arial Unicode MS" charset="0"/>
                  </a:defRPr>
                </a:lvl4pPr>
                <a:lvl5pPr>
                  <a:tabLst>
                    <a:tab pos="723900" algn="l"/>
                    <a:tab pos="14478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9pPr>
              </a:lstStyle>
              <a:p>
                <a:pPr algn="ctr" eaLnBrk="1">
                  <a:lnSpc>
                    <a:spcPct val="96000"/>
                  </a:lnSpc>
                  <a:buClr>
                    <a:srgbClr val="000000"/>
                  </a:buClr>
                  <a:buSzPct val="100000"/>
                  <a:buFont typeface="Times New Roman" charset="0"/>
                  <a:buNone/>
                  <a:defRPr/>
                </a:pPr>
                <a:r>
                  <a:rPr lang="en-GB" altLang="en-US" sz="1000" dirty="0">
                    <a:latin typeface="Arial Narrow" charset="0"/>
                    <a:ea typeface="Arial Narrow" charset="0"/>
                    <a:cs typeface="Arial Narrow" charset="0"/>
                  </a:rPr>
                  <a:t>Maximum change in </a:t>
                </a:r>
                <a:r>
                  <a:rPr lang="en-GB" altLang="en-US" sz="1000" dirty="0" err="1">
                    <a:latin typeface="Arial Narrow" charset="0"/>
                    <a:ea typeface="Arial Narrow" charset="0"/>
                    <a:cs typeface="Arial Narrow" charset="0"/>
                  </a:rPr>
                  <a:t>tumor</a:t>
                </a:r>
                <a:r>
                  <a:rPr lang="en-GB" altLang="en-US" sz="1000" dirty="0">
                    <a:latin typeface="Arial Narrow" charset="0"/>
                    <a:ea typeface="Arial Narrow" charset="0"/>
                    <a:cs typeface="Arial Narrow" charset="0"/>
                  </a:rPr>
                  <a:t> size (%)</a:t>
                </a:r>
              </a:p>
            </p:txBody>
          </p:sp>
          <p:sp>
            <p:nvSpPr>
              <p:cNvPr id="205" name="Text Box 54">
                <a:extLst>
                  <a:ext uri="{FF2B5EF4-FFF2-40B4-BE49-F238E27FC236}">
                    <a16:creationId xmlns:a16="http://schemas.microsoft.com/office/drawing/2014/main" id="{5D254D6E-A7EB-450A-B476-09D599A39561}"/>
                  </a:ext>
                </a:extLst>
              </p:cNvPr>
              <p:cNvSpPr txBox="1">
                <a:spLocks noChangeArrowheads="1"/>
              </p:cNvSpPr>
              <p:nvPr/>
            </p:nvSpPr>
            <p:spPr bwMode="auto">
              <a:xfrm>
                <a:off x="798513" y="2860675"/>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-40</a:t>
                </a:r>
              </a:p>
            </p:txBody>
          </p:sp>
          <p:sp>
            <p:nvSpPr>
              <p:cNvPr id="206" name="Text Box 55">
                <a:extLst>
                  <a:ext uri="{FF2B5EF4-FFF2-40B4-BE49-F238E27FC236}">
                    <a16:creationId xmlns:a16="http://schemas.microsoft.com/office/drawing/2014/main" id="{5A22DAFE-9DD7-4E6F-8CD7-FAE34E0AD618}"/>
                  </a:ext>
                </a:extLst>
              </p:cNvPr>
              <p:cNvSpPr txBox="1">
                <a:spLocks noChangeArrowheads="1"/>
              </p:cNvSpPr>
              <p:nvPr/>
            </p:nvSpPr>
            <p:spPr bwMode="auto">
              <a:xfrm>
                <a:off x="798513" y="2635250"/>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-30</a:t>
                </a:r>
              </a:p>
            </p:txBody>
          </p:sp>
          <p:sp>
            <p:nvSpPr>
              <p:cNvPr id="207" name="Text Box 56">
                <a:extLst>
                  <a:ext uri="{FF2B5EF4-FFF2-40B4-BE49-F238E27FC236}">
                    <a16:creationId xmlns:a16="http://schemas.microsoft.com/office/drawing/2014/main" id="{B2F3E4CA-7285-404F-930B-1067EFE84F2D}"/>
                  </a:ext>
                </a:extLst>
              </p:cNvPr>
              <p:cNvSpPr txBox="1">
                <a:spLocks noChangeArrowheads="1"/>
              </p:cNvSpPr>
              <p:nvPr/>
            </p:nvSpPr>
            <p:spPr bwMode="auto">
              <a:xfrm>
                <a:off x="798513" y="2411413"/>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-20</a:t>
                </a:r>
              </a:p>
            </p:txBody>
          </p:sp>
          <p:sp>
            <p:nvSpPr>
              <p:cNvPr id="208" name="Text Box 57">
                <a:extLst>
                  <a:ext uri="{FF2B5EF4-FFF2-40B4-BE49-F238E27FC236}">
                    <a16:creationId xmlns:a16="http://schemas.microsoft.com/office/drawing/2014/main" id="{34860579-C92A-4543-B36B-C3B47A27F05A}"/>
                  </a:ext>
                </a:extLst>
              </p:cNvPr>
              <p:cNvSpPr txBox="1">
                <a:spLocks noChangeArrowheads="1"/>
              </p:cNvSpPr>
              <p:nvPr/>
            </p:nvSpPr>
            <p:spPr bwMode="auto">
              <a:xfrm>
                <a:off x="798513" y="2187575"/>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-10</a:t>
                </a:r>
              </a:p>
            </p:txBody>
          </p:sp>
          <p:sp>
            <p:nvSpPr>
              <p:cNvPr id="209" name="Text Box 58">
                <a:extLst>
                  <a:ext uri="{FF2B5EF4-FFF2-40B4-BE49-F238E27FC236}">
                    <a16:creationId xmlns:a16="http://schemas.microsoft.com/office/drawing/2014/main" id="{C08E81DA-669F-4673-B615-755FABF621BC}"/>
                  </a:ext>
                </a:extLst>
              </p:cNvPr>
              <p:cNvSpPr txBox="1">
                <a:spLocks noChangeArrowheads="1"/>
              </p:cNvSpPr>
              <p:nvPr/>
            </p:nvSpPr>
            <p:spPr bwMode="auto">
              <a:xfrm>
                <a:off x="890588" y="1962150"/>
                <a:ext cx="5873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0</a:t>
                </a:r>
              </a:p>
            </p:txBody>
          </p:sp>
          <p:sp>
            <p:nvSpPr>
              <p:cNvPr id="210" name="Text Box 59">
                <a:extLst>
                  <a:ext uri="{FF2B5EF4-FFF2-40B4-BE49-F238E27FC236}">
                    <a16:creationId xmlns:a16="http://schemas.microsoft.com/office/drawing/2014/main" id="{4A3FFC27-60C3-4566-8CD3-E05BDD2C9E73}"/>
                  </a:ext>
                </a:extLst>
              </p:cNvPr>
              <p:cNvSpPr txBox="1">
                <a:spLocks noChangeArrowheads="1"/>
              </p:cNvSpPr>
              <p:nvPr/>
            </p:nvSpPr>
            <p:spPr bwMode="auto">
              <a:xfrm>
                <a:off x="833438" y="1738313"/>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10</a:t>
                </a:r>
              </a:p>
            </p:txBody>
          </p:sp>
          <p:sp>
            <p:nvSpPr>
              <p:cNvPr id="211" name="Text Box 60">
                <a:extLst>
                  <a:ext uri="{FF2B5EF4-FFF2-40B4-BE49-F238E27FC236}">
                    <a16:creationId xmlns:a16="http://schemas.microsoft.com/office/drawing/2014/main" id="{A6E0DE0C-CFBE-4FF0-9A29-E22B7894C859}"/>
                  </a:ext>
                </a:extLst>
              </p:cNvPr>
              <p:cNvSpPr txBox="1">
                <a:spLocks noChangeArrowheads="1"/>
              </p:cNvSpPr>
              <p:nvPr/>
            </p:nvSpPr>
            <p:spPr bwMode="auto">
              <a:xfrm>
                <a:off x="833438" y="1512888"/>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20</a:t>
                </a:r>
              </a:p>
            </p:txBody>
          </p:sp>
          <p:sp>
            <p:nvSpPr>
              <p:cNvPr id="212" name="Text Box 61">
                <a:extLst>
                  <a:ext uri="{FF2B5EF4-FFF2-40B4-BE49-F238E27FC236}">
                    <a16:creationId xmlns:a16="http://schemas.microsoft.com/office/drawing/2014/main" id="{E7DB5B37-A7EA-4B3C-B85B-42038F6D8AD2}"/>
                  </a:ext>
                </a:extLst>
              </p:cNvPr>
              <p:cNvSpPr txBox="1">
                <a:spLocks noChangeArrowheads="1"/>
              </p:cNvSpPr>
              <p:nvPr/>
            </p:nvSpPr>
            <p:spPr bwMode="auto">
              <a:xfrm>
                <a:off x="833438" y="1289050"/>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30</a:t>
                </a:r>
              </a:p>
            </p:txBody>
          </p:sp>
          <p:sp>
            <p:nvSpPr>
              <p:cNvPr id="213" name="Text Box 62">
                <a:extLst>
                  <a:ext uri="{FF2B5EF4-FFF2-40B4-BE49-F238E27FC236}">
                    <a16:creationId xmlns:a16="http://schemas.microsoft.com/office/drawing/2014/main" id="{6EEA967C-FDE6-4611-AD23-25403A8CF60C}"/>
                  </a:ext>
                </a:extLst>
              </p:cNvPr>
              <p:cNvSpPr txBox="1">
                <a:spLocks noChangeArrowheads="1"/>
              </p:cNvSpPr>
              <p:nvPr/>
            </p:nvSpPr>
            <p:spPr bwMode="auto">
              <a:xfrm>
                <a:off x="833438" y="1063625"/>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a:solidFill>
                      <a:srgbClr val="000000"/>
                    </a:solidFill>
                    <a:latin typeface="Arial Narrow" charset="0"/>
                    <a:ea typeface="Arial Narrow" charset="0"/>
                    <a:cs typeface="Arial Narrow" charset="0"/>
                  </a:rPr>
                  <a:t>40</a:t>
                </a:r>
              </a:p>
            </p:txBody>
          </p:sp>
          <p:sp>
            <p:nvSpPr>
              <p:cNvPr id="214" name="Text Box 63">
                <a:extLst>
                  <a:ext uri="{FF2B5EF4-FFF2-40B4-BE49-F238E27FC236}">
                    <a16:creationId xmlns:a16="http://schemas.microsoft.com/office/drawing/2014/main" id="{FB50354A-815D-4D2E-930D-751A59A7FE6F}"/>
                  </a:ext>
                </a:extLst>
              </p:cNvPr>
              <p:cNvSpPr txBox="1">
                <a:spLocks noChangeArrowheads="1"/>
              </p:cNvSpPr>
              <p:nvPr/>
            </p:nvSpPr>
            <p:spPr bwMode="auto">
              <a:xfrm>
                <a:off x="833438" y="839788"/>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r" eaLnBrk="1">
                  <a:lnSpc>
                    <a:spcPct val="96000"/>
                  </a:lnSpc>
                  <a:buClr>
                    <a:srgbClr val="000000"/>
                  </a:buClr>
                  <a:buSzPct val="100000"/>
                  <a:buFont typeface="Times New Roman" charset="0"/>
                  <a:buNone/>
                  <a:defRPr/>
                </a:pPr>
                <a:r>
                  <a:rPr lang="en-GB" altLang="en-US" sz="1000" dirty="0">
                    <a:solidFill>
                      <a:srgbClr val="000000"/>
                    </a:solidFill>
                    <a:latin typeface="Arial Narrow" charset="0"/>
                    <a:ea typeface="Arial Narrow" charset="0"/>
                    <a:cs typeface="Arial Narrow" charset="0"/>
                  </a:rPr>
                  <a:t>50</a:t>
                </a:r>
              </a:p>
            </p:txBody>
          </p:sp>
          <p:sp>
            <p:nvSpPr>
              <p:cNvPr id="215" name="Freeform 340">
                <a:extLst>
                  <a:ext uri="{FF2B5EF4-FFF2-40B4-BE49-F238E27FC236}">
                    <a16:creationId xmlns:a16="http://schemas.microsoft.com/office/drawing/2014/main" id="{057F0EF2-9566-4C5D-9721-5022BE872E58}"/>
                  </a:ext>
                </a:extLst>
              </p:cNvPr>
              <p:cNvSpPr>
                <a:spLocks noChangeArrowheads="1"/>
              </p:cNvSpPr>
              <p:nvPr/>
            </p:nvSpPr>
            <p:spPr bwMode="auto">
              <a:xfrm>
                <a:off x="973138" y="903288"/>
                <a:ext cx="7507287" cy="3381375"/>
              </a:xfrm>
              <a:custGeom>
                <a:avLst/>
                <a:gdLst>
                  <a:gd name="T0" fmla="*/ 63728 w 20853"/>
                  <a:gd name="T1" fmla="*/ 1123105 h 9394"/>
                  <a:gd name="T2" fmla="*/ 0 w 20853"/>
                  <a:gd name="T3" fmla="*/ 0 h 9394"/>
                  <a:gd name="T4" fmla="*/ 51126 w 20853"/>
                  <a:gd name="T5" fmla="*/ 12239 h 9394"/>
                  <a:gd name="T6" fmla="*/ 0 w 20853"/>
                  <a:gd name="T7" fmla="*/ 224621 h 9394"/>
                  <a:gd name="T8" fmla="*/ 51126 w 20853"/>
                  <a:gd name="T9" fmla="*/ 236860 h 9394"/>
                  <a:gd name="T10" fmla="*/ 0 w 20853"/>
                  <a:gd name="T11" fmla="*/ 449242 h 9394"/>
                  <a:gd name="T12" fmla="*/ 51126 w 20853"/>
                  <a:gd name="T13" fmla="*/ 461481 h 9394"/>
                  <a:gd name="T14" fmla="*/ 0 w 20853"/>
                  <a:gd name="T15" fmla="*/ 673863 h 9394"/>
                  <a:gd name="T16" fmla="*/ 51126 w 20853"/>
                  <a:gd name="T17" fmla="*/ 686102 h 9394"/>
                  <a:gd name="T18" fmla="*/ 0 w 20853"/>
                  <a:gd name="T19" fmla="*/ 898484 h 9394"/>
                  <a:gd name="T20" fmla="*/ 51126 w 20853"/>
                  <a:gd name="T21" fmla="*/ 910723 h 9394"/>
                  <a:gd name="T22" fmla="*/ 0 w 20853"/>
                  <a:gd name="T23" fmla="*/ 1123105 h 9394"/>
                  <a:gd name="T24" fmla="*/ 51126 w 20853"/>
                  <a:gd name="T25" fmla="*/ 1135344 h 9394"/>
                  <a:gd name="T26" fmla="*/ 0 w 20853"/>
                  <a:gd name="T27" fmla="*/ 1347726 h 9394"/>
                  <a:gd name="T28" fmla="*/ 51126 w 20853"/>
                  <a:gd name="T29" fmla="*/ 1359965 h 9394"/>
                  <a:gd name="T30" fmla="*/ 0 w 20853"/>
                  <a:gd name="T31" fmla="*/ 1572347 h 9394"/>
                  <a:gd name="T32" fmla="*/ 51126 w 20853"/>
                  <a:gd name="T33" fmla="*/ 1584586 h 9394"/>
                  <a:gd name="T34" fmla="*/ 0 w 20853"/>
                  <a:gd name="T35" fmla="*/ 1796608 h 9394"/>
                  <a:gd name="T36" fmla="*/ 51126 w 20853"/>
                  <a:gd name="T37" fmla="*/ 1808847 h 9394"/>
                  <a:gd name="T38" fmla="*/ 0 w 20853"/>
                  <a:gd name="T39" fmla="*/ 2020869 h 9394"/>
                  <a:gd name="T40" fmla="*/ 51126 w 20853"/>
                  <a:gd name="T41" fmla="*/ 2033468 h 9394"/>
                  <a:gd name="T42" fmla="*/ 0 w 20853"/>
                  <a:gd name="T43" fmla="*/ 2245490 h 9394"/>
                  <a:gd name="T44" fmla="*/ 51126 w 20853"/>
                  <a:gd name="T45" fmla="*/ 2258089 h 9394"/>
                  <a:gd name="T46" fmla="*/ 0 w 20853"/>
                  <a:gd name="T47" fmla="*/ 2470111 h 9394"/>
                  <a:gd name="T48" fmla="*/ 51126 w 20853"/>
                  <a:gd name="T49" fmla="*/ 2482710 h 9394"/>
                  <a:gd name="T50" fmla="*/ 0 w 20853"/>
                  <a:gd name="T51" fmla="*/ 2694732 h 9394"/>
                  <a:gd name="T52" fmla="*/ 51126 w 20853"/>
                  <a:gd name="T53" fmla="*/ 2707331 h 9394"/>
                  <a:gd name="T54" fmla="*/ 0 w 20853"/>
                  <a:gd name="T55" fmla="*/ 2919353 h 9394"/>
                  <a:gd name="T56" fmla="*/ 51126 w 20853"/>
                  <a:gd name="T57" fmla="*/ 2931952 h 9394"/>
                  <a:gd name="T58" fmla="*/ 0 w 20853"/>
                  <a:gd name="T59" fmla="*/ 3143974 h 9394"/>
                  <a:gd name="T60" fmla="*/ 51126 w 20853"/>
                  <a:gd name="T61" fmla="*/ 3156573 h 9394"/>
                  <a:gd name="T62" fmla="*/ 0 w 20853"/>
                  <a:gd name="T63" fmla="*/ 3368595 h 9394"/>
                  <a:gd name="T64" fmla="*/ 63728 w 20853"/>
                  <a:gd name="T65" fmla="*/ 3381194 h 9394"/>
                  <a:gd name="T66" fmla="*/ 7507641 w 20853"/>
                  <a:gd name="T67" fmla="*/ 1135344 h 9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853" h="9394">
                    <a:moveTo>
                      <a:pt x="20852" y="3120"/>
                    </a:moveTo>
                    <a:lnTo>
                      <a:pt x="177" y="3120"/>
                    </a:lnTo>
                    <a:lnTo>
                      <a:pt x="177" y="0"/>
                    </a:lnTo>
                    <a:lnTo>
                      <a:pt x="0" y="0"/>
                    </a:lnTo>
                    <a:lnTo>
                      <a:pt x="0" y="34"/>
                    </a:lnTo>
                    <a:lnTo>
                      <a:pt x="142" y="34"/>
                    </a:lnTo>
                    <a:lnTo>
                      <a:pt x="142" y="624"/>
                    </a:lnTo>
                    <a:lnTo>
                      <a:pt x="0" y="624"/>
                    </a:lnTo>
                    <a:lnTo>
                      <a:pt x="0" y="658"/>
                    </a:lnTo>
                    <a:lnTo>
                      <a:pt x="142" y="658"/>
                    </a:lnTo>
                    <a:lnTo>
                      <a:pt x="142" y="1248"/>
                    </a:lnTo>
                    <a:lnTo>
                      <a:pt x="0" y="1248"/>
                    </a:lnTo>
                    <a:lnTo>
                      <a:pt x="0" y="1282"/>
                    </a:lnTo>
                    <a:lnTo>
                      <a:pt x="142" y="1282"/>
                    </a:lnTo>
                    <a:lnTo>
                      <a:pt x="142" y="1872"/>
                    </a:lnTo>
                    <a:lnTo>
                      <a:pt x="0" y="1872"/>
                    </a:lnTo>
                    <a:lnTo>
                      <a:pt x="0" y="1906"/>
                    </a:lnTo>
                    <a:lnTo>
                      <a:pt x="142" y="1906"/>
                    </a:lnTo>
                    <a:lnTo>
                      <a:pt x="142" y="2496"/>
                    </a:lnTo>
                    <a:lnTo>
                      <a:pt x="0" y="2496"/>
                    </a:lnTo>
                    <a:lnTo>
                      <a:pt x="0" y="2530"/>
                    </a:lnTo>
                    <a:lnTo>
                      <a:pt x="142" y="2530"/>
                    </a:lnTo>
                    <a:lnTo>
                      <a:pt x="142" y="3120"/>
                    </a:lnTo>
                    <a:lnTo>
                      <a:pt x="0" y="3120"/>
                    </a:lnTo>
                    <a:lnTo>
                      <a:pt x="0" y="3154"/>
                    </a:lnTo>
                    <a:lnTo>
                      <a:pt x="142" y="3154"/>
                    </a:lnTo>
                    <a:lnTo>
                      <a:pt x="142" y="3744"/>
                    </a:lnTo>
                    <a:lnTo>
                      <a:pt x="0" y="3744"/>
                    </a:lnTo>
                    <a:lnTo>
                      <a:pt x="0" y="3778"/>
                    </a:lnTo>
                    <a:lnTo>
                      <a:pt x="142" y="3778"/>
                    </a:lnTo>
                    <a:lnTo>
                      <a:pt x="142" y="4368"/>
                    </a:lnTo>
                    <a:lnTo>
                      <a:pt x="0" y="4368"/>
                    </a:lnTo>
                    <a:lnTo>
                      <a:pt x="0" y="4402"/>
                    </a:lnTo>
                    <a:lnTo>
                      <a:pt x="142" y="4402"/>
                    </a:lnTo>
                    <a:lnTo>
                      <a:pt x="142" y="4991"/>
                    </a:lnTo>
                    <a:lnTo>
                      <a:pt x="0" y="4991"/>
                    </a:lnTo>
                    <a:lnTo>
                      <a:pt x="0" y="5025"/>
                    </a:lnTo>
                    <a:lnTo>
                      <a:pt x="142" y="5025"/>
                    </a:lnTo>
                    <a:lnTo>
                      <a:pt x="142" y="5614"/>
                    </a:lnTo>
                    <a:lnTo>
                      <a:pt x="0" y="5614"/>
                    </a:lnTo>
                    <a:lnTo>
                      <a:pt x="0" y="5649"/>
                    </a:lnTo>
                    <a:lnTo>
                      <a:pt x="142" y="5649"/>
                    </a:lnTo>
                    <a:lnTo>
                      <a:pt x="142" y="6238"/>
                    </a:lnTo>
                    <a:lnTo>
                      <a:pt x="0" y="6238"/>
                    </a:lnTo>
                    <a:lnTo>
                      <a:pt x="0" y="6273"/>
                    </a:lnTo>
                    <a:lnTo>
                      <a:pt x="142" y="6273"/>
                    </a:lnTo>
                    <a:lnTo>
                      <a:pt x="142" y="6862"/>
                    </a:lnTo>
                    <a:lnTo>
                      <a:pt x="0" y="6862"/>
                    </a:lnTo>
                    <a:lnTo>
                      <a:pt x="0" y="6897"/>
                    </a:lnTo>
                    <a:lnTo>
                      <a:pt x="142" y="6897"/>
                    </a:lnTo>
                    <a:lnTo>
                      <a:pt x="142" y="7486"/>
                    </a:lnTo>
                    <a:lnTo>
                      <a:pt x="0" y="7486"/>
                    </a:lnTo>
                    <a:lnTo>
                      <a:pt x="0" y="7521"/>
                    </a:lnTo>
                    <a:lnTo>
                      <a:pt x="142" y="7521"/>
                    </a:lnTo>
                    <a:lnTo>
                      <a:pt x="142" y="8110"/>
                    </a:lnTo>
                    <a:lnTo>
                      <a:pt x="0" y="8110"/>
                    </a:lnTo>
                    <a:lnTo>
                      <a:pt x="0" y="8145"/>
                    </a:lnTo>
                    <a:lnTo>
                      <a:pt x="142" y="8145"/>
                    </a:lnTo>
                    <a:lnTo>
                      <a:pt x="142" y="8734"/>
                    </a:lnTo>
                    <a:lnTo>
                      <a:pt x="0" y="8734"/>
                    </a:lnTo>
                    <a:lnTo>
                      <a:pt x="0" y="8769"/>
                    </a:lnTo>
                    <a:lnTo>
                      <a:pt x="142" y="8769"/>
                    </a:lnTo>
                    <a:lnTo>
                      <a:pt x="142" y="9358"/>
                    </a:lnTo>
                    <a:lnTo>
                      <a:pt x="0" y="9358"/>
                    </a:lnTo>
                    <a:lnTo>
                      <a:pt x="0" y="9393"/>
                    </a:lnTo>
                    <a:lnTo>
                      <a:pt x="177" y="9393"/>
                    </a:lnTo>
                    <a:lnTo>
                      <a:pt x="177" y="3154"/>
                    </a:lnTo>
                    <a:lnTo>
                      <a:pt x="20852" y="3154"/>
                    </a:lnTo>
                    <a:lnTo>
                      <a:pt x="20852" y="3120"/>
                    </a:lnTo>
                  </a:path>
                </a:pathLst>
              </a:custGeom>
              <a:solidFill>
                <a:srgbClr val="000000"/>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216" name="Text Box 47">
                <a:extLst>
                  <a:ext uri="{FF2B5EF4-FFF2-40B4-BE49-F238E27FC236}">
                    <a16:creationId xmlns:a16="http://schemas.microsoft.com/office/drawing/2014/main" id="{941FA8E7-9E07-4EAC-981B-D003EFAE01CB}"/>
                  </a:ext>
                </a:extLst>
              </p:cNvPr>
              <p:cNvSpPr txBox="1">
                <a:spLocks noChangeArrowheads="1"/>
              </p:cNvSpPr>
              <p:nvPr/>
            </p:nvSpPr>
            <p:spPr bwMode="auto">
              <a:xfrm>
                <a:off x="7943850" y="4297363"/>
                <a:ext cx="122238"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ctr" eaLnBrk="1">
                  <a:lnSpc>
                    <a:spcPct val="96000"/>
                  </a:lnSpc>
                  <a:buClr>
                    <a:srgbClr val="000000"/>
                  </a:buClr>
                  <a:buSzPct val="100000"/>
                  <a:buFont typeface="Times New Roman" charset="0"/>
                  <a:buNone/>
                  <a:defRPr/>
                </a:pPr>
                <a:r>
                  <a:rPr lang="en-GB" altLang="en-US" sz="800" dirty="0">
                    <a:solidFill>
                      <a:srgbClr val="000000"/>
                    </a:solidFill>
                    <a:latin typeface="Arial Narrow" charset="0"/>
                    <a:ea typeface="Arial Narrow" charset="0"/>
                    <a:cs typeface="Arial Narrow" charset="0"/>
                  </a:rPr>
                  <a:t>#</a:t>
                </a:r>
              </a:p>
            </p:txBody>
          </p:sp>
          <p:sp>
            <p:nvSpPr>
              <p:cNvPr id="217" name="Text Box 47">
                <a:extLst>
                  <a:ext uri="{FF2B5EF4-FFF2-40B4-BE49-F238E27FC236}">
                    <a16:creationId xmlns:a16="http://schemas.microsoft.com/office/drawing/2014/main" id="{9C9BBC46-D22B-4CD2-A0F4-20088717AF87}"/>
                  </a:ext>
                </a:extLst>
              </p:cNvPr>
              <p:cNvSpPr txBox="1">
                <a:spLocks noChangeArrowheads="1"/>
              </p:cNvSpPr>
              <p:nvPr/>
            </p:nvSpPr>
            <p:spPr bwMode="auto">
              <a:xfrm>
                <a:off x="8083550" y="4297363"/>
                <a:ext cx="122238"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algn="ctr" eaLnBrk="1">
                  <a:lnSpc>
                    <a:spcPct val="96000"/>
                  </a:lnSpc>
                  <a:buClr>
                    <a:srgbClr val="000000"/>
                  </a:buClr>
                  <a:buSzPct val="100000"/>
                  <a:buFont typeface="Times New Roman" charset="0"/>
                  <a:buNone/>
                  <a:defRPr/>
                </a:pPr>
                <a:r>
                  <a:rPr lang="en-GB" altLang="en-US" sz="800" dirty="0">
                    <a:solidFill>
                      <a:srgbClr val="000000"/>
                    </a:solidFill>
                    <a:latin typeface="Arial Narrow" charset="0"/>
                    <a:ea typeface="Arial Narrow" charset="0"/>
                    <a:cs typeface="Arial Narrow" charset="0"/>
                  </a:rPr>
                  <a:t>#</a:t>
                </a:r>
              </a:p>
            </p:txBody>
          </p:sp>
          <p:cxnSp>
            <p:nvCxnSpPr>
              <p:cNvPr id="218" name="Straight Connector 217">
                <a:extLst>
                  <a:ext uri="{FF2B5EF4-FFF2-40B4-BE49-F238E27FC236}">
                    <a16:creationId xmlns:a16="http://schemas.microsoft.com/office/drawing/2014/main" id="{48D61BBF-EB62-47C0-A74B-D9806E657938}"/>
                  </a:ext>
                </a:extLst>
              </p:cNvPr>
              <p:cNvCxnSpPr>
                <a:cxnSpLocks/>
              </p:cNvCxnSpPr>
              <p:nvPr/>
            </p:nvCxnSpPr>
            <p:spPr>
              <a:xfrm flipV="1">
                <a:off x="1015180" y="2696341"/>
                <a:ext cx="7452000" cy="0"/>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pSp>
      </p:grpSp>
      <p:grpSp>
        <p:nvGrpSpPr>
          <p:cNvPr id="219" name="Group 218">
            <a:extLst>
              <a:ext uri="{FF2B5EF4-FFF2-40B4-BE49-F238E27FC236}">
                <a16:creationId xmlns:a16="http://schemas.microsoft.com/office/drawing/2014/main" id="{304B6948-22DB-4435-A3E8-3D6899AEACDD}"/>
              </a:ext>
            </a:extLst>
          </p:cNvPr>
          <p:cNvGrpSpPr/>
          <p:nvPr/>
        </p:nvGrpSpPr>
        <p:grpSpPr>
          <a:xfrm>
            <a:off x="4809918" y="3993882"/>
            <a:ext cx="6811156" cy="2767509"/>
            <a:chOff x="534988" y="763024"/>
            <a:chExt cx="7945437" cy="3677214"/>
          </a:xfrm>
        </p:grpSpPr>
        <p:grpSp>
          <p:nvGrpSpPr>
            <p:cNvPr id="220" name="Group 219">
              <a:extLst>
                <a:ext uri="{FF2B5EF4-FFF2-40B4-BE49-F238E27FC236}">
                  <a16:creationId xmlns:a16="http://schemas.microsoft.com/office/drawing/2014/main" id="{1CA8F1CA-CF10-45A9-9B2C-8834AD176DEF}"/>
                </a:ext>
              </a:extLst>
            </p:cNvPr>
            <p:cNvGrpSpPr/>
            <p:nvPr/>
          </p:nvGrpSpPr>
          <p:grpSpPr>
            <a:xfrm>
              <a:off x="1067824" y="763024"/>
              <a:ext cx="7412038" cy="3514725"/>
              <a:chOff x="1067824" y="763024"/>
              <a:chExt cx="7412038" cy="3514725"/>
            </a:xfrm>
          </p:grpSpPr>
          <p:sp>
            <p:nvSpPr>
              <p:cNvPr id="244" name="Freeform 1">
                <a:extLst>
                  <a:ext uri="{FF2B5EF4-FFF2-40B4-BE49-F238E27FC236}">
                    <a16:creationId xmlns:a16="http://schemas.microsoft.com/office/drawing/2014/main" id="{21F8255C-025A-4DF7-A8FF-E3689C988465}"/>
                  </a:ext>
                </a:extLst>
              </p:cNvPr>
              <p:cNvSpPr>
                <a:spLocks noChangeArrowheads="1"/>
              </p:cNvSpPr>
              <p:nvPr/>
            </p:nvSpPr>
            <p:spPr bwMode="auto">
              <a:xfrm>
                <a:off x="6703449" y="2033024"/>
                <a:ext cx="120650" cy="2109788"/>
              </a:xfrm>
              <a:custGeom>
                <a:avLst/>
                <a:gdLst>
                  <a:gd name="T0" fmla="*/ 60149 w 333"/>
                  <a:gd name="T1" fmla="*/ 2109540 h 5860"/>
                  <a:gd name="T2" fmla="*/ 0 w 333"/>
                  <a:gd name="T3" fmla="*/ 2109540 h 5860"/>
                  <a:gd name="T4" fmla="*/ 0 w 333"/>
                  <a:gd name="T5" fmla="*/ 0 h 5860"/>
                  <a:gd name="T6" fmla="*/ 120299 w 333"/>
                  <a:gd name="T7" fmla="*/ 0 h 5860"/>
                  <a:gd name="T8" fmla="*/ 120299 w 333"/>
                  <a:gd name="T9" fmla="*/ 2109540 h 5860"/>
                  <a:gd name="T10" fmla="*/ 60149 w 333"/>
                  <a:gd name="T11" fmla="*/ 2109540 h 5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860">
                    <a:moveTo>
                      <a:pt x="166" y="5859"/>
                    </a:moveTo>
                    <a:lnTo>
                      <a:pt x="0" y="5859"/>
                    </a:lnTo>
                    <a:lnTo>
                      <a:pt x="0" y="0"/>
                    </a:lnTo>
                    <a:lnTo>
                      <a:pt x="332" y="0"/>
                    </a:lnTo>
                    <a:lnTo>
                      <a:pt x="332" y="5859"/>
                    </a:lnTo>
                    <a:lnTo>
                      <a:pt x="166" y="5859"/>
                    </a:lnTo>
                  </a:path>
                </a:pathLst>
              </a:custGeom>
              <a:solidFill>
                <a:srgbClr val="7D7B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45" name="Freeform 2">
                <a:extLst>
                  <a:ext uri="{FF2B5EF4-FFF2-40B4-BE49-F238E27FC236}">
                    <a16:creationId xmlns:a16="http://schemas.microsoft.com/office/drawing/2014/main" id="{689F5139-A464-4C1C-9FC5-75599302DB03}"/>
                  </a:ext>
                </a:extLst>
              </p:cNvPr>
              <p:cNvSpPr>
                <a:spLocks noChangeArrowheads="1"/>
              </p:cNvSpPr>
              <p:nvPr/>
            </p:nvSpPr>
            <p:spPr bwMode="auto">
              <a:xfrm>
                <a:off x="2320362" y="2033024"/>
                <a:ext cx="120650" cy="473075"/>
              </a:xfrm>
              <a:custGeom>
                <a:avLst/>
                <a:gdLst>
                  <a:gd name="T0" fmla="*/ 60330 w 334"/>
                  <a:gd name="T1" fmla="*/ 472739 h 1312"/>
                  <a:gd name="T2" fmla="*/ 0 w 334"/>
                  <a:gd name="T3" fmla="*/ 472739 h 1312"/>
                  <a:gd name="T4" fmla="*/ 0 w 334"/>
                  <a:gd name="T5" fmla="*/ 0 h 1312"/>
                  <a:gd name="T6" fmla="*/ 120300 w 334"/>
                  <a:gd name="T7" fmla="*/ 0 h 1312"/>
                  <a:gd name="T8" fmla="*/ 120300 w 334"/>
                  <a:gd name="T9" fmla="*/ 472739 h 1312"/>
                  <a:gd name="T10" fmla="*/ 60330 w 334"/>
                  <a:gd name="T11" fmla="*/ 472739 h 1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1312">
                    <a:moveTo>
                      <a:pt x="167" y="1311"/>
                    </a:moveTo>
                    <a:lnTo>
                      <a:pt x="0" y="1311"/>
                    </a:lnTo>
                    <a:lnTo>
                      <a:pt x="0" y="0"/>
                    </a:lnTo>
                    <a:lnTo>
                      <a:pt x="333" y="0"/>
                    </a:lnTo>
                    <a:lnTo>
                      <a:pt x="333" y="1311"/>
                    </a:lnTo>
                    <a:lnTo>
                      <a:pt x="167" y="1311"/>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46" name="Freeform 3">
                <a:extLst>
                  <a:ext uri="{FF2B5EF4-FFF2-40B4-BE49-F238E27FC236}">
                    <a16:creationId xmlns:a16="http://schemas.microsoft.com/office/drawing/2014/main" id="{59DF4C4D-66C6-49FA-9826-04112048DA7A}"/>
                  </a:ext>
                </a:extLst>
              </p:cNvPr>
              <p:cNvSpPr>
                <a:spLocks noChangeArrowheads="1"/>
              </p:cNvSpPr>
              <p:nvPr/>
            </p:nvSpPr>
            <p:spPr bwMode="auto">
              <a:xfrm>
                <a:off x="2180662" y="2033024"/>
                <a:ext cx="120650" cy="452438"/>
              </a:xfrm>
              <a:custGeom>
                <a:avLst/>
                <a:gdLst>
                  <a:gd name="T0" fmla="*/ 60149 w 333"/>
                  <a:gd name="T1" fmla="*/ 452102 h 1257"/>
                  <a:gd name="T2" fmla="*/ 0 w 333"/>
                  <a:gd name="T3" fmla="*/ 452102 h 1257"/>
                  <a:gd name="T4" fmla="*/ 0 w 333"/>
                  <a:gd name="T5" fmla="*/ 0 h 1257"/>
                  <a:gd name="T6" fmla="*/ 120299 w 333"/>
                  <a:gd name="T7" fmla="*/ 0 h 1257"/>
                  <a:gd name="T8" fmla="*/ 120299 w 333"/>
                  <a:gd name="T9" fmla="*/ 452102 h 1257"/>
                  <a:gd name="T10" fmla="*/ 60149 w 333"/>
                  <a:gd name="T11" fmla="*/ 452102 h 1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257">
                    <a:moveTo>
                      <a:pt x="166" y="1256"/>
                    </a:moveTo>
                    <a:lnTo>
                      <a:pt x="0" y="1256"/>
                    </a:lnTo>
                    <a:lnTo>
                      <a:pt x="0" y="0"/>
                    </a:lnTo>
                    <a:lnTo>
                      <a:pt x="332" y="0"/>
                    </a:lnTo>
                    <a:lnTo>
                      <a:pt x="332" y="1256"/>
                    </a:lnTo>
                    <a:lnTo>
                      <a:pt x="166" y="1256"/>
                    </a:lnTo>
                  </a:path>
                </a:pathLst>
              </a:custGeom>
              <a:solidFill>
                <a:srgbClr val="8D7DA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47" name="Text Box 4">
                <a:extLst>
                  <a:ext uri="{FF2B5EF4-FFF2-40B4-BE49-F238E27FC236}">
                    <a16:creationId xmlns:a16="http://schemas.microsoft.com/office/drawing/2014/main" id="{FB374D6F-93DA-4687-B6DF-F1B2AD95F973}"/>
                  </a:ext>
                </a:extLst>
              </p:cNvPr>
              <p:cNvSpPr txBox="1">
                <a:spLocks noChangeArrowheads="1"/>
              </p:cNvSpPr>
              <p:nvPr/>
            </p:nvSpPr>
            <p:spPr bwMode="auto">
              <a:xfrm>
                <a:off x="1405962" y="1277374"/>
                <a:ext cx="33337"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4031" rIns="0" bIns="0"/>
              <a:lstStyle/>
              <a:p>
                <a:pPr marL="0" marR="0" lvl="0" indent="0" algn="ct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800" b="0" i="0" u="none" strike="noStrike" kern="0" cap="none" spc="0" normalizeH="0" baseline="0" noProof="0">
                    <a:ln>
                      <a:noFill/>
                    </a:ln>
                    <a:solidFill>
                      <a:srgbClr val="000000"/>
                    </a:solidFill>
                    <a:effectLst/>
                    <a:uLnTx/>
                    <a:uFillTx/>
                    <a:latin typeface="Arial Narrow" charset="0"/>
                    <a:ea typeface="Arial Narrow" charset="0"/>
                    <a:cs typeface="Arial Narrow" charset="0"/>
                  </a:rPr>
                  <a:t>*</a:t>
                </a:r>
              </a:p>
            </p:txBody>
          </p:sp>
          <p:sp>
            <p:nvSpPr>
              <p:cNvPr id="248" name="Freeform 5">
                <a:extLst>
                  <a:ext uri="{FF2B5EF4-FFF2-40B4-BE49-F238E27FC236}">
                    <a16:creationId xmlns:a16="http://schemas.microsoft.com/office/drawing/2014/main" id="{3FE8F0B6-6E7D-4C16-802C-EA13C593F90C}"/>
                  </a:ext>
                </a:extLst>
              </p:cNvPr>
              <p:cNvSpPr>
                <a:spLocks noChangeArrowheads="1"/>
              </p:cNvSpPr>
              <p:nvPr/>
            </p:nvSpPr>
            <p:spPr bwMode="auto">
              <a:xfrm>
                <a:off x="2456887" y="2033024"/>
                <a:ext cx="120650" cy="585788"/>
              </a:xfrm>
              <a:custGeom>
                <a:avLst/>
                <a:gdLst>
                  <a:gd name="T0" fmla="*/ 60149 w 333"/>
                  <a:gd name="T1" fmla="*/ 585459 h 1626"/>
                  <a:gd name="T2" fmla="*/ 0 w 333"/>
                  <a:gd name="T3" fmla="*/ 585459 h 1626"/>
                  <a:gd name="T4" fmla="*/ 0 w 333"/>
                  <a:gd name="T5" fmla="*/ 0 h 1626"/>
                  <a:gd name="T6" fmla="*/ 120299 w 333"/>
                  <a:gd name="T7" fmla="*/ 0 h 1626"/>
                  <a:gd name="T8" fmla="*/ 120299 w 333"/>
                  <a:gd name="T9" fmla="*/ 585459 h 1626"/>
                  <a:gd name="T10" fmla="*/ 60149 w 333"/>
                  <a:gd name="T11" fmla="*/ 585459 h 16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626">
                    <a:moveTo>
                      <a:pt x="166" y="1625"/>
                    </a:moveTo>
                    <a:lnTo>
                      <a:pt x="0" y="1625"/>
                    </a:lnTo>
                    <a:lnTo>
                      <a:pt x="0" y="0"/>
                    </a:lnTo>
                    <a:lnTo>
                      <a:pt x="332" y="0"/>
                    </a:lnTo>
                    <a:lnTo>
                      <a:pt x="332" y="1625"/>
                    </a:lnTo>
                    <a:lnTo>
                      <a:pt x="166" y="162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49" name="Freeform 6">
                <a:extLst>
                  <a:ext uri="{FF2B5EF4-FFF2-40B4-BE49-F238E27FC236}">
                    <a16:creationId xmlns:a16="http://schemas.microsoft.com/office/drawing/2014/main" id="{D55B232F-8EFB-414F-8F24-AEF49D337948}"/>
                  </a:ext>
                </a:extLst>
              </p:cNvPr>
              <p:cNvSpPr>
                <a:spLocks noChangeArrowheads="1"/>
              </p:cNvSpPr>
              <p:nvPr/>
            </p:nvSpPr>
            <p:spPr bwMode="auto">
              <a:xfrm>
                <a:off x="2594999" y="2033024"/>
                <a:ext cx="120650" cy="669925"/>
              </a:xfrm>
              <a:custGeom>
                <a:avLst/>
                <a:gdLst>
                  <a:gd name="T0" fmla="*/ 60330 w 334"/>
                  <a:gd name="T1" fmla="*/ 669600 h 1863"/>
                  <a:gd name="T2" fmla="*/ 0 w 334"/>
                  <a:gd name="T3" fmla="*/ 669600 h 1863"/>
                  <a:gd name="T4" fmla="*/ 0 w 334"/>
                  <a:gd name="T5" fmla="*/ 0 h 1863"/>
                  <a:gd name="T6" fmla="*/ 120300 w 334"/>
                  <a:gd name="T7" fmla="*/ 0 h 1863"/>
                  <a:gd name="T8" fmla="*/ 120300 w 334"/>
                  <a:gd name="T9" fmla="*/ 669600 h 1863"/>
                  <a:gd name="T10" fmla="*/ 60330 w 334"/>
                  <a:gd name="T11" fmla="*/ 669600 h 1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1863">
                    <a:moveTo>
                      <a:pt x="167" y="1862"/>
                    </a:moveTo>
                    <a:lnTo>
                      <a:pt x="0" y="1862"/>
                    </a:lnTo>
                    <a:lnTo>
                      <a:pt x="0" y="0"/>
                    </a:lnTo>
                    <a:lnTo>
                      <a:pt x="333" y="0"/>
                    </a:lnTo>
                    <a:lnTo>
                      <a:pt x="333" y="1862"/>
                    </a:lnTo>
                    <a:lnTo>
                      <a:pt x="167" y="1862"/>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0" name="Freeform 7">
                <a:extLst>
                  <a:ext uri="{FF2B5EF4-FFF2-40B4-BE49-F238E27FC236}">
                    <a16:creationId xmlns:a16="http://schemas.microsoft.com/office/drawing/2014/main" id="{B7A965EF-9599-472D-8373-03C4B2557E98}"/>
                  </a:ext>
                </a:extLst>
              </p:cNvPr>
              <p:cNvSpPr>
                <a:spLocks noChangeArrowheads="1"/>
              </p:cNvSpPr>
              <p:nvPr/>
            </p:nvSpPr>
            <p:spPr bwMode="auto">
              <a:xfrm>
                <a:off x="2731524" y="2033024"/>
                <a:ext cx="120650" cy="696913"/>
              </a:xfrm>
              <a:custGeom>
                <a:avLst/>
                <a:gdLst>
                  <a:gd name="T0" fmla="*/ 60149 w 333"/>
                  <a:gd name="T1" fmla="*/ 696590 h 1938"/>
                  <a:gd name="T2" fmla="*/ 0 w 333"/>
                  <a:gd name="T3" fmla="*/ 696590 h 1938"/>
                  <a:gd name="T4" fmla="*/ 0 w 333"/>
                  <a:gd name="T5" fmla="*/ 0 h 1938"/>
                  <a:gd name="T6" fmla="*/ 120299 w 333"/>
                  <a:gd name="T7" fmla="*/ 0 h 1938"/>
                  <a:gd name="T8" fmla="*/ 120299 w 333"/>
                  <a:gd name="T9" fmla="*/ 696590 h 1938"/>
                  <a:gd name="T10" fmla="*/ 60149 w 333"/>
                  <a:gd name="T11" fmla="*/ 696590 h 19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938">
                    <a:moveTo>
                      <a:pt x="166" y="1937"/>
                    </a:moveTo>
                    <a:lnTo>
                      <a:pt x="0" y="1937"/>
                    </a:lnTo>
                    <a:lnTo>
                      <a:pt x="0" y="0"/>
                    </a:lnTo>
                    <a:lnTo>
                      <a:pt x="332" y="0"/>
                    </a:lnTo>
                    <a:lnTo>
                      <a:pt x="332" y="1937"/>
                    </a:lnTo>
                    <a:lnTo>
                      <a:pt x="166" y="1937"/>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1" name="Freeform 8">
                <a:extLst>
                  <a:ext uri="{FF2B5EF4-FFF2-40B4-BE49-F238E27FC236}">
                    <a16:creationId xmlns:a16="http://schemas.microsoft.com/office/drawing/2014/main" id="{CBE55FBA-43A7-4C80-A3C8-675879C2A640}"/>
                  </a:ext>
                </a:extLst>
              </p:cNvPr>
              <p:cNvSpPr>
                <a:spLocks noChangeArrowheads="1"/>
              </p:cNvSpPr>
              <p:nvPr/>
            </p:nvSpPr>
            <p:spPr bwMode="auto">
              <a:xfrm>
                <a:off x="2868049" y="2033024"/>
                <a:ext cx="120650" cy="706438"/>
              </a:xfrm>
              <a:custGeom>
                <a:avLst/>
                <a:gdLst>
                  <a:gd name="T0" fmla="*/ 59969 w 334"/>
                  <a:gd name="T1" fmla="*/ 706115 h 1961"/>
                  <a:gd name="T2" fmla="*/ 0 w 334"/>
                  <a:gd name="T3" fmla="*/ 706115 h 1961"/>
                  <a:gd name="T4" fmla="*/ 0 w 334"/>
                  <a:gd name="T5" fmla="*/ 0 h 1961"/>
                  <a:gd name="T6" fmla="*/ 120300 w 334"/>
                  <a:gd name="T7" fmla="*/ 0 h 1961"/>
                  <a:gd name="T8" fmla="*/ 120300 w 334"/>
                  <a:gd name="T9" fmla="*/ 706115 h 1961"/>
                  <a:gd name="T10" fmla="*/ 59969 w 334"/>
                  <a:gd name="T11" fmla="*/ 706115 h 19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1961">
                    <a:moveTo>
                      <a:pt x="166" y="1960"/>
                    </a:moveTo>
                    <a:lnTo>
                      <a:pt x="0" y="1960"/>
                    </a:lnTo>
                    <a:lnTo>
                      <a:pt x="0" y="0"/>
                    </a:lnTo>
                    <a:lnTo>
                      <a:pt x="333" y="0"/>
                    </a:lnTo>
                    <a:lnTo>
                      <a:pt x="333" y="1960"/>
                    </a:lnTo>
                    <a:lnTo>
                      <a:pt x="166" y="1960"/>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2" name="Freeform 9">
                <a:extLst>
                  <a:ext uri="{FF2B5EF4-FFF2-40B4-BE49-F238E27FC236}">
                    <a16:creationId xmlns:a16="http://schemas.microsoft.com/office/drawing/2014/main" id="{1664600A-1CEE-425E-A1AF-78F87E7A7277}"/>
                  </a:ext>
                </a:extLst>
              </p:cNvPr>
              <p:cNvSpPr>
                <a:spLocks noChangeArrowheads="1"/>
              </p:cNvSpPr>
              <p:nvPr/>
            </p:nvSpPr>
            <p:spPr bwMode="auto">
              <a:xfrm>
                <a:off x="3006162" y="2033024"/>
                <a:ext cx="120650" cy="709613"/>
              </a:xfrm>
              <a:custGeom>
                <a:avLst/>
                <a:gdLst>
                  <a:gd name="T0" fmla="*/ 60149 w 333"/>
                  <a:gd name="T1" fmla="*/ 709291 h 1973"/>
                  <a:gd name="T2" fmla="*/ 0 w 333"/>
                  <a:gd name="T3" fmla="*/ 709291 h 1973"/>
                  <a:gd name="T4" fmla="*/ 0 w 333"/>
                  <a:gd name="T5" fmla="*/ 0 h 1973"/>
                  <a:gd name="T6" fmla="*/ 120299 w 333"/>
                  <a:gd name="T7" fmla="*/ 0 h 1973"/>
                  <a:gd name="T8" fmla="*/ 120299 w 333"/>
                  <a:gd name="T9" fmla="*/ 709291 h 1973"/>
                  <a:gd name="T10" fmla="*/ 60149 w 333"/>
                  <a:gd name="T11" fmla="*/ 709291 h 19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973">
                    <a:moveTo>
                      <a:pt x="166" y="1972"/>
                    </a:moveTo>
                    <a:lnTo>
                      <a:pt x="0" y="1972"/>
                    </a:lnTo>
                    <a:lnTo>
                      <a:pt x="0" y="0"/>
                    </a:lnTo>
                    <a:lnTo>
                      <a:pt x="332" y="0"/>
                    </a:lnTo>
                    <a:lnTo>
                      <a:pt x="332" y="1972"/>
                    </a:lnTo>
                    <a:lnTo>
                      <a:pt x="166" y="1972"/>
                    </a:lnTo>
                  </a:path>
                </a:pathLst>
              </a:custGeom>
              <a:solidFill>
                <a:srgbClr val="AEA3C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3" name="Freeform 10">
                <a:extLst>
                  <a:ext uri="{FF2B5EF4-FFF2-40B4-BE49-F238E27FC236}">
                    <a16:creationId xmlns:a16="http://schemas.microsoft.com/office/drawing/2014/main" id="{F8647D78-F44A-4675-B46E-0766187B6E34}"/>
                  </a:ext>
                </a:extLst>
              </p:cNvPr>
              <p:cNvSpPr>
                <a:spLocks noChangeArrowheads="1"/>
              </p:cNvSpPr>
              <p:nvPr/>
            </p:nvSpPr>
            <p:spPr bwMode="auto">
              <a:xfrm>
                <a:off x="3142687" y="2033024"/>
                <a:ext cx="120650" cy="814388"/>
              </a:xfrm>
              <a:custGeom>
                <a:avLst/>
                <a:gdLst>
                  <a:gd name="T0" fmla="*/ 60149 w 333"/>
                  <a:gd name="T1" fmla="*/ 814071 h 2262"/>
                  <a:gd name="T2" fmla="*/ 0 w 333"/>
                  <a:gd name="T3" fmla="*/ 814071 h 2262"/>
                  <a:gd name="T4" fmla="*/ 0 w 333"/>
                  <a:gd name="T5" fmla="*/ 0 h 2262"/>
                  <a:gd name="T6" fmla="*/ 120299 w 333"/>
                  <a:gd name="T7" fmla="*/ 0 h 2262"/>
                  <a:gd name="T8" fmla="*/ 120299 w 333"/>
                  <a:gd name="T9" fmla="*/ 814071 h 2262"/>
                  <a:gd name="T10" fmla="*/ 60149 w 333"/>
                  <a:gd name="T11" fmla="*/ 814071 h 2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262">
                    <a:moveTo>
                      <a:pt x="166" y="2261"/>
                    </a:moveTo>
                    <a:lnTo>
                      <a:pt x="0" y="2261"/>
                    </a:lnTo>
                    <a:lnTo>
                      <a:pt x="0" y="0"/>
                    </a:lnTo>
                    <a:lnTo>
                      <a:pt x="332" y="0"/>
                    </a:lnTo>
                    <a:lnTo>
                      <a:pt x="332" y="2261"/>
                    </a:lnTo>
                    <a:lnTo>
                      <a:pt x="166" y="2261"/>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4" name="Freeform 11">
                <a:extLst>
                  <a:ext uri="{FF2B5EF4-FFF2-40B4-BE49-F238E27FC236}">
                    <a16:creationId xmlns:a16="http://schemas.microsoft.com/office/drawing/2014/main" id="{3262D627-31F8-4612-BC77-0E8BBA7ACFF3}"/>
                  </a:ext>
                </a:extLst>
              </p:cNvPr>
              <p:cNvSpPr>
                <a:spLocks noChangeArrowheads="1"/>
              </p:cNvSpPr>
              <p:nvPr/>
            </p:nvSpPr>
            <p:spPr bwMode="auto">
              <a:xfrm>
                <a:off x="3279212" y="2033024"/>
                <a:ext cx="120650" cy="968375"/>
              </a:xfrm>
              <a:custGeom>
                <a:avLst/>
                <a:gdLst>
                  <a:gd name="T0" fmla="*/ 60149 w 333"/>
                  <a:gd name="T1" fmla="*/ 968066 h 2690"/>
                  <a:gd name="T2" fmla="*/ 0 w 333"/>
                  <a:gd name="T3" fmla="*/ 968066 h 2690"/>
                  <a:gd name="T4" fmla="*/ 0 w 333"/>
                  <a:gd name="T5" fmla="*/ 0 h 2690"/>
                  <a:gd name="T6" fmla="*/ 120299 w 333"/>
                  <a:gd name="T7" fmla="*/ 0 h 2690"/>
                  <a:gd name="T8" fmla="*/ 120299 w 333"/>
                  <a:gd name="T9" fmla="*/ 968066 h 2690"/>
                  <a:gd name="T10" fmla="*/ 60149 w 333"/>
                  <a:gd name="T11" fmla="*/ 968066 h 26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690">
                    <a:moveTo>
                      <a:pt x="166" y="2689"/>
                    </a:moveTo>
                    <a:lnTo>
                      <a:pt x="0" y="2689"/>
                    </a:lnTo>
                    <a:lnTo>
                      <a:pt x="0" y="0"/>
                    </a:lnTo>
                    <a:lnTo>
                      <a:pt x="332" y="0"/>
                    </a:lnTo>
                    <a:lnTo>
                      <a:pt x="332" y="2689"/>
                    </a:lnTo>
                    <a:lnTo>
                      <a:pt x="166" y="268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5" name="Freeform 12">
                <a:extLst>
                  <a:ext uri="{FF2B5EF4-FFF2-40B4-BE49-F238E27FC236}">
                    <a16:creationId xmlns:a16="http://schemas.microsoft.com/office/drawing/2014/main" id="{4673B34F-AA2D-4373-A598-3B96D71A7223}"/>
                  </a:ext>
                </a:extLst>
              </p:cNvPr>
              <p:cNvSpPr>
                <a:spLocks noChangeArrowheads="1"/>
              </p:cNvSpPr>
              <p:nvPr/>
            </p:nvSpPr>
            <p:spPr bwMode="auto">
              <a:xfrm>
                <a:off x="3415737" y="2033024"/>
                <a:ext cx="120650" cy="968375"/>
              </a:xfrm>
              <a:custGeom>
                <a:avLst/>
                <a:gdLst>
                  <a:gd name="T0" fmla="*/ 60149 w 333"/>
                  <a:gd name="T1" fmla="*/ 968066 h 2690"/>
                  <a:gd name="T2" fmla="*/ 0 w 333"/>
                  <a:gd name="T3" fmla="*/ 968066 h 2690"/>
                  <a:gd name="T4" fmla="*/ 0 w 333"/>
                  <a:gd name="T5" fmla="*/ 0 h 2690"/>
                  <a:gd name="T6" fmla="*/ 120299 w 333"/>
                  <a:gd name="T7" fmla="*/ 0 h 2690"/>
                  <a:gd name="T8" fmla="*/ 120299 w 333"/>
                  <a:gd name="T9" fmla="*/ 968066 h 2690"/>
                  <a:gd name="T10" fmla="*/ 60149 w 333"/>
                  <a:gd name="T11" fmla="*/ 968066 h 26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690">
                    <a:moveTo>
                      <a:pt x="166" y="2689"/>
                    </a:moveTo>
                    <a:lnTo>
                      <a:pt x="0" y="2689"/>
                    </a:lnTo>
                    <a:lnTo>
                      <a:pt x="0" y="0"/>
                    </a:lnTo>
                    <a:lnTo>
                      <a:pt x="332" y="0"/>
                    </a:lnTo>
                    <a:lnTo>
                      <a:pt x="332" y="2689"/>
                    </a:lnTo>
                    <a:lnTo>
                      <a:pt x="166" y="268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6" name="Freeform 13">
                <a:extLst>
                  <a:ext uri="{FF2B5EF4-FFF2-40B4-BE49-F238E27FC236}">
                    <a16:creationId xmlns:a16="http://schemas.microsoft.com/office/drawing/2014/main" id="{13A5B3F6-3DE8-4C9F-9019-833F208E84E6}"/>
                  </a:ext>
                </a:extLst>
              </p:cNvPr>
              <p:cNvSpPr>
                <a:spLocks noChangeArrowheads="1"/>
              </p:cNvSpPr>
              <p:nvPr/>
            </p:nvSpPr>
            <p:spPr bwMode="auto">
              <a:xfrm>
                <a:off x="3553849" y="2033024"/>
                <a:ext cx="120650" cy="1003300"/>
              </a:xfrm>
              <a:custGeom>
                <a:avLst/>
                <a:gdLst>
                  <a:gd name="T0" fmla="*/ 60149 w 333"/>
                  <a:gd name="T1" fmla="*/ 1002993 h 2789"/>
                  <a:gd name="T2" fmla="*/ 0 w 333"/>
                  <a:gd name="T3" fmla="*/ 1002993 h 2789"/>
                  <a:gd name="T4" fmla="*/ 0 w 333"/>
                  <a:gd name="T5" fmla="*/ 0 h 2789"/>
                  <a:gd name="T6" fmla="*/ 120299 w 333"/>
                  <a:gd name="T7" fmla="*/ 0 h 2789"/>
                  <a:gd name="T8" fmla="*/ 120299 w 333"/>
                  <a:gd name="T9" fmla="*/ 1002993 h 2789"/>
                  <a:gd name="T10" fmla="*/ 60149 w 333"/>
                  <a:gd name="T11" fmla="*/ 1002993 h 27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789">
                    <a:moveTo>
                      <a:pt x="166" y="2788"/>
                    </a:moveTo>
                    <a:lnTo>
                      <a:pt x="0" y="2788"/>
                    </a:lnTo>
                    <a:lnTo>
                      <a:pt x="0" y="0"/>
                    </a:lnTo>
                    <a:lnTo>
                      <a:pt x="332" y="0"/>
                    </a:lnTo>
                    <a:lnTo>
                      <a:pt x="332" y="2788"/>
                    </a:lnTo>
                    <a:lnTo>
                      <a:pt x="166" y="2788"/>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7" name="Freeform 14">
                <a:extLst>
                  <a:ext uri="{FF2B5EF4-FFF2-40B4-BE49-F238E27FC236}">
                    <a16:creationId xmlns:a16="http://schemas.microsoft.com/office/drawing/2014/main" id="{5FD2B5CB-9CFE-40AA-8726-BFF4A8E3A6FB}"/>
                  </a:ext>
                </a:extLst>
              </p:cNvPr>
              <p:cNvSpPr>
                <a:spLocks noChangeArrowheads="1"/>
              </p:cNvSpPr>
              <p:nvPr/>
            </p:nvSpPr>
            <p:spPr bwMode="auto">
              <a:xfrm>
                <a:off x="3690374" y="2033024"/>
                <a:ext cx="120650" cy="1019175"/>
              </a:xfrm>
              <a:custGeom>
                <a:avLst/>
                <a:gdLst>
                  <a:gd name="T0" fmla="*/ 60149 w 333"/>
                  <a:gd name="T1" fmla="*/ 1018869 h 2829"/>
                  <a:gd name="T2" fmla="*/ 0 w 333"/>
                  <a:gd name="T3" fmla="*/ 1018869 h 2829"/>
                  <a:gd name="T4" fmla="*/ 0 w 333"/>
                  <a:gd name="T5" fmla="*/ 0 h 2829"/>
                  <a:gd name="T6" fmla="*/ 120299 w 333"/>
                  <a:gd name="T7" fmla="*/ 0 h 2829"/>
                  <a:gd name="T8" fmla="*/ 120299 w 333"/>
                  <a:gd name="T9" fmla="*/ 1018869 h 2829"/>
                  <a:gd name="T10" fmla="*/ 60149 w 333"/>
                  <a:gd name="T11" fmla="*/ 1018869 h 2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829">
                    <a:moveTo>
                      <a:pt x="166" y="2828"/>
                    </a:moveTo>
                    <a:lnTo>
                      <a:pt x="0" y="2828"/>
                    </a:lnTo>
                    <a:lnTo>
                      <a:pt x="0" y="0"/>
                    </a:lnTo>
                    <a:lnTo>
                      <a:pt x="332" y="0"/>
                    </a:lnTo>
                    <a:lnTo>
                      <a:pt x="332" y="2828"/>
                    </a:lnTo>
                    <a:lnTo>
                      <a:pt x="166" y="2828"/>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8" name="Freeform 15">
                <a:extLst>
                  <a:ext uri="{FF2B5EF4-FFF2-40B4-BE49-F238E27FC236}">
                    <a16:creationId xmlns:a16="http://schemas.microsoft.com/office/drawing/2014/main" id="{5F5EE453-798E-4194-ABB3-3E956D52BE4F}"/>
                  </a:ext>
                </a:extLst>
              </p:cNvPr>
              <p:cNvSpPr>
                <a:spLocks noChangeArrowheads="1"/>
              </p:cNvSpPr>
              <p:nvPr/>
            </p:nvSpPr>
            <p:spPr bwMode="auto">
              <a:xfrm>
                <a:off x="3826899" y="2033024"/>
                <a:ext cx="120650" cy="1060450"/>
              </a:xfrm>
              <a:custGeom>
                <a:avLst/>
                <a:gdLst>
                  <a:gd name="T0" fmla="*/ 60149 w 333"/>
                  <a:gd name="T1" fmla="*/ 1060146 h 2945"/>
                  <a:gd name="T2" fmla="*/ 0 w 333"/>
                  <a:gd name="T3" fmla="*/ 1060146 h 2945"/>
                  <a:gd name="T4" fmla="*/ 0 w 333"/>
                  <a:gd name="T5" fmla="*/ 0 h 2945"/>
                  <a:gd name="T6" fmla="*/ 120299 w 333"/>
                  <a:gd name="T7" fmla="*/ 0 h 2945"/>
                  <a:gd name="T8" fmla="*/ 120299 w 333"/>
                  <a:gd name="T9" fmla="*/ 1060146 h 2945"/>
                  <a:gd name="T10" fmla="*/ 60149 w 333"/>
                  <a:gd name="T11" fmla="*/ 1060146 h 29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945">
                    <a:moveTo>
                      <a:pt x="166" y="2944"/>
                    </a:moveTo>
                    <a:lnTo>
                      <a:pt x="0" y="2944"/>
                    </a:lnTo>
                    <a:lnTo>
                      <a:pt x="0" y="0"/>
                    </a:lnTo>
                    <a:lnTo>
                      <a:pt x="332" y="0"/>
                    </a:lnTo>
                    <a:lnTo>
                      <a:pt x="332" y="2944"/>
                    </a:lnTo>
                    <a:lnTo>
                      <a:pt x="166" y="2944"/>
                    </a:lnTo>
                  </a:path>
                </a:pathLst>
              </a:custGeom>
              <a:solidFill>
                <a:srgbClr val="CF9F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59" name="Freeform 16">
                <a:extLst>
                  <a:ext uri="{FF2B5EF4-FFF2-40B4-BE49-F238E27FC236}">
                    <a16:creationId xmlns:a16="http://schemas.microsoft.com/office/drawing/2014/main" id="{565D4FFA-BD91-4E09-8557-6A2A55FC2BF8}"/>
                  </a:ext>
                </a:extLst>
              </p:cNvPr>
              <p:cNvSpPr>
                <a:spLocks noChangeArrowheads="1"/>
              </p:cNvSpPr>
              <p:nvPr/>
            </p:nvSpPr>
            <p:spPr bwMode="auto">
              <a:xfrm>
                <a:off x="3963424" y="2033024"/>
                <a:ext cx="120650" cy="1066800"/>
              </a:xfrm>
              <a:custGeom>
                <a:avLst/>
                <a:gdLst>
                  <a:gd name="T0" fmla="*/ 60149 w 333"/>
                  <a:gd name="T1" fmla="*/ 1066496 h 2962"/>
                  <a:gd name="T2" fmla="*/ 0 w 333"/>
                  <a:gd name="T3" fmla="*/ 1066496 h 2962"/>
                  <a:gd name="T4" fmla="*/ 0 w 333"/>
                  <a:gd name="T5" fmla="*/ 0 h 2962"/>
                  <a:gd name="T6" fmla="*/ 120299 w 333"/>
                  <a:gd name="T7" fmla="*/ 0 h 2962"/>
                  <a:gd name="T8" fmla="*/ 120299 w 333"/>
                  <a:gd name="T9" fmla="*/ 1066496 h 2962"/>
                  <a:gd name="T10" fmla="*/ 60149 w 333"/>
                  <a:gd name="T11" fmla="*/ 1066496 h 29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962">
                    <a:moveTo>
                      <a:pt x="166" y="2961"/>
                    </a:moveTo>
                    <a:lnTo>
                      <a:pt x="0" y="2961"/>
                    </a:lnTo>
                    <a:lnTo>
                      <a:pt x="0" y="0"/>
                    </a:lnTo>
                    <a:lnTo>
                      <a:pt x="332" y="0"/>
                    </a:lnTo>
                    <a:lnTo>
                      <a:pt x="332" y="2961"/>
                    </a:lnTo>
                    <a:lnTo>
                      <a:pt x="166" y="2961"/>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0" name="Freeform 17">
                <a:extLst>
                  <a:ext uri="{FF2B5EF4-FFF2-40B4-BE49-F238E27FC236}">
                    <a16:creationId xmlns:a16="http://schemas.microsoft.com/office/drawing/2014/main" id="{3AB20CDE-6B8E-4682-85A9-0F194FE47306}"/>
                  </a:ext>
                </a:extLst>
              </p:cNvPr>
              <p:cNvSpPr>
                <a:spLocks noChangeArrowheads="1"/>
              </p:cNvSpPr>
              <p:nvPr/>
            </p:nvSpPr>
            <p:spPr bwMode="auto">
              <a:xfrm>
                <a:off x="4101537" y="2033024"/>
                <a:ext cx="120650" cy="1093788"/>
              </a:xfrm>
              <a:custGeom>
                <a:avLst/>
                <a:gdLst>
                  <a:gd name="T0" fmla="*/ 60149 w 333"/>
                  <a:gd name="T1" fmla="*/ 1093486 h 3037"/>
                  <a:gd name="T2" fmla="*/ 0 w 333"/>
                  <a:gd name="T3" fmla="*/ 1093486 h 3037"/>
                  <a:gd name="T4" fmla="*/ 0 w 333"/>
                  <a:gd name="T5" fmla="*/ 0 h 3037"/>
                  <a:gd name="T6" fmla="*/ 120299 w 333"/>
                  <a:gd name="T7" fmla="*/ 0 h 3037"/>
                  <a:gd name="T8" fmla="*/ 120299 w 333"/>
                  <a:gd name="T9" fmla="*/ 1093486 h 3037"/>
                  <a:gd name="T10" fmla="*/ 60149 w 333"/>
                  <a:gd name="T11" fmla="*/ 1093486 h 30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037">
                    <a:moveTo>
                      <a:pt x="166" y="3036"/>
                    </a:moveTo>
                    <a:lnTo>
                      <a:pt x="0" y="3036"/>
                    </a:lnTo>
                    <a:lnTo>
                      <a:pt x="0" y="0"/>
                    </a:lnTo>
                    <a:lnTo>
                      <a:pt x="332" y="0"/>
                    </a:lnTo>
                    <a:lnTo>
                      <a:pt x="332" y="3036"/>
                    </a:lnTo>
                    <a:lnTo>
                      <a:pt x="166" y="3036"/>
                    </a:lnTo>
                  </a:path>
                </a:pathLst>
              </a:custGeom>
              <a:solidFill>
                <a:srgbClr val="D5D3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1" name="Freeform 18">
                <a:extLst>
                  <a:ext uri="{FF2B5EF4-FFF2-40B4-BE49-F238E27FC236}">
                    <a16:creationId xmlns:a16="http://schemas.microsoft.com/office/drawing/2014/main" id="{2B5E8797-5658-4528-8724-E13C95A771F1}"/>
                  </a:ext>
                </a:extLst>
              </p:cNvPr>
              <p:cNvSpPr>
                <a:spLocks noChangeArrowheads="1"/>
              </p:cNvSpPr>
              <p:nvPr/>
            </p:nvSpPr>
            <p:spPr bwMode="auto">
              <a:xfrm>
                <a:off x="4238062" y="2033024"/>
                <a:ext cx="120650" cy="1123950"/>
              </a:xfrm>
              <a:custGeom>
                <a:avLst/>
                <a:gdLst>
                  <a:gd name="T0" fmla="*/ 60149 w 333"/>
                  <a:gd name="T1" fmla="*/ 1123649 h 3120"/>
                  <a:gd name="T2" fmla="*/ 0 w 333"/>
                  <a:gd name="T3" fmla="*/ 1123649 h 3120"/>
                  <a:gd name="T4" fmla="*/ 0 w 333"/>
                  <a:gd name="T5" fmla="*/ 0 h 3120"/>
                  <a:gd name="T6" fmla="*/ 120299 w 333"/>
                  <a:gd name="T7" fmla="*/ 0 h 3120"/>
                  <a:gd name="T8" fmla="*/ 120299 w 333"/>
                  <a:gd name="T9" fmla="*/ 1123649 h 3120"/>
                  <a:gd name="T10" fmla="*/ 60149 w 333"/>
                  <a:gd name="T11" fmla="*/ 1123649 h 3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120">
                    <a:moveTo>
                      <a:pt x="166" y="3119"/>
                    </a:moveTo>
                    <a:lnTo>
                      <a:pt x="0" y="3119"/>
                    </a:lnTo>
                    <a:lnTo>
                      <a:pt x="0" y="0"/>
                    </a:lnTo>
                    <a:lnTo>
                      <a:pt x="332" y="0"/>
                    </a:lnTo>
                    <a:lnTo>
                      <a:pt x="332" y="3119"/>
                    </a:lnTo>
                    <a:lnTo>
                      <a:pt x="166" y="3119"/>
                    </a:lnTo>
                  </a:path>
                </a:pathLst>
              </a:custGeom>
              <a:solidFill>
                <a:srgbClr val="A6A3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2" name="Freeform 19">
                <a:extLst>
                  <a:ext uri="{FF2B5EF4-FFF2-40B4-BE49-F238E27FC236}">
                    <a16:creationId xmlns:a16="http://schemas.microsoft.com/office/drawing/2014/main" id="{219EA9EE-DCDE-4759-BF1E-E970C4346DD0}"/>
                  </a:ext>
                </a:extLst>
              </p:cNvPr>
              <p:cNvSpPr>
                <a:spLocks noChangeArrowheads="1"/>
              </p:cNvSpPr>
              <p:nvPr/>
            </p:nvSpPr>
            <p:spPr bwMode="auto">
              <a:xfrm>
                <a:off x="4374587" y="2033024"/>
                <a:ext cx="120650" cy="1123950"/>
              </a:xfrm>
              <a:custGeom>
                <a:avLst/>
                <a:gdLst>
                  <a:gd name="T0" fmla="*/ 60149 w 333"/>
                  <a:gd name="T1" fmla="*/ 1123649 h 3120"/>
                  <a:gd name="T2" fmla="*/ 0 w 333"/>
                  <a:gd name="T3" fmla="*/ 1123649 h 3120"/>
                  <a:gd name="T4" fmla="*/ 0 w 333"/>
                  <a:gd name="T5" fmla="*/ 0 h 3120"/>
                  <a:gd name="T6" fmla="*/ 120299 w 333"/>
                  <a:gd name="T7" fmla="*/ 0 h 3120"/>
                  <a:gd name="T8" fmla="*/ 120299 w 333"/>
                  <a:gd name="T9" fmla="*/ 1123649 h 3120"/>
                  <a:gd name="T10" fmla="*/ 60149 w 333"/>
                  <a:gd name="T11" fmla="*/ 1123649 h 3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120">
                    <a:moveTo>
                      <a:pt x="166" y="3119"/>
                    </a:moveTo>
                    <a:lnTo>
                      <a:pt x="0" y="3119"/>
                    </a:lnTo>
                    <a:lnTo>
                      <a:pt x="0" y="0"/>
                    </a:lnTo>
                    <a:lnTo>
                      <a:pt x="332" y="0"/>
                    </a:lnTo>
                    <a:lnTo>
                      <a:pt x="332" y="3119"/>
                    </a:lnTo>
                    <a:lnTo>
                      <a:pt x="166" y="311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3" name="Freeform 20">
                <a:extLst>
                  <a:ext uri="{FF2B5EF4-FFF2-40B4-BE49-F238E27FC236}">
                    <a16:creationId xmlns:a16="http://schemas.microsoft.com/office/drawing/2014/main" id="{A2396171-D5E3-4467-BFAD-0FCF57E1463D}"/>
                  </a:ext>
                </a:extLst>
              </p:cNvPr>
              <p:cNvSpPr>
                <a:spLocks noChangeArrowheads="1"/>
              </p:cNvSpPr>
              <p:nvPr/>
            </p:nvSpPr>
            <p:spPr bwMode="auto">
              <a:xfrm>
                <a:off x="4512699" y="2033024"/>
                <a:ext cx="119063" cy="1228725"/>
              </a:xfrm>
              <a:custGeom>
                <a:avLst/>
                <a:gdLst>
                  <a:gd name="T0" fmla="*/ 59178 w 332"/>
                  <a:gd name="T1" fmla="*/ 1228430 h 3413"/>
                  <a:gd name="T2" fmla="*/ 0 w 332"/>
                  <a:gd name="T3" fmla="*/ 1228430 h 3413"/>
                  <a:gd name="T4" fmla="*/ 0 w 332"/>
                  <a:gd name="T5" fmla="*/ 0 h 3413"/>
                  <a:gd name="T6" fmla="*/ 118715 w 332"/>
                  <a:gd name="T7" fmla="*/ 0 h 3413"/>
                  <a:gd name="T8" fmla="*/ 118715 w 332"/>
                  <a:gd name="T9" fmla="*/ 1228430 h 3413"/>
                  <a:gd name="T10" fmla="*/ 59178 w 332"/>
                  <a:gd name="T11" fmla="*/ 1228430 h 34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2" h="3413">
                    <a:moveTo>
                      <a:pt x="165" y="3412"/>
                    </a:moveTo>
                    <a:lnTo>
                      <a:pt x="0" y="3412"/>
                    </a:lnTo>
                    <a:lnTo>
                      <a:pt x="0" y="0"/>
                    </a:lnTo>
                    <a:lnTo>
                      <a:pt x="331" y="0"/>
                    </a:lnTo>
                    <a:lnTo>
                      <a:pt x="331" y="3412"/>
                    </a:lnTo>
                    <a:lnTo>
                      <a:pt x="165" y="3412"/>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4" name="Freeform 21">
                <a:extLst>
                  <a:ext uri="{FF2B5EF4-FFF2-40B4-BE49-F238E27FC236}">
                    <a16:creationId xmlns:a16="http://schemas.microsoft.com/office/drawing/2014/main" id="{D56DB3F2-AB89-414D-B336-D4D121EA2E12}"/>
                  </a:ext>
                </a:extLst>
              </p:cNvPr>
              <p:cNvSpPr>
                <a:spLocks noChangeArrowheads="1"/>
              </p:cNvSpPr>
              <p:nvPr/>
            </p:nvSpPr>
            <p:spPr bwMode="auto">
              <a:xfrm>
                <a:off x="4649224" y="2033024"/>
                <a:ext cx="120650" cy="1323975"/>
              </a:xfrm>
              <a:custGeom>
                <a:avLst/>
                <a:gdLst>
                  <a:gd name="T0" fmla="*/ 60149 w 333"/>
                  <a:gd name="T1" fmla="*/ 1323685 h 3679"/>
                  <a:gd name="T2" fmla="*/ 0 w 333"/>
                  <a:gd name="T3" fmla="*/ 1323685 h 3679"/>
                  <a:gd name="T4" fmla="*/ 0 w 333"/>
                  <a:gd name="T5" fmla="*/ 0 h 3679"/>
                  <a:gd name="T6" fmla="*/ 120299 w 333"/>
                  <a:gd name="T7" fmla="*/ 0 h 3679"/>
                  <a:gd name="T8" fmla="*/ 120299 w 333"/>
                  <a:gd name="T9" fmla="*/ 1323685 h 3679"/>
                  <a:gd name="T10" fmla="*/ 60149 w 333"/>
                  <a:gd name="T11" fmla="*/ 1323685 h 3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679">
                    <a:moveTo>
                      <a:pt x="166" y="3678"/>
                    </a:moveTo>
                    <a:lnTo>
                      <a:pt x="0" y="3678"/>
                    </a:lnTo>
                    <a:lnTo>
                      <a:pt x="0" y="0"/>
                    </a:lnTo>
                    <a:lnTo>
                      <a:pt x="332" y="0"/>
                    </a:lnTo>
                    <a:lnTo>
                      <a:pt x="332" y="3678"/>
                    </a:lnTo>
                    <a:lnTo>
                      <a:pt x="166" y="3678"/>
                    </a:lnTo>
                  </a:path>
                </a:pathLst>
              </a:custGeom>
              <a:solidFill>
                <a:srgbClr val="7D7B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5" name="Freeform 22">
                <a:extLst>
                  <a:ext uri="{FF2B5EF4-FFF2-40B4-BE49-F238E27FC236}">
                    <a16:creationId xmlns:a16="http://schemas.microsoft.com/office/drawing/2014/main" id="{28DC7D8C-0BF1-42DA-BD33-F7D0C2A1B4DA}"/>
                  </a:ext>
                </a:extLst>
              </p:cNvPr>
              <p:cNvSpPr>
                <a:spLocks noChangeArrowheads="1"/>
              </p:cNvSpPr>
              <p:nvPr/>
            </p:nvSpPr>
            <p:spPr bwMode="auto">
              <a:xfrm>
                <a:off x="4785749" y="2033024"/>
                <a:ext cx="120650" cy="1416050"/>
              </a:xfrm>
              <a:custGeom>
                <a:avLst/>
                <a:gdLst>
                  <a:gd name="T0" fmla="*/ 60149 w 333"/>
                  <a:gd name="T1" fmla="*/ 1415765 h 3934"/>
                  <a:gd name="T2" fmla="*/ 0 w 333"/>
                  <a:gd name="T3" fmla="*/ 1415765 h 3934"/>
                  <a:gd name="T4" fmla="*/ 0 w 333"/>
                  <a:gd name="T5" fmla="*/ 0 h 3934"/>
                  <a:gd name="T6" fmla="*/ 120299 w 333"/>
                  <a:gd name="T7" fmla="*/ 0 h 3934"/>
                  <a:gd name="T8" fmla="*/ 120299 w 333"/>
                  <a:gd name="T9" fmla="*/ 1415765 h 3934"/>
                  <a:gd name="T10" fmla="*/ 60149 w 333"/>
                  <a:gd name="T11" fmla="*/ 1415765 h 39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934">
                    <a:moveTo>
                      <a:pt x="166" y="3933"/>
                    </a:moveTo>
                    <a:lnTo>
                      <a:pt x="0" y="3933"/>
                    </a:lnTo>
                    <a:lnTo>
                      <a:pt x="0" y="0"/>
                    </a:lnTo>
                    <a:lnTo>
                      <a:pt x="332" y="0"/>
                    </a:lnTo>
                    <a:lnTo>
                      <a:pt x="332" y="3933"/>
                    </a:lnTo>
                    <a:lnTo>
                      <a:pt x="166" y="3933"/>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6" name="Freeform 23">
                <a:extLst>
                  <a:ext uri="{FF2B5EF4-FFF2-40B4-BE49-F238E27FC236}">
                    <a16:creationId xmlns:a16="http://schemas.microsoft.com/office/drawing/2014/main" id="{CC4E2BBB-A26F-4894-8909-EB40B77BC4FB}"/>
                  </a:ext>
                </a:extLst>
              </p:cNvPr>
              <p:cNvSpPr>
                <a:spLocks noChangeArrowheads="1"/>
              </p:cNvSpPr>
              <p:nvPr/>
            </p:nvSpPr>
            <p:spPr bwMode="auto">
              <a:xfrm>
                <a:off x="4922274" y="2033024"/>
                <a:ext cx="120650" cy="1449388"/>
              </a:xfrm>
              <a:custGeom>
                <a:avLst/>
                <a:gdLst>
                  <a:gd name="T0" fmla="*/ 60330 w 334"/>
                  <a:gd name="T1" fmla="*/ 1449105 h 4027"/>
                  <a:gd name="T2" fmla="*/ 0 w 334"/>
                  <a:gd name="T3" fmla="*/ 1449105 h 4027"/>
                  <a:gd name="T4" fmla="*/ 0 w 334"/>
                  <a:gd name="T5" fmla="*/ 0 h 4027"/>
                  <a:gd name="T6" fmla="*/ 120300 w 334"/>
                  <a:gd name="T7" fmla="*/ 0 h 4027"/>
                  <a:gd name="T8" fmla="*/ 120300 w 334"/>
                  <a:gd name="T9" fmla="*/ 1449105 h 4027"/>
                  <a:gd name="T10" fmla="*/ 60330 w 334"/>
                  <a:gd name="T11" fmla="*/ 1449105 h 40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4027">
                    <a:moveTo>
                      <a:pt x="167" y="4026"/>
                    </a:moveTo>
                    <a:lnTo>
                      <a:pt x="0" y="4026"/>
                    </a:lnTo>
                    <a:lnTo>
                      <a:pt x="0" y="0"/>
                    </a:lnTo>
                    <a:lnTo>
                      <a:pt x="333" y="0"/>
                    </a:lnTo>
                    <a:lnTo>
                      <a:pt x="333" y="4026"/>
                    </a:lnTo>
                    <a:lnTo>
                      <a:pt x="167" y="4026"/>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7" name="Freeform 24">
                <a:extLst>
                  <a:ext uri="{FF2B5EF4-FFF2-40B4-BE49-F238E27FC236}">
                    <a16:creationId xmlns:a16="http://schemas.microsoft.com/office/drawing/2014/main" id="{A59DF760-8DCF-4222-A9C1-6185F627EDF0}"/>
                  </a:ext>
                </a:extLst>
              </p:cNvPr>
              <p:cNvSpPr>
                <a:spLocks noChangeArrowheads="1"/>
              </p:cNvSpPr>
              <p:nvPr/>
            </p:nvSpPr>
            <p:spPr bwMode="auto">
              <a:xfrm>
                <a:off x="5060387" y="2033024"/>
                <a:ext cx="120650" cy="1497013"/>
              </a:xfrm>
              <a:custGeom>
                <a:avLst/>
                <a:gdLst>
                  <a:gd name="T0" fmla="*/ 60149 w 333"/>
                  <a:gd name="T1" fmla="*/ 1496732 h 4160"/>
                  <a:gd name="T2" fmla="*/ 0 w 333"/>
                  <a:gd name="T3" fmla="*/ 1496732 h 4160"/>
                  <a:gd name="T4" fmla="*/ 0 w 333"/>
                  <a:gd name="T5" fmla="*/ 0 h 4160"/>
                  <a:gd name="T6" fmla="*/ 120299 w 333"/>
                  <a:gd name="T7" fmla="*/ 0 h 4160"/>
                  <a:gd name="T8" fmla="*/ 120299 w 333"/>
                  <a:gd name="T9" fmla="*/ 1496732 h 4160"/>
                  <a:gd name="T10" fmla="*/ 60149 w 333"/>
                  <a:gd name="T11" fmla="*/ 1496732 h 4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160">
                    <a:moveTo>
                      <a:pt x="166" y="4159"/>
                    </a:moveTo>
                    <a:lnTo>
                      <a:pt x="0" y="4159"/>
                    </a:lnTo>
                    <a:lnTo>
                      <a:pt x="0" y="0"/>
                    </a:lnTo>
                    <a:lnTo>
                      <a:pt x="332" y="0"/>
                    </a:lnTo>
                    <a:lnTo>
                      <a:pt x="332" y="4159"/>
                    </a:lnTo>
                    <a:lnTo>
                      <a:pt x="166" y="415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8" name="Freeform 25">
                <a:extLst>
                  <a:ext uri="{FF2B5EF4-FFF2-40B4-BE49-F238E27FC236}">
                    <a16:creationId xmlns:a16="http://schemas.microsoft.com/office/drawing/2014/main" id="{87DACF34-FAE5-431D-8A0C-725FCA85F398}"/>
                  </a:ext>
                </a:extLst>
              </p:cNvPr>
              <p:cNvSpPr>
                <a:spLocks noChangeArrowheads="1"/>
              </p:cNvSpPr>
              <p:nvPr/>
            </p:nvSpPr>
            <p:spPr bwMode="auto">
              <a:xfrm>
                <a:off x="5196912" y="2033024"/>
                <a:ext cx="120650" cy="1541463"/>
              </a:xfrm>
              <a:custGeom>
                <a:avLst/>
                <a:gdLst>
                  <a:gd name="T0" fmla="*/ 59969 w 334"/>
                  <a:gd name="T1" fmla="*/ 1541185 h 4281"/>
                  <a:gd name="T2" fmla="*/ 0 w 334"/>
                  <a:gd name="T3" fmla="*/ 1541185 h 4281"/>
                  <a:gd name="T4" fmla="*/ 0 w 334"/>
                  <a:gd name="T5" fmla="*/ 0 h 4281"/>
                  <a:gd name="T6" fmla="*/ 120300 w 334"/>
                  <a:gd name="T7" fmla="*/ 0 h 4281"/>
                  <a:gd name="T8" fmla="*/ 120300 w 334"/>
                  <a:gd name="T9" fmla="*/ 1541185 h 4281"/>
                  <a:gd name="T10" fmla="*/ 59969 w 334"/>
                  <a:gd name="T11" fmla="*/ 1541185 h 4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4281">
                    <a:moveTo>
                      <a:pt x="166" y="4280"/>
                    </a:moveTo>
                    <a:lnTo>
                      <a:pt x="0" y="4280"/>
                    </a:lnTo>
                    <a:lnTo>
                      <a:pt x="0" y="0"/>
                    </a:lnTo>
                    <a:lnTo>
                      <a:pt x="333" y="0"/>
                    </a:lnTo>
                    <a:lnTo>
                      <a:pt x="333" y="4280"/>
                    </a:lnTo>
                    <a:lnTo>
                      <a:pt x="166" y="4280"/>
                    </a:lnTo>
                  </a:path>
                </a:pathLst>
              </a:custGeom>
              <a:solidFill>
                <a:srgbClr val="583F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69" name="Freeform 26">
                <a:extLst>
                  <a:ext uri="{FF2B5EF4-FFF2-40B4-BE49-F238E27FC236}">
                    <a16:creationId xmlns:a16="http://schemas.microsoft.com/office/drawing/2014/main" id="{E3B9F809-ECA1-4A99-9614-5D29F1E7679D}"/>
                  </a:ext>
                </a:extLst>
              </p:cNvPr>
              <p:cNvSpPr>
                <a:spLocks noChangeArrowheads="1"/>
              </p:cNvSpPr>
              <p:nvPr/>
            </p:nvSpPr>
            <p:spPr bwMode="auto">
              <a:xfrm>
                <a:off x="5333437" y="2033024"/>
                <a:ext cx="120650" cy="1547813"/>
              </a:xfrm>
              <a:custGeom>
                <a:avLst/>
                <a:gdLst>
                  <a:gd name="T0" fmla="*/ 60149 w 333"/>
                  <a:gd name="T1" fmla="*/ 1547535 h 4298"/>
                  <a:gd name="T2" fmla="*/ 0 w 333"/>
                  <a:gd name="T3" fmla="*/ 1547535 h 4298"/>
                  <a:gd name="T4" fmla="*/ 0 w 333"/>
                  <a:gd name="T5" fmla="*/ 0 h 4298"/>
                  <a:gd name="T6" fmla="*/ 120299 w 333"/>
                  <a:gd name="T7" fmla="*/ 0 h 4298"/>
                  <a:gd name="T8" fmla="*/ 120299 w 333"/>
                  <a:gd name="T9" fmla="*/ 1547535 h 4298"/>
                  <a:gd name="T10" fmla="*/ 60149 w 333"/>
                  <a:gd name="T11" fmla="*/ 1547535 h 42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298">
                    <a:moveTo>
                      <a:pt x="166" y="4297"/>
                    </a:moveTo>
                    <a:lnTo>
                      <a:pt x="0" y="4297"/>
                    </a:lnTo>
                    <a:lnTo>
                      <a:pt x="0" y="0"/>
                    </a:lnTo>
                    <a:lnTo>
                      <a:pt x="332" y="0"/>
                    </a:lnTo>
                    <a:lnTo>
                      <a:pt x="332" y="4297"/>
                    </a:lnTo>
                    <a:lnTo>
                      <a:pt x="166" y="4297"/>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0" name="Freeform 27">
                <a:extLst>
                  <a:ext uri="{FF2B5EF4-FFF2-40B4-BE49-F238E27FC236}">
                    <a16:creationId xmlns:a16="http://schemas.microsoft.com/office/drawing/2014/main" id="{52B480B9-87FB-4F9C-8180-787DBECA8FFF}"/>
                  </a:ext>
                </a:extLst>
              </p:cNvPr>
              <p:cNvSpPr>
                <a:spLocks noChangeArrowheads="1"/>
              </p:cNvSpPr>
              <p:nvPr/>
            </p:nvSpPr>
            <p:spPr bwMode="auto">
              <a:xfrm>
                <a:off x="5469962" y="2033024"/>
                <a:ext cx="120650" cy="1562100"/>
              </a:xfrm>
              <a:custGeom>
                <a:avLst/>
                <a:gdLst>
                  <a:gd name="T0" fmla="*/ 60149 w 333"/>
                  <a:gd name="T1" fmla="*/ 1561823 h 4339"/>
                  <a:gd name="T2" fmla="*/ 0 w 333"/>
                  <a:gd name="T3" fmla="*/ 1561823 h 4339"/>
                  <a:gd name="T4" fmla="*/ 0 w 333"/>
                  <a:gd name="T5" fmla="*/ 0 h 4339"/>
                  <a:gd name="T6" fmla="*/ 120299 w 333"/>
                  <a:gd name="T7" fmla="*/ 0 h 4339"/>
                  <a:gd name="T8" fmla="*/ 120299 w 333"/>
                  <a:gd name="T9" fmla="*/ 1561823 h 4339"/>
                  <a:gd name="T10" fmla="*/ 60149 w 333"/>
                  <a:gd name="T11" fmla="*/ 1561823 h 43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339">
                    <a:moveTo>
                      <a:pt x="166" y="4338"/>
                    </a:moveTo>
                    <a:lnTo>
                      <a:pt x="0" y="4338"/>
                    </a:lnTo>
                    <a:lnTo>
                      <a:pt x="0" y="0"/>
                    </a:lnTo>
                    <a:lnTo>
                      <a:pt x="332" y="0"/>
                    </a:lnTo>
                    <a:lnTo>
                      <a:pt x="332" y="4338"/>
                    </a:lnTo>
                    <a:lnTo>
                      <a:pt x="166" y="4338"/>
                    </a:lnTo>
                  </a:path>
                </a:pathLst>
              </a:custGeom>
              <a:solidFill>
                <a:srgbClr val="583F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1" name="Freeform 28">
                <a:extLst>
                  <a:ext uri="{FF2B5EF4-FFF2-40B4-BE49-F238E27FC236}">
                    <a16:creationId xmlns:a16="http://schemas.microsoft.com/office/drawing/2014/main" id="{56B307E9-48CA-4981-B827-69CE4BE24592}"/>
                  </a:ext>
                </a:extLst>
              </p:cNvPr>
              <p:cNvSpPr>
                <a:spLocks noChangeArrowheads="1"/>
              </p:cNvSpPr>
              <p:nvPr/>
            </p:nvSpPr>
            <p:spPr bwMode="auto">
              <a:xfrm>
                <a:off x="5608074" y="2033024"/>
                <a:ext cx="120650" cy="1644650"/>
              </a:xfrm>
              <a:custGeom>
                <a:avLst/>
                <a:gdLst>
                  <a:gd name="T0" fmla="*/ 60149 w 333"/>
                  <a:gd name="T1" fmla="*/ 1644377 h 4570"/>
                  <a:gd name="T2" fmla="*/ 0 w 333"/>
                  <a:gd name="T3" fmla="*/ 1644377 h 4570"/>
                  <a:gd name="T4" fmla="*/ 0 w 333"/>
                  <a:gd name="T5" fmla="*/ 0 h 4570"/>
                  <a:gd name="T6" fmla="*/ 120299 w 333"/>
                  <a:gd name="T7" fmla="*/ 0 h 4570"/>
                  <a:gd name="T8" fmla="*/ 120299 w 333"/>
                  <a:gd name="T9" fmla="*/ 1644377 h 4570"/>
                  <a:gd name="T10" fmla="*/ 60149 w 333"/>
                  <a:gd name="T11" fmla="*/ 1644377 h 45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570">
                    <a:moveTo>
                      <a:pt x="166" y="4569"/>
                    </a:moveTo>
                    <a:lnTo>
                      <a:pt x="0" y="4569"/>
                    </a:lnTo>
                    <a:lnTo>
                      <a:pt x="0" y="0"/>
                    </a:lnTo>
                    <a:lnTo>
                      <a:pt x="332" y="0"/>
                    </a:lnTo>
                    <a:lnTo>
                      <a:pt x="332" y="4569"/>
                    </a:lnTo>
                    <a:lnTo>
                      <a:pt x="166" y="4569"/>
                    </a:lnTo>
                  </a:path>
                </a:pathLst>
              </a:custGeom>
              <a:solidFill>
                <a:srgbClr val="ABD4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2" name="Freeform 29">
                <a:extLst>
                  <a:ext uri="{FF2B5EF4-FFF2-40B4-BE49-F238E27FC236}">
                    <a16:creationId xmlns:a16="http://schemas.microsoft.com/office/drawing/2014/main" id="{FCDDC692-0A21-4F4A-A000-225D29689CE3}"/>
                  </a:ext>
                </a:extLst>
              </p:cNvPr>
              <p:cNvSpPr>
                <a:spLocks noChangeArrowheads="1"/>
              </p:cNvSpPr>
              <p:nvPr/>
            </p:nvSpPr>
            <p:spPr bwMode="auto">
              <a:xfrm>
                <a:off x="5744599" y="2033024"/>
                <a:ext cx="120650" cy="1754188"/>
              </a:xfrm>
              <a:custGeom>
                <a:avLst/>
                <a:gdLst>
                  <a:gd name="T0" fmla="*/ 60149 w 333"/>
                  <a:gd name="T1" fmla="*/ 1753921 h 4874"/>
                  <a:gd name="T2" fmla="*/ 0 w 333"/>
                  <a:gd name="T3" fmla="*/ 1753921 h 4874"/>
                  <a:gd name="T4" fmla="*/ 0 w 333"/>
                  <a:gd name="T5" fmla="*/ 0 h 4874"/>
                  <a:gd name="T6" fmla="*/ 120299 w 333"/>
                  <a:gd name="T7" fmla="*/ 0 h 4874"/>
                  <a:gd name="T8" fmla="*/ 120299 w 333"/>
                  <a:gd name="T9" fmla="*/ 1753921 h 4874"/>
                  <a:gd name="T10" fmla="*/ 60149 w 333"/>
                  <a:gd name="T11" fmla="*/ 1753921 h 48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874">
                    <a:moveTo>
                      <a:pt x="166" y="4873"/>
                    </a:moveTo>
                    <a:lnTo>
                      <a:pt x="0" y="4873"/>
                    </a:lnTo>
                    <a:lnTo>
                      <a:pt x="0" y="0"/>
                    </a:lnTo>
                    <a:lnTo>
                      <a:pt x="332" y="0"/>
                    </a:lnTo>
                    <a:lnTo>
                      <a:pt x="332" y="4873"/>
                    </a:lnTo>
                    <a:lnTo>
                      <a:pt x="166" y="4873"/>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3" name="Freeform 30">
                <a:extLst>
                  <a:ext uri="{FF2B5EF4-FFF2-40B4-BE49-F238E27FC236}">
                    <a16:creationId xmlns:a16="http://schemas.microsoft.com/office/drawing/2014/main" id="{E959A44A-DD70-4014-A577-81D7C2156900}"/>
                  </a:ext>
                </a:extLst>
              </p:cNvPr>
              <p:cNvSpPr>
                <a:spLocks noChangeArrowheads="1"/>
              </p:cNvSpPr>
              <p:nvPr/>
            </p:nvSpPr>
            <p:spPr bwMode="auto">
              <a:xfrm>
                <a:off x="5881124" y="2033024"/>
                <a:ext cx="120650" cy="1763713"/>
              </a:xfrm>
              <a:custGeom>
                <a:avLst/>
                <a:gdLst>
                  <a:gd name="T0" fmla="*/ 60149 w 333"/>
                  <a:gd name="T1" fmla="*/ 1763446 h 4900"/>
                  <a:gd name="T2" fmla="*/ 0 w 333"/>
                  <a:gd name="T3" fmla="*/ 1763446 h 4900"/>
                  <a:gd name="T4" fmla="*/ 0 w 333"/>
                  <a:gd name="T5" fmla="*/ 0 h 4900"/>
                  <a:gd name="T6" fmla="*/ 120299 w 333"/>
                  <a:gd name="T7" fmla="*/ 0 h 4900"/>
                  <a:gd name="T8" fmla="*/ 120299 w 333"/>
                  <a:gd name="T9" fmla="*/ 1763446 h 4900"/>
                  <a:gd name="T10" fmla="*/ 60149 w 333"/>
                  <a:gd name="T11" fmla="*/ 1763446 h 49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900">
                    <a:moveTo>
                      <a:pt x="166" y="4899"/>
                    </a:moveTo>
                    <a:lnTo>
                      <a:pt x="0" y="4899"/>
                    </a:lnTo>
                    <a:lnTo>
                      <a:pt x="0" y="0"/>
                    </a:lnTo>
                    <a:lnTo>
                      <a:pt x="332" y="0"/>
                    </a:lnTo>
                    <a:lnTo>
                      <a:pt x="332" y="4899"/>
                    </a:lnTo>
                    <a:lnTo>
                      <a:pt x="166" y="489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4" name="Freeform 31">
                <a:extLst>
                  <a:ext uri="{FF2B5EF4-FFF2-40B4-BE49-F238E27FC236}">
                    <a16:creationId xmlns:a16="http://schemas.microsoft.com/office/drawing/2014/main" id="{DE41E90E-4FE5-41B3-90A8-868957A82844}"/>
                  </a:ext>
                </a:extLst>
              </p:cNvPr>
              <p:cNvSpPr>
                <a:spLocks noChangeArrowheads="1"/>
              </p:cNvSpPr>
              <p:nvPr/>
            </p:nvSpPr>
            <p:spPr bwMode="auto">
              <a:xfrm>
                <a:off x="6017649" y="2033024"/>
                <a:ext cx="120650" cy="1785938"/>
              </a:xfrm>
              <a:custGeom>
                <a:avLst/>
                <a:gdLst>
                  <a:gd name="T0" fmla="*/ 60149 w 333"/>
                  <a:gd name="T1" fmla="*/ 1785673 h 4961"/>
                  <a:gd name="T2" fmla="*/ 0 w 333"/>
                  <a:gd name="T3" fmla="*/ 1785673 h 4961"/>
                  <a:gd name="T4" fmla="*/ 0 w 333"/>
                  <a:gd name="T5" fmla="*/ 0 h 4961"/>
                  <a:gd name="T6" fmla="*/ 120299 w 333"/>
                  <a:gd name="T7" fmla="*/ 0 h 4961"/>
                  <a:gd name="T8" fmla="*/ 120299 w 333"/>
                  <a:gd name="T9" fmla="*/ 1785673 h 4961"/>
                  <a:gd name="T10" fmla="*/ 60149 w 333"/>
                  <a:gd name="T11" fmla="*/ 1785673 h 49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961">
                    <a:moveTo>
                      <a:pt x="166" y="4960"/>
                    </a:moveTo>
                    <a:lnTo>
                      <a:pt x="0" y="4960"/>
                    </a:lnTo>
                    <a:lnTo>
                      <a:pt x="0" y="0"/>
                    </a:lnTo>
                    <a:lnTo>
                      <a:pt x="332" y="0"/>
                    </a:lnTo>
                    <a:lnTo>
                      <a:pt x="332" y="4960"/>
                    </a:lnTo>
                    <a:lnTo>
                      <a:pt x="166" y="4960"/>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5" name="Freeform 32">
                <a:extLst>
                  <a:ext uri="{FF2B5EF4-FFF2-40B4-BE49-F238E27FC236}">
                    <a16:creationId xmlns:a16="http://schemas.microsoft.com/office/drawing/2014/main" id="{7C5EC256-2C9A-4DB8-A09F-9F23C87EF96B}"/>
                  </a:ext>
                </a:extLst>
              </p:cNvPr>
              <p:cNvSpPr>
                <a:spLocks noChangeArrowheads="1"/>
              </p:cNvSpPr>
              <p:nvPr/>
            </p:nvSpPr>
            <p:spPr bwMode="auto">
              <a:xfrm>
                <a:off x="6155762" y="2033024"/>
                <a:ext cx="120650" cy="1792288"/>
              </a:xfrm>
              <a:custGeom>
                <a:avLst/>
                <a:gdLst>
                  <a:gd name="T0" fmla="*/ 60149 w 333"/>
                  <a:gd name="T1" fmla="*/ 1792023 h 4978"/>
                  <a:gd name="T2" fmla="*/ 0 w 333"/>
                  <a:gd name="T3" fmla="*/ 1792023 h 4978"/>
                  <a:gd name="T4" fmla="*/ 0 w 333"/>
                  <a:gd name="T5" fmla="*/ 0 h 4978"/>
                  <a:gd name="T6" fmla="*/ 120299 w 333"/>
                  <a:gd name="T7" fmla="*/ 0 h 4978"/>
                  <a:gd name="T8" fmla="*/ 120299 w 333"/>
                  <a:gd name="T9" fmla="*/ 1792023 h 4978"/>
                  <a:gd name="T10" fmla="*/ 60149 w 333"/>
                  <a:gd name="T11" fmla="*/ 1792023 h 49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4978">
                    <a:moveTo>
                      <a:pt x="166" y="4977"/>
                    </a:moveTo>
                    <a:lnTo>
                      <a:pt x="0" y="4977"/>
                    </a:lnTo>
                    <a:lnTo>
                      <a:pt x="0" y="0"/>
                    </a:lnTo>
                    <a:lnTo>
                      <a:pt x="332" y="0"/>
                    </a:lnTo>
                    <a:lnTo>
                      <a:pt x="332" y="4977"/>
                    </a:lnTo>
                    <a:lnTo>
                      <a:pt x="166" y="4977"/>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6" name="Freeform 33">
                <a:extLst>
                  <a:ext uri="{FF2B5EF4-FFF2-40B4-BE49-F238E27FC236}">
                    <a16:creationId xmlns:a16="http://schemas.microsoft.com/office/drawing/2014/main" id="{7D39B934-FDB9-4FA8-B09A-E93A6B3612FB}"/>
                  </a:ext>
                </a:extLst>
              </p:cNvPr>
              <p:cNvSpPr>
                <a:spLocks noChangeArrowheads="1"/>
              </p:cNvSpPr>
              <p:nvPr/>
            </p:nvSpPr>
            <p:spPr bwMode="auto">
              <a:xfrm>
                <a:off x="6292287" y="2033024"/>
                <a:ext cx="120650" cy="1820863"/>
              </a:xfrm>
              <a:custGeom>
                <a:avLst/>
                <a:gdLst>
                  <a:gd name="T0" fmla="*/ 60149 w 333"/>
                  <a:gd name="T1" fmla="*/ 1820599 h 5056"/>
                  <a:gd name="T2" fmla="*/ 0 w 333"/>
                  <a:gd name="T3" fmla="*/ 1820599 h 5056"/>
                  <a:gd name="T4" fmla="*/ 0 w 333"/>
                  <a:gd name="T5" fmla="*/ 0 h 5056"/>
                  <a:gd name="T6" fmla="*/ 120299 w 333"/>
                  <a:gd name="T7" fmla="*/ 0 h 5056"/>
                  <a:gd name="T8" fmla="*/ 120299 w 333"/>
                  <a:gd name="T9" fmla="*/ 1820599 h 5056"/>
                  <a:gd name="T10" fmla="*/ 60149 w 333"/>
                  <a:gd name="T11" fmla="*/ 1820599 h 5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056">
                    <a:moveTo>
                      <a:pt x="166" y="5055"/>
                    </a:moveTo>
                    <a:lnTo>
                      <a:pt x="0" y="5055"/>
                    </a:lnTo>
                    <a:lnTo>
                      <a:pt x="0" y="0"/>
                    </a:lnTo>
                    <a:lnTo>
                      <a:pt x="332" y="0"/>
                    </a:lnTo>
                    <a:lnTo>
                      <a:pt x="332" y="5055"/>
                    </a:lnTo>
                    <a:lnTo>
                      <a:pt x="166" y="5055"/>
                    </a:lnTo>
                  </a:path>
                </a:pathLst>
              </a:custGeom>
              <a:solidFill>
                <a:srgbClr val="583F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7" name="Freeform 34">
                <a:extLst>
                  <a:ext uri="{FF2B5EF4-FFF2-40B4-BE49-F238E27FC236}">
                    <a16:creationId xmlns:a16="http://schemas.microsoft.com/office/drawing/2014/main" id="{F8E560C6-0FC8-45D9-9425-C76DCEAC9C38}"/>
                  </a:ext>
                </a:extLst>
              </p:cNvPr>
              <p:cNvSpPr>
                <a:spLocks noChangeArrowheads="1"/>
              </p:cNvSpPr>
              <p:nvPr/>
            </p:nvSpPr>
            <p:spPr bwMode="auto">
              <a:xfrm>
                <a:off x="6428812" y="2033024"/>
                <a:ext cx="120650" cy="1838325"/>
              </a:xfrm>
              <a:custGeom>
                <a:avLst/>
                <a:gdLst>
                  <a:gd name="T0" fmla="*/ 60149 w 333"/>
                  <a:gd name="T1" fmla="*/ 1838062 h 5108"/>
                  <a:gd name="T2" fmla="*/ 0 w 333"/>
                  <a:gd name="T3" fmla="*/ 1838062 h 5108"/>
                  <a:gd name="T4" fmla="*/ 0 w 333"/>
                  <a:gd name="T5" fmla="*/ 0 h 5108"/>
                  <a:gd name="T6" fmla="*/ 120299 w 333"/>
                  <a:gd name="T7" fmla="*/ 0 h 5108"/>
                  <a:gd name="T8" fmla="*/ 120299 w 333"/>
                  <a:gd name="T9" fmla="*/ 1838062 h 5108"/>
                  <a:gd name="T10" fmla="*/ 60149 w 333"/>
                  <a:gd name="T11" fmla="*/ 1838062 h 5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108">
                    <a:moveTo>
                      <a:pt x="166" y="5107"/>
                    </a:moveTo>
                    <a:lnTo>
                      <a:pt x="0" y="5107"/>
                    </a:lnTo>
                    <a:lnTo>
                      <a:pt x="0" y="0"/>
                    </a:lnTo>
                    <a:lnTo>
                      <a:pt x="332" y="0"/>
                    </a:lnTo>
                    <a:lnTo>
                      <a:pt x="332" y="5107"/>
                    </a:lnTo>
                    <a:lnTo>
                      <a:pt x="166" y="5107"/>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8" name="Freeform 35">
                <a:extLst>
                  <a:ext uri="{FF2B5EF4-FFF2-40B4-BE49-F238E27FC236}">
                    <a16:creationId xmlns:a16="http://schemas.microsoft.com/office/drawing/2014/main" id="{EB7E1016-2460-4599-AFFC-8A5793457609}"/>
                  </a:ext>
                </a:extLst>
              </p:cNvPr>
              <p:cNvSpPr>
                <a:spLocks noChangeArrowheads="1"/>
              </p:cNvSpPr>
              <p:nvPr/>
            </p:nvSpPr>
            <p:spPr bwMode="auto">
              <a:xfrm>
                <a:off x="6566924" y="2033024"/>
                <a:ext cx="120650" cy="1917700"/>
              </a:xfrm>
              <a:custGeom>
                <a:avLst/>
                <a:gdLst>
                  <a:gd name="T0" fmla="*/ 60149 w 333"/>
                  <a:gd name="T1" fmla="*/ 1917441 h 5325"/>
                  <a:gd name="T2" fmla="*/ 0 w 333"/>
                  <a:gd name="T3" fmla="*/ 1917441 h 5325"/>
                  <a:gd name="T4" fmla="*/ 0 w 333"/>
                  <a:gd name="T5" fmla="*/ 0 h 5325"/>
                  <a:gd name="T6" fmla="*/ 120299 w 333"/>
                  <a:gd name="T7" fmla="*/ 0 h 5325"/>
                  <a:gd name="T8" fmla="*/ 120299 w 333"/>
                  <a:gd name="T9" fmla="*/ 1917441 h 5325"/>
                  <a:gd name="T10" fmla="*/ 60149 w 333"/>
                  <a:gd name="T11" fmla="*/ 1917441 h 5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5325">
                    <a:moveTo>
                      <a:pt x="166" y="5324"/>
                    </a:moveTo>
                    <a:lnTo>
                      <a:pt x="0" y="5324"/>
                    </a:lnTo>
                    <a:lnTo>
                      <a:pt x="0" y="0"/>
                    </a:lnTo>
                    <a:lnTo>
                      <a:pt x="332" y="0"/>
                    </a:lnTo>
                    <a:lnTo>
                      <a:pt x="332" y="5324"/>
                    </a:lnTo>
                    <a:lnTo>
                      <a:pt x="166" y="5324"/>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79" name="Freeform 36">
                <a:extLst>
                  <a:ext uri="{FF2B5EF4-FFF2-40B4-BE49-F238E27FC236}">
                    <a16:creationId xmlns:a16="http://schemas.microsoft.com/office/drawing/2014/main" id="{63EF38EE-93E9-45EA-A9F3-896A7F552096}"/>
                  </a:ext>
                </a:extLst>
              </p:cNvPr>
              <p:cNvSpPr>
                <a:spLocks noChangeArrowheads="1"/>
              </p:cNvSpPr>
              <p:nvPr/>
            </p:nvSpPr>
            <p:spPr bwMode="auto">
              <a:xfrm>
                <a:off x="6839974" y="2033024"/>
                <a:ext cx="120650" cy="2235200"/>
              </a:xfrm>
              <a:custGeom>
                <a:avLst/>
                <a:gdLst>
                  <a:gd name="T0" fmla="*/ 60149 w 333"/>
                  <a:gd name="T1" fmla="*/ 2234958 h 6210"/>
                  <a:gd name="T2" fmla="*/ 0 w 333"/>
                  <a:gd name="T3" fmla="*/ 2234958 h 6210"/>
                  <a:gd name="T4" fmla="*/ 0 w 333"/>
                  <a:gd name="T5" fmla="*/ 0 h 6210"/>
                  <a:gd name="T6" fmla="*/ 120299 w 333"/>
                  <a:gd name="T7" fmla="*/ 0 h 6210"/>
                  <a:gd name="T8" fmla="*/ 120299 w 333"/>
                  <a:gd name="T9" fmla="*/ 2234958 h 6210"/>
                  <a:gd name="T10" fmla="*/ 60149 w 333"/>
                  <a:gd name="T11" fmla="*/ 2234958 h 6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10">
                    <a:moveTo>
                      <a:pt x="166" y="6209"/>
                    </a:moveTo>
                    <a:lnTo>
                      <a:pt x="0" y="6209"/>
                    </a:lnTo>
                    <a:lnTo>
                      <a:pt x="0" y="0"/>
                    </a:lnTo>
                    <a:lnTo>
                      <a:pt x="332" y="0"/>
                    </a:lnTo>
                    <a:lnTo>
                      <a:pt x="332" y="6209"/>
                    </a:lnTo>
                    <a:lnTo>
                      <a:pt x="166" y="620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0" name="Freeform 37">
                <a:extLst>
                  <a:ext uri="{FF2B5EF4-FFF2-40B4-BE49-F238E27FC236}">
                    <a16:creationId xmlns:a16="http://schemas.microsoft.com/office/drawing/2014/main" id="{233CBD62-E88B-4997-90D4-97AD3D6E7AE9}"/>
                  </a:ext>
                </a:extLst>
              </p:cNvPr>
              <p:cNvSpPr>
                <a:spLocks noChangeArrowheads="1"/>
              </p:cNvSpPr>
              <p:nvPr/>
            </p:nvSpPr>
            <p:spPr bwMode="auto">
              <a:xfrm>
                <a:off x="6978087"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1" name="Freeform 38">
                <a:extLst>
                  <a:ext uri="{FF2B5EF4-FFF2-40B4-BE49-F238E27FC236}">
                    <a16:creationId xmlns:a16="http://schemas.microsoft.com/office/drawing/2014/main" id="{AF85B732-76BB-4636-B3AB-3A2EDAE2B0AB}"/>
                  </a:ext>
                </a:extLst>
              </p:cNvPr>
              <p:cNvSpPr>
                <a:spLocks noChangeArrowheads="1"/>
              </p:cNvSpPr>
              <p:nvPr/>
            </p:nvSpPr>
            <p:spPr bwMode="auto">
              <a:xfrm>
                <a:off x="7114612"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2" name="Freeform 39">
                <a:extLst>
                  <a:ext uri="{FF2B5EF4-FFF2-40B4-BE49-F238E27FC236}">
                    <a16:creationId xmlns:a16="http://schemas.microsoft.com/office/drawing/2014/main" id="{7EA120B1-A3B9-4648-8295-E293042B42F4}"/>
                  </a:ext>
                </a:extLst>
              </p:cNvPr>
              <p:cNvSpPr>
                <a:spLocks noChangeArrowheads="1"/>
              </p:cNvSpPr>
              <p:nvPr/>
            </p:nvSpPr>
            <p:spPr bwMode="auto">
              <a:xfrm>
                <a:off x="7251137" y="2033024"/>
                <a:ext cx="120650" cy="2244725"/>
              </a:xfrm>
              <a:custGeom>
                <a:avLst/>
                <a:gdLst>
                  <a:gd name="T0" fmla="*/ 60330 w 334"/>
                  <a:gd name="T1" fmla="*/ 2244484 h 6236"/>
                  <a:gd name="T2" fmla="*/ 0 w 334"/>
                  <a:gd name="T3" fmla="*/ 2244484 h 6236"/>
                  <a:gd name="T4" fmla="*/ 0 w 334"/>
                  <a:gd name="T5" fmla="*/ 0 h 6236"/>
                  <a:gd name="T6" fmla="*/ 120300 w 334"/>
                  <a:gd name="T7" fmla="*/ 0 h 6236"/>
                  <a:gd name="T8" fmla="*/ 120300 w 334"/>
                  <a:gd name="T9" fmla="*/ 2244484 h 6236"/>
                  <a:gd name="T10" fmla="*/ 60330 w 334"/>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6236">
                    <a:moveTo>
                      <a:pt x="167" y="6235"/>
                    </a:moveTo>
                    <a:lnTo>
                      <a:pt x="0" y="6235"/>
                    </a:lnTo>
                    <a:lnTo>
                      <a:pt x="0" y="0"/>
                    </a:lnTo>
                    <a:lnTo>
                      <a:pt x="333" y="0"/>
                    </a:lnTo>
                    <a:lnTo>
                      <a:pt x="333" y="6235"/>
                    </a:lnTo>
                    <a:lnTo>
                      <a:pt x="167" y="623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3" name="Freeform 40">
                <a:extLst>
                  <a:ext uri="{FF2B5EF4-FFF2-40B4-BE49-F238E27FC236}">
                    <a16:creationId xmlns:a16="http://schemas.microsoft.com/office/drawing/2014/main" id="{BBE25A15-FD8D-4DFE-B711-3207D3CD06B1}"/>
                  </a:ext>
                </a:extLst>
              </p:cNvPr>
              <p:cNvSpPr>
                <a:spLocks noChangeArrowheads="1"/>
              </p:cNvSpPr>
              <p:nvPr/>
            </p:nvSpPr>
            <p:spPr bwMode="auto">
              <a:xfrm>
                <a:off x="7387662"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A6A3D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4" name="Freeform 41">
                <a:extLst>
                  <a:ext uri="{FF2B5EF4-FFF2-40B4-BE49-F238E27FC236}">
                    <a16:creationId xmlns:a16="http://schemas.microsoft.com/office/drawing/2014/main" id="{1E1E2B83-A5E2-4CC0-9958-D52632722315}"/>
                  </a:ext>
                </a:extLst>
              </p:cNvPr>
              <p:cNvSpPr>
                <a:spLocks noChangeArrowheads="1"/>
              </p:cNvSpPr>
              <p:nvPr/>
            </p:nvSpPr>
            <p:spPr bwMode="auto">
              <a:xfrm>
                <a:off x="7524187" y="2033024"/>
                <a:ext cx="120650" cy="2244725"/>
              </a:xfrm>
              <a:custGeom>
                <a:avLst/>
                <a:gdLst>
                  <a:gd name="T0" fmla="*/ 59969 w 334"/>
                  <a:gd name="T1" fmla="*/ 2244484 h 6236"/>
                  <a:gd name="T2" fmla="*/ 0 w 334"/>
                  <a:gd name="T3" fmla="*/ 2244484 h 6236"/>
                  <a:gd name="T4" fmla="*/ 0 w 334"/>
                  <a:gd name="T5" fmla="*/ 0 h 6236"/>
                  <a:gd name="T6" fmla="*/ 120300 w 334"/>
                  <a:gd name="T7" fmla="*/ 0 h 6236"/>
                  <a:gd name="T8" fmla="*/ 120300 w 334"/>
                  <a:gd name="T9" fmla="*/ 2244484 h 6236"/>
                  <a:gd name="T10" fmla="*/ 59969 w 334"/>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6236">
                    <a:moveTo>
                      <a:pt x="166" y="6235"/>
                    </a:moveTo>
                    <a:lnTo>
                      <a:pt x="0" y="6235"/>
                    </a:lnTo>
                    <a:lnTo>
                      <a:pt x="0" y="0"/>
                    </a:lnTo>
                    <a:lnTo>
                      <a:pt x="333" y="0"/>
                    </a:lnTo>
                    <a:lnTo>
                      <a:pt x="333" y="6235"/>
                    </a:lnTo>
                    <a:lnTo>
                      <a:pt x="166" y="6235"/>
                    </a:lnTo>
                  </a:path>
                </a:pathLst>
              </a:custGeom>
              <a:solidFill>
                <a:srgbClr val="303E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5" name="Freeform 42">
                <a:extLst>
                  <a:ext uri="{FF2B5EF4-FFF2-40B4-BE49-F238E27FC236}">
                    <a16:creationId xmlns:a16="http://schemas.microsoft.com/office/drawing/2014/main" id="{A956D483-1F4C-4BB3-97A4-491A27F0833D}"/>
                  </a:ext>
                </a:extLst>
              </p:cNvPr>
              <p:cNvSpPr>
                <a:spLocks noChangeArrowheads="1"/>
              </p:cNvSpPr>
              <p:nvPr/>
            </p:nvSpPr>
            <p:spPr bwMode="auto">
              <a:xfrm>
                <a:off x="7662299"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585CA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6" name="Freeform 43">
                <a:extLst>
                  <a:ext uri="{FF2B5EF4-FFF2-40B4-BE49-F238E27FC236}">
                    <a16:creationId xmlns:a16="http://schemas.microsoft.com/office/drawing/2014/main" id="{BF86A05B-EC82-4F9A-A51A-6AA115FD0D0C}"/>
                  </a:ext>
                </a:extLst>
              </p:cNvPr>
              <p:cNvSpPr>
                <a:spLocks noChangeArrowheads="1"/>
              </p:cNvSpPr>
              <p:nvPr/>
            </p:nvSpPr>
            <p:spPr bwMode="auto">
              <a:xfrm>
                <a:off x="7798824"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7" name="Freeform 44">
                <a:extLst>
                  <a:ext uri="{FF2B5EF4-FFF2-40B4-BE49-F238E27FC236}">
                    <a16:creationId xmlns:a16="http://schemas.microsoft.com/office/drawing/2014/main" id="{5002465F-C6D6-477A-A390-223E2057E498}"/>
                  </a:ext>
                </a:extLst>
              </p:cNvPr>
              <p:cNvSpPr>
                <a:spLocks noChangeArrowheads="1"/>
              </p:cNvSpPr>
              <p:nvPr/>
            </p:nvSpPr>
            <p:spPr bwMode="auto">
              <a:xfrm>
                <a:off x="7935349"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8" name="Freeform 45">
                <a:extLst>
                  <a:ext uri="{FF2B5EF4-FFF2-40B4-BE49-F238E27FC236}">
                    <a16:creationId xmlns:a16="http://schemas.microsoft.com/office/drawing/2014/main" id="{00786D66-1D77-4A57-99F4-93985C576EBC}"/>
                  </a:ext>
                </a:extLst>
              </p:cNvPr>
              <p:cNvSpPr>
                <a:spLocks noChangeArrowheads="1"/>
              </p:cNvSpPr>
              <p:nvPr/>
            </p:nvSpPr>
            <p:spPr bwMode="auto">
              <a:xfrm>
                <a:off x="8073462"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89" name="Freeform 46">
                <a:extLst>
                  <a:ext uri="{FF2B5EF4-FFF2-40B4-BE49-F238E27FC236}">
                    <a16:creationId xmlns:a16="http://schemas.microsoft.com/office/drawing/2014/main" id="{A6DE352F-270A-4542-84A0-4830CC63D496}"/>
                  </a:ext>
                </a:extLst>
              </p:cNvPr>
              <p:cNvSpPr>
                <a:spLocks noChangeArrowheads="1"/>
              </p:cNvSpPr>
              <p:nvPr/>
            </p:nvSpPr>
            <p:spPr bwMode="auto">
              <a:xfrm>
                <a:off x="8209987"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0" name="Freeform 47">
                <a:extLst>
                  <a:ext uri="{FF2B5EF4-FFF2-40B4-BE49-F238E27FC236}">
                    <a16:creationId xmlns:a16="http://schemas.microsoft.com/office/drawing/2014/main" id="{BCB2AAEB-009A-4F45-A54B-C10B8BDAAC42}"/>
                  </a:ext>
                </a:extLst>
              </p:cNvPr>
              <p:cNvSpPr>
                <a:spLocks noChangeArrowheads="1"/>
              </p:cNvSpPr>
              <p:nvPr/>
            </p:nvSpPr>
            <p:spPr bwMode="auto">
              <a:xfrm>
                <a:off x="8346512" y="2033024"/>
                <a:ext cx="120650" cy="2244725"/>
              </a:xfrm>
              <a:custGeom>
                <a:avLst/>
                <a:gdLst>
                  <a:gd name="T0" fmla="*/ 60149 w 333"/>
                  <a:gd name="T1" fmla="*/ 2244484 h 6236"/>
                  <a:gd name="T2" fmla="*/ 0 w 333"/>
                  <a:gd name="T3" fmla="*/ 2244484 h 6236"/>
                  <a:gd name="T4" fmla="*/ 0 w 333"/>
                  <a:gd name="T5" fmla="*/ 0 h 6236"/>
                  <a:gd name="T6" fmla="*/ 120299 w 333"/>
                  <a:gd name="T7" fmla="*/ 0 h 6236"/>
                  <a:gd name="T8" fmla="*/ 120299 w 333"/>
                  <a:gd name="T9" fmla="*/ 2244484 h 6236"/>
                  <a:gd name="T10" fmla="*/ 60149 w 333"/>
                  <a:gd name="T11" fmla="*/ 2244484 h 6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6236">
                    <a:moveTo>
                      <a:pt x="166" y="6235"/>
                    </a:moveTo>
                    <a:lnTo>
                      <a:pt x="0" y="6235"/>
                    </a:lnTo>
                    <a:lnTo>
                      <a:pt x="0" y="0"/>
                    </a:lnTo>
                    <a:lnTo>
                      <a:pt x="332" y="0"/>
                    </a:lnTo>
                    <a:lnTo>
                      <a:pt x="332" y="6235"/>
                    </a:lnTo>
                    <a:lnTo>
                      <a:pt x="166" y="6235"/>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1" name="Freeform 64">
                <a:extLst>
                  <a:ext uri="{FF2B5EF4-FFF2-40B4-BE49-F238E27FC236}">
                    <a16:creationId xmlns:a16="http://schemas.microsoft.com/office/drawing/2014/main" id="{04D94431-0C2E-4B73-B551-FBBD98027C3C}"/>
                  </a:ext>
                </a:extLst>
              </p:cNvPr>
              <p:cNvSpPr>
                <a:spLocks noChangeArrowheads="1"/>
              </p:cNvSpPr>
              <p:nvPr/>
            </p:nvSpPr>
            <p:spPr bwMode="auto">
              <a:xfrm>
                <a:off x="1088462" y="910662"/>
                <a:ext cx="120650" cy="1123950"/>
              </a:xfrm>
              <a:custGeom>
                <a:avLst/>
                <a:gdLst>
                  <a:gd name="T0" fmla="*/ 60149 w 333"/>
                  <a:gd name="T1" fmla="*/ 1123649 h 3121"/>
                  <a:gd name="T2" fmla="*/ 0 w 333"/>
                  <a:gd name="T3" fmla="*/ 1123649 h 3121"/>
                  <a:gd name="T4" fmla="*/ 0 w 333"/>
                  <a:gd name="T5" fmla="*/ 0 h 3121"/>
                  <a:gd name="T6" fmla="*/ 120299 w 333"/>
                  <a:gd name="T7" fmla="*/ 0 h 3121"/>
                  <a:gd name="T8" fmla="*/ 120299 w 333"/>
                  <a:gd name="T9" fmla="*/ 1123649 h 3121"/>
                  <a:gd name="T10" fmla="*/ 60149 w 333"/>
                  <a:gd name="T11" fmla="*/ 1123649 h 31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121">
                    <a:moveTo>
                      <a:pt x="166" y="3120"/>
                    </a:moveTo>
                    <a:lnTo>
                      <a:pt x="0" y="3120"/>
                    </a:lnTo>
                    <a:lnTo>
                      <a:pt x="0" y="0"/>
                    </a:lnTo>
                    <a:lnTo>
                      <a:pt x="332" y="0"/>
                    </a:lnTo>
                    <a:lnTo>
                      <a:pt x="332" y="3120"/>
                    </a:lnTo>
                    <a:lnTo>
                      <a:pt x="166" y="3120"/>
                    </a:lnTo>
                  </a:path>
                </a:pathLst>
              </a:custGeom>
              <a:solidFill>
                <a:srgbClr val="583F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2" name="Freeform 65">
                <a:extLst>
                  <a:ext uri="{FF2B5EF4-FFF2-40B4-BE49-F238E27FC236}">
                    <a16:creationId xmlns:a16="http://schemas.microsoft.com/office/drawing/2014/main" id="{AC4BE057-8EAD-41F9-AA53-0348B0348AFA}"/>
                  </a:ext>
                </a:extLst>
              </p:cNvPr>
              <p:cNvSpPr>
                <a:spLocks noChangeArrowheads="1"/>
              </p:cNvSpPr>
              <p:nvPr/>
            </p:nvSpPr>
            <p:spPr bwMode="auto">
              <a:xfrm>
                <a:off x="1224987" y="1037662"/>
                <a:ext cx="120650" cy="995362"/>
              </a:xfrm>
              <a:custGeom>
                <a:avLst/>
                <a:gdLst>
                  <a:gd name="T0" fmla="*/ 60149 w 333"/>
                  <a:gd name="T1" fmla="*/ 995055 h 2766"/>
                  <a:gd name="T2" fmla="*/ 0 w 333"/>
                  <a:gd name="T3" fmla="*/ 995055 h 2766"/>
                  <a:gd name="T4" fmla="*/ 0 w 333"/>
                  <a:gd name="T5" fmla="*/ 0 h 2766"/>
                  <a:gd name="T6" fmla="*/ 120299 w 333"/>
                  <a:gd name="T7" fmla="*/ 0 h 2766"/>
                  <a:gd name="T8" fmla="*/ 120299 w 333"/>
                  <a:gd name="T9" fmla="*/ 995055 h 2766"/>
                  <a:gd name="T10" fmla="*/ 60149 w 333"/>
                  <a:gd name="T11" fmla="*/ 995055 h 27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766">
                    <a:moveTo>
                      <a:pt x="166" y="2765"/>
                    </a:moveTo>
                    <a:lnTo>
                      <a:pt x="0" y="2765"/>
                    </a:lnTo>
                    <a:lnTo>
                      <a:pt x="0" y="0"/>
                    </a:lnTo>
                    <a:lnTo>
                      <a:pt x="332" y="0"/>
                    </a:lnTo>
                    <a:lnTo>
                      <a:pt x="332" y="2765"/>
                    </a:lnTo>
                    <a:lnTo>
                      <a:pt x="166" y="2765"/>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3" name="Freeform 66">
                <a:extLst>
                  <a:ext uri="{FF2B5EF4-FFF2-40B4-BE49-F238E27FC236}">
                    <a16:creationId xmlns:a16="http://schemas.microsoft.com/office/drawing/2014/main" id="{24CF80E5-8117-46D4-A117-5C65D54C941A}"/>
                  </a:ext>
                </a:extLst>
              </p:cNvPr>
              <p:cNvSpPr>
                <a:spLocks noChangeArrowheads="1"/>
              </p:cNvSpPr>
              <p:nvPr/>
            </p:nvSpPr>
            <p:spPr bwMode="auto">
              <a:xfrm>
                <a:off x="1361512" y="1388499"/>
                <a:ext cx="120650" cy="646113"/>
              </a:xfrm>
              <a:custGeom>
                <a:avLst/>
                <a:gdLst>
                  <a:gd name="T0" fmla="*/ 60149 w 333"/>
                  <a:gd name="T1" fmla="*/ 645787 h 1794"/>
                  <a:gd name="T2" fmla="*/ 0 w 333"/>
                  <a:gd name="T3" fmla="*/ 645787 h 1794"/>
                  <a:gd name="T4" fmla="*/ 0 w 333"/>
                  <a:gd name="T5" fmla="*/ 0 h 1794"/>
                  <a:gd name="T6" fmla="*/ 120299 w 333"/>
                  <a:gd name="T7" fmla="*/ 0 h 1794"/>
                  <a:gd name="T8" fmla="*/ 120299 w 333"/>
                  <a:gd name="T9" fmla="*/ 645787 h 1794"/>
                  <a:gd name="T10" fmla="*/ 60149 w 333"/>
                  <a:gd name="T11" fmla="*/ 645787 h 17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794">
                    <a:moveTo>
                      <a:pt x="166" y="1793"/>
                    </a:moveTo>
                    <a:lnTo>
                      <a:pt x="0" y="1793"/>
                    </a:lnTo>
                    <a:lnTo>
                      <a:pt x="0" y="0"/>
                    </a:lnTo>
                    <a:lnTo>
                      <a:pt x="332" y="0"/>
                    </a:lnTo>
                    <a:lnTo>
                      <a:pt x="332" y="1793"/>
                    </a:lnTo>
                    <a:lnTo>
                      <a:pt x="166" y="1793"/>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4" name="Freeform 67">
                <a:extLst>
                  <a:ext uri="{FF2B5EF4-FFF2-40B4-BE49-F238E27FC236}">
                    <a16:creationId xmlns:a16="http://schemas.microsoft.com/office/drawing/2014/main" id="{3FA7587E-25A6-49DB-B7C9-678D05B5CC94}"/>
                  </a:ext>
                </a:extLst>
              </p:cNvPr>
              <p:cNvSpPr>
                <a:spLocks noChangeArrowheads="1"/>
              </p:cNvSpPr>
              <p:nvPr/>
            </p:nvSpPr>
            <p:spPr bwMode="auto">
              <a:xfrm>
                <a:off x="1499624" y="1491687"/>
                <a:ext cx="120650" cy="541337"/>
              </a:xfrm>
              <a:custGeom>
                <a:avLst/>
                <a:gdLst>
                  <a:gd name="T0" fmla="*/ 60149 w 333"/>
                  <a:gd name="T1" fmla="*/ 541006 h 1505"/>
                  <a:gd name="T2" fmla="*/ 0 w 333"/>
                  <a:gd name="T3" fmla="*/ 541006 h 1505"/>
                  <a:gd name="T4" fmla="*/ 0 w 333"/>
                  <a:gd name="T5" fmla="*/ 0 h 1505"/>
                  <a:gd name="T6" fmla="*/ 120299 w 333"/>
                  <a:gd name="T7" fmla="*/ 0 h 1505"/>
                  <a:gd name="T8" fmla="*/ 120299 w 333"/>
                  <a:gd name="T9" fmla="*/ 541006 h 1505"/>
                  <a:gd name="T10" fmla="*/ 60149 w 333"/>
                  <a:gd name="T11" fmla="*/ 541006 h 15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1505">
                    <a:moveTo>
                      <a:pt x="166" y="1504"/>
                    </a:moveTo>
                    <a:lnTo>
                      <a:pt x="0" y="1504"/>
                    </a:lnTo>
                    <a:lnTo>
                      <a:pt x="0" y="0"/>
                    </a:lnTo>
                    <a:lnTo>
                      <a:pt x="332" y="0"/>
                    </a:lnTo>
                    <a:lnTo>
                      <a:pt x="332" y="1504"/>
                    </a:lnTo>
                    <a:lnTo>
                      <a:pt x="166" y="1504"/>
                    </a:lnTo>
                  </a:path>
                </a:pathLst>
              </a:custGeom>
              <a:solidFill>
                <a:srgbClr val="725D8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5" name="Freeform 68">
                <a:extLst>
                  <a:ext uri="{FF2B5EF4-FFF2-40B4-BE49-F238E27FC236}">
                    <a16:creationId xmlns:a16="http://schemas.microsoft.com/office/drawing/2014/main" id="{64FB9748-E9E7-49E2-84ED-3E02F35F7C4B}"/>
                  </a:ext>
                </a:extLst>
              </p:cNvPr>
              <p:cNvSpPr>
                <a:spLocks noChangeArrowheads="1"/>
              </p:cNvSpPr>
              <p:nvPr/>
            </p:nvSpPr>
            <p:spPr bwMode="auto">
              <a:xfrm>
                <a:off x="1636149" y="1763149"/>
                <a:ext cx="120650" cy="271463"/>
              </a:xfrm>
              <a:custGeom>
                <a:avLst/>
                <a:gdLst>
                  <a:gd name="T0" fmla="*/ 60149 w 333"/>
                  <a:gd name="T1" fmla="*/ 271116 h 753"/>
                  <a:gd name="T2" fmla="*/ 0 w 333"/>
                  <a:gd name="T3" fmla="*/ 271116 h 753"/>
                  <a:gd name="T4" fmla="*/ 0 w 333"/>
                  <a:gd name="T5" fmla="*/ 0 h 753"/>
                  <a:gd name="T6" fmla="*/ 120299 w 333"/>
                  <a:gd name="T7" fmla="*/ 0 h 753"/>
                  <a:gd name="T8" fmla="*/ 120299 w 333"/>
                  <a:gd name="T9" fmla="*/ 271116 h 753"/>
                  <a:gd name="T10" fmla="*/ 60149 w 333"/>
                  <a:gd name="T11" fmla="*/ 271116 h 7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753">
                    <a:moveTo>
                      <a:pt x="166" y="752"/>
                    </a:moveTo>
                    <a:lnTo>
                      <a:pt x="0" y="752"/>
                    </a:lnTo>
                    <a:lnTo>
                      <a:pt x="0" y="0"/>
                    </a:lnTo>
                    <a:lnTo>
                      <a:pt x="332" y="0"/>
                    </a:lnTo>
                    <a:lnTo>
                      <a:pt x="332" y="752"/>
                    </a:lnTo>
                    <a:lnTo>
                      <a:pt x="166" y="752"/>
                    </a:lnTo>
                  </a:path>
                </a:pathLst>
              </a:custGeom>
              <a:solidFill>
                <a:srgbClr val="583F7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6" name="Text Box 69">
                <a:extLst>
                  <a:ext uri="{FF2B5EF4-FFF2-40B4-BE49-F238E27FC236}">
                    <a16:creationId xmlns:a16="http://schemas.microsoft.com/office/drawing/2014/main" id="{3FE0050D-4C45-461F-B06F-8843915631D5}"/>
                  </a:ext>
                </a:extLst>
              </p:cNvPr>
              <p:cNvSpPr txBox="1">
                <a:spLocks noChangeArrowheads="1"/>
              </p:cNvSpPr>
              <p:nvPr/>
            </p:nvSpPr>
            <p:spPr bwMode="auto">
              <a:xfrm>
                <a:off x="1067824" y="763024"/>
                <a:ext cx="16033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4031" rIns="0" bIns="0"/>
              <a:lstStyle/>
              <a:p>
                <a:pPr marL="0" marR="0" lvl="0" indent="0" algn="ct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8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93.2</a:t>
                </a:r>
              </a:p>
            </p:txBody>
          </p:sp>
          <p:sp>
            <p:nvSpPr>
              <p:cNvPr id="297" name="Freeform 70">
                <a:extLst>
                  <a:ext uri="{FF2B5EF4-FFF2-40B4-BE49-F238E27FC236}">
                    <a16:creationId xmlns:a16="http://schemas.microsoft.com/office/drawing/2014/main" id="{744DAE05-8B48-45EA-8C8E-0A83E6B3752A}"/>
                  </a:ext>
                </a:extLst>
              </p:cNvPr>
              <p:cNvSpPr>
                <a:spLocks noChangeArrowheads="1"/>
              </p:cNvSpPr>
              <p:nvPr/>
            </p:nvSpPr>
            <p:spPr bwMode="auto">
              <a:xfrm>
                <a:off x="1772674" y="2009212"/>
                <a:ext cx="120650" cy="25400"/>
              </a:xfrm>
              <a:custGeom>
                <a:avLst/>
                <a:gdLst>
                  <a:gd name="T0" fmla="*/ 60149 w 333"/>
                  <a:gd name="T1" fmla="*/ 25038 h 70"/>
                  <a:gd name="T2" fmla="*/ 0 w 333"/>
                  <a:gd name="T3" fmla="*/ 25038 h 70"/>
                  <a:gd name="T4" fmla="*/ 0 w 333"/>
                  <a:gd name="T5" fmla="*/ 0 h 70"/>
                  <a:gd name="T6" fmla="*/ 120299 w 333"/>
                  <a:gd name="T7" fmla="*/ 0 h 70"/>
                  <a:gd name="T8" fmla="*/ 120299 w 333"/>
                  <a:gd name="T9" fmla="*/ 25038 h 70"/>
                  <a:gd name="T10" fmla="*/ 60149 w 333"/>
                  <a:gd name="T11" fmla="*/ 25038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70">
                    <a:moveTo>
                      <a:pt x="166" y="69"/>
                    </a:moveTo>
                    <a:lnTo>
                      <a:pt x="0" y="69"/>
                    </a:lnTo>
                    <a:lnTo>
                      <a:pt x="0" y="0"/>
                    </a:lnTo>
                    <a:lnTo>
                      <a:pt x="332" y="0"/>
                    </a:lnTo>
                    <a:lnTo>
                      <a:pt x="332" y="69"/>
                    </a:lnTo>
                    <a:lnTo>
                      <a:pt x="166" y="69"/>
                    </a:lnTo>
                  </a:path>
                </a:pathLst>
              </a:custGeom>
              <a:solidFill>
                <a:srgbClr val="20AB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8" name="Freeform 341">
                <a:extLst>
                  <a:ext uri="{FF2B5EF4-FFF2-40B4-BE49-F238E27FC236}">
                    <a16:creationId xmlns:a16="http://schemas.microsoft.com/office/drawing/2014/main" id="{CDB36D2A-548A-4AD1-A1AD-7E9C7590F661}"/>
                  </a:ext>
                </a:extLst>
              </p:cNvPr>
              <p:cNvSpPr>
                <a:spLocks noChangeArrowheads="1"/>
              </p:cNvSpPr>
              <p:nvPr/>
            </p:nvSpPr>
            <p:spPr bwMode="auto">
              <a:xfrm>
                <a:off x="3004574" y="845574"/>
                <a:ext cx="120650" cy="120650"/>
              </a:xfrm>
              <a:custGeom>
                <a:avLst/>
                <a:gdLst>
                  <a:gd name="T0" fmla="*/ 59969 w 334"/>
                  <a:gd name="T1" fmla="*/ 120294 h 333"/>
                  <a:gd name="T2" fmla="*/ 0 w 334"/>
                  <a:gd name="T3" fmla="*/ 120294 h 333"/>
                  <a:gd name="T4" fmla="*/ 0 w 334"/>
                  <a:gd name="T5" fmla="*/ 0 h 333"/>
                  <a:gd name="T6" fmla="*/ 120300 w 334"/>
                  <a:gd name="T7" fmla="*/ 0 h 333"/>
                  <a:gd name="T8" fmla="*/ 120300 w 334"/>
                  <a:gd name="T9" fmla="*/ 120294 h 333"/>
                  <a:gd name="T10" fmla="*/ 59969 w 334"/>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3">
                    <a:moveTo>
                      <a:pt x="166" y="332"/>
                    </a:moveTo>
                    <a:lnTo>
                      <a:pt x="0" y="332"/>
                    </a:lnTo>
                    <a:lnTo>
                      <a:pt x="0" y="0"/>
                    </a:lnTo>
                    <a:lnTo>
                      <a:pt x="333" y="0"/>
                    </a:lnTo>
                    <a:lnTo>
                      <a:pt x="333" y="332"/>
                    </a:lnTo>
                    <a:lnTo>
                      <a:pt x="166" y="332"/>
                    </a:lnTo>
                  </a:path>
                </a:pathLst>
              </a:custGeom>
              <a:solidFill>
                <a:srgbClr val="583F7C"/>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99" name="Freeform 342">
                <a:extLst>
                  <a:ext uri="{FF2B5EF4-FFF2-40B4-BE49-F238E27FC236}">
                    <a16:creationId xmlns:a16="http://schemas.microsoft.com/office/drawing/2014/main" id="{F5167E70-54C5-41CF-8D58-C04EB3F84114}"/>
                  </a:ext>
                </a:extLst>
              </p:cNvPr>
              <p:cNvSpPr>
                <a:spLocks noChangeArrowheads="1"/>
              </p:cNvSpPr>
              <p:nvPr/>
            </p:nvSpPr>
            <p:spPr bwMode="auto">
              <a:xfrm>
                <a:off x="3004574" y="1026549"/>
                <a:ext cx="120650" cy="120650"/>
              </a:xfrm>
              <a:custGeom>
                <a:avLst/>
                <a:gdLst>
                  <a:gd name="T0" fmla="*/ 59969 w 334"/>
                  <a:gd name="T1" fmla="*/ 120295 h 334"/>
                  <a:gd name="T2" fmla="*/ 0 w 334"/>
                  <a:gd name="T3" fmla="*/ 120295 h 334"/>
                  <a:gd name="T4" fmla="*/ 0 w 334"/>
                  <a:gd name="T5" fmla="*/ 0 h 334"/>
                  <a:gd name="T6" fmla="*/ 120300 w 334"/>
                  <a:gd name="T7" fmla="*/ 0 h 334"/>
                  <a:gd name="T8" fmla="*/ 120300 w 334"/>
                  <a:gd name="T9" fmla="*/ 120295 h 334"/>
                  <a:gd name="T10" fmla="*/ 59969 w 334"/>
                  <a:gd name="T11" fmla="*/ 120295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4">
                    <a:moveTo>
                      <a:pt x="166" y="333"/>
                    </a:moveTo>
                    <a:lnTo>
                      <a:pt x="0" y="333"/>
                    </a:lnTo>
                    <a:lnTo>
                      <a:pt x="0" y="0"/>
                    </a:lnTo>
                    <a:lnTo>
                      <a:pt x="333" y="0"/>
                    </a:lnTo>
                    <a:lnTo>
                      <a:pt x="333" y="333"/>
                    </a:lnTo>
                    <a:lnTo>
                      <a:pt x="166" y="333"/>
                    </a:lnTo>
                  </a:path>
                </a:pathLst>
              </a:custGeom>
              <a:solidFill>
                <a:srgbClr val="CF9FC9"/>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00" name="Text Box 343">
                <a:extLst>
                  <a:ext uri="{FF2B5EF4-FFF2-40B4-BE49-F238E27FC236}">
                    <a16:creationId xmlns:a16="http://schemas.microsoft.com/office/drawing/2014/main" id="{8E2A0662-5121-4315-988C-5004806B0CD0}"/>
                  </a:ext>
                </a:extLst>
              </p:cNvPr>
              <p:cNvSpPr txBox="1">
                <a:spLocks noChangeArrowheads="1"/>
              </p:cNvSpPr>
              <p:nvPr/>
            </p:nvSpPr>
            <p:spPr bwMode="auto">
              <a:xfrm>
                <a:off x="3166499" y="834462"/>
                <a:ext cx="287338"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LMNA</a:t>
                </a:r>
              </a:p>
            </p:txBody>
          </p:sp>
          <p:sp>
            <p:nvSpPr>
              <p:cNvPr id="301" name="Text Box 344">
                <a:extLst>
                  <a:ext uri="{FF2B5EF4-FFF2-40B4-BE49-F238E27FC236}">
                    <a16:creationId xmlns:a16="http://schemas.microsoft.com/office/drawing/2014/main" id="{E84BD29D-9486-4AF8-83B2-FC97A2BF4E5B}"/>
                  </a:ext>
                </a:extLst>
              </p:cNvPr>
              <p:cNvSpPr txBox="1">
                <a:spLocks noChangeArrowheads="1"/>
              </p:cNvSpPr>
              <p:nvPr/>
            </p:nvSpPr>
            <p:spPr bwMode="auto">
              <a:xfrm>
                <a:off x="3166499" y="1015437"/>
                <a:ext cx="280988"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STRN</a:t>
                </a:r>
              </a:p>
            </p:txBody>
          </p:sp>
          <p:sp>
            <p:nvSpPr>
              <p:cNvPr id="302" name="Freeform 345">
                <a:extLst>
                  <a:ext uri="{FF2B5EF4-FFF2-40B4-BE49-F238E27FC236}">
                    <a16:creationId xmlns:a16="http://schemas.microsoft.com/office/drawing/2014/main" id="{7A79BB74-4433-40FA-815D-8942F9794850}"/>
                  </a:ext>
                </a:extLst>
              </p:cNvPr>
              <p:cNvSpPr>
                <a:spLocks noChangeArrowheads="1"/>
              </p:cNvSpPr>
              <p:nvPr/>
            </p:nvSpPr>
            <p:spPr bwMode="auto">
              <a:xfrm>
                <a:off x="3004574" y="1204349"/>
                <a:ext cx="120650" cy="120650"/>
              </a:xfrm>
              <a:custGeom>
                <a:avLst/>
                <a:gdLst>
                  <a:gd name="T0" fmla="*/ 59969 w 334"/>
                  <a:gd name="T1" fmla="*/ 120295 h 334"/>
                  <a:gd name="T2" fmla="*/ 0 w 334"/>
                  <a:gd name="T3" fmla="*/ 120295 h 334"/>
                  <a:gd name="T4" fmla="*/ 0 w 334"/>
                  <a:gd name="T5" fmla="*/ 0 h 334"/>
                  <a:gd name="T6" fmla="*/ 120300 w 334"/>
                  <a:gd name="T7" fmla="*/ 0 h 334"/>
                  <a:gd name="T8" fmla="*/ 120300 w 334"/>
                  <a:gd name="T9" fmla="*/ 120295 h 334"/>
                  <a:gd name="T10" fmla="*/ 59969 w 334"/>
                  <a:gd name="T11" fmla="*/ 120295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4">
                    <a:moveTo>
                      <a:pt x="166" y="333"/>
                    </a:moveTo>
                    <a:lnTo>
                      <a:pt x="0" y="333"/>
                    </a:lnTo>
                    <a:lnTo>
                      <a:pt x="0" y="0"/>
                    </a:lnTo>
                    <a:lnTo>
                      <a:pt x="333" y="0"/>
                    </a:lnTo>
                    <a:lnTo>
                      <a:pt x="333" y="333"/>
                    </a:lnTo>
                    <a:lnTo>
                      <a:pt x="166" y="333"/>
                    </a:lnTo>
                  </a:path>
                </a:pathLst>
              </a:custGeom>
              <a:solidFill>
                <a:srgbClr val="20AB52"/>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03" name="Freeform 346">
                <a:extLst>
                  <a:ext uri="{FF2B5EF4-FFF2-40B4-BE49-F238E27FC236}">
                    <a16:creationId xmlns:a16="http://schemas.microsoft.com/office/drawing/2014/main" id="{3CDC3148-AD88-4A75-B9C6-B7F014865958}"/>
                  </a:ext>
                </a:extLst>
              </p:cNvPr>
              <p:cNvSpPr>
                <a:spLocks noChangeArrowheads="1"/>
              </p:cNvSpPr>
              <p:nvPr/>
            </p:nvSpPr>
            <p:spPr bwMode="auto">
              <a:xfrm>
                <a:off x="3582424"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725D8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04" name="Text Box 347">
                <a:extLst>
                  <a:ext uri="{FF2B5EF4-FFF2-40B4-BE49-F238E27FC236}">
                    <a16:creationId xmlns:a16="http://schemas.microsoft.com/office/drawing/2014/main" id="{3B8134B2-235E-442F-B92D-CC64F1562FEF}"/>
                  </a:ext>
                </a:extLst>
              </p:cNvPr>
              <p:cNvSpPr txBox="1">
                <a:spLocks noChangeArrowheads="1"/>
              </p:cNvSpPr>
              <p:nvPr/>
            </p:nvSpPr>
            <p:spPr bwMode="auto">
              <a:xfrm>
                <a:off x="3166499" y="1193237"/>
                <a:ext cx="258763"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ETV6</a:t>
                </a:r>
              </a:p>
            </p:txBody>
          </p:sp>
          <p:sp>
            <p:nvSpPr>
              <p:cNvPr id="305" name="Text Box 348">
                <a:extLst>
                  <a:ext uri="{FF2B5EF4-FFF2-40B4-BE49-F238E27FC236}">
                    <a16:creationId xmlns:a16="http://schemas.microsoft.com/office/drawing/2014/main" id="{41E1D252-11BD-44AC-9D50-1B08014C1EA2}"/>
                  </a:ext>
                </a:extLst>
              </p:cNvPr>
              <p:cNvSpPr txBox="1">
                <a:spLocks noChangeArrowheads="1"/>
              </p:cNvSpPr>
              <p:nvPr/>
            </p:nvSpPr>
            <p:spPr bwMode="auto">
              <a:xfrm>
                <a:off x="2602937" y="834462"/>
                <a:ext cx="3397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NTRK1</a:t>
                </a:r>
              </a:p>
            </p:txBody>
          </p:sp>
          <p:sp>
            <p:nvSpPr>
              <p:cNvPr id="306" name="Text Box 349">
                <a:extLst>
                  <a:ext uri="{FF2B5EF4-FFF2-40B4-BE49-F238E27FC236}">
                    <a16:creationId xmlns:a16="http://schemas.microsoft.com/office/drawing/2014/main" id="{6882BC00-860E-420D-A07A-5062F5388357}"/>
                  </a:ext>
                </a:extLst>
              </p:cNvPr>
              <p:cNvSpPr txBox="1">
                <a:spLocks noChangeArrowheads="1"/>
              </p:cNvSpPr>
              <p:nvPr/>
            </p:nvSpPr>
            <p:spPr bwMode="auto">
              <a:xfrm>
                <a:off x="2602937" y="1015437"/>
                <a:ext cx="3397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NTRK2</a:t>
                </a:r>
              </a:p>
            </p:txBody>
          </p:sp>
          <p:sp>
            <p:nvSpPr>
              <p:cNvPr id="307" name="Text Box 350">
                <a:extLst>
                  <a:ext uri="{FF2B5EF4-FFF2-40B4-BE49-F238E27FC236}">
                    <a16:creationId xmlns:a16="http://schemas.microsoft.com/office/drawing/2014/main" id="{B6B84939-73F3-4E84-ADA2-1A8796D1A6E6}"/>
                  </a:ext>
                </a:extLst>
              </p:cNvPr>
              <p:cNvSpPr txBox="1">
                <a:spLocks noChangeArrowheads="1"/>
              </p:cNvSpPr>
              <p:nvPr/>
            </p:nvSpPr>
            <p:spPr bwMode="auto">
              <a:xfrm>
                <a:off x="2602937" y="1193237"/>
                <a:ext cx="3397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NTRK3</a:t>
                </a:r>
              </a:p>
            </p:txBody>
          </p:sp>
          <p:sp>
            <p:nvSpPr>
              <p:cNvPr id="308" name="Freeform 351">
                <a:extLst>
                  <a:ext uri="{FF2B5EF4-FFF2-40B4-BE49-F238E27FC236}">
                    <a16:creationId xmlns:a16="http://schemas.microsoft.com/office/drawing/2014/main" id="{1696BE7D-0210-44B8-B46E-AE56A6CE01FF}"/>
                  </a:ext>
                </a:extLst>
              </p:cNvPr>
              <p:cNvSpPr>
                <a:spLocks noChangeArrowheads="1"/>
              </p:cNvSpPr>
              <p:nvPr/>
            </p:nvSpPr>
            <p:spPr bwMode="auto">
              <a:xfrm>
                <a:off x="4161862"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8D7DA6"/>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09" name="Text Box 352">
                <a:extLst>
                  <a:ext uri="{FF2B5EF4-FFF2-40B4-BE49-F238E27FC236}">
                    <a16:creationId xmlns:a16="http://schemas.microsoft.com/office/drawing/2014/main" id="{C02081C9-9148-4DC3-A164-9FFD6A668179}"/>
                  </a:ext>
                </a:extLst>
              </p:cNvPr>
              <p:cNvSpPr txBox="1">
                <a:spLocks noChangeArrowheads="1"/>
              </p:cNvSpPr>
              <p:nvPr/>
            </p:nvSpPr>
            <p:spPr bwMode="auto">
              <a:xfrm>
                <a:off x="4323787" y="834462"/>
                <a:ext cx="20637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TPR</a:t>
                </a:r>
              </a:p>
            </p:txBody>
          </p:sp>
          <p:sp>
            <p:nvSpPr>
              <p:cNvPr id="310" name="Text Box 353">
                <a:extLst>
                  <a:ext uri="{FF2B5EF4-FFF2-40B4-BE49-F238E27FC236}">
                    <a16:creationId xmlns:a16="http://schemas.microsoft.com/office/drawing/2014/main" id="{CBBC6795-9361-4523-960F-C06CF3A942C6}"/>
                  </a:ext>
                </a:extLst>
              </p:cNvPr>
              <p:cNvSpPr txBox="1">
                <a:spLocks noChangeArrowheads="1"/>
              </p:cNvSpPr>
              <p:nvPr/>
            </p:nvSpPr>
            <p:spPr bwMode="auto">
              <a:xfrm>
                <a:off x="3745937" y="834462"/>
                <a:ext cx="27463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TPM3</a:t>
                </a:r>
              </a:p>
            </p:txBody>
          </p:sp>
          <p:sp>
            <p:nvSpPr>
              <p:cNvPr id="311" name="Freeform 354">
                <a:extLst>
                  <a:ext uri="{FF2B5EF4-FFF2-40B4-BE49-F238E27FC236}">
                    <a16:creationId xmlns:a16="http://schemas.microsoft.com/office/drawing/2014/main" id="{4D9DF6EC-10B9-43E0-A1C7-20AFE7B0227C}"/>
                  </a:ext>
                </a:extLst>
              </p:cNvPr>
              <p:cNvSpPr>
                <a:spLocks noChangeArrowheads="1"/>
              </p:cNvSpPr>
              <p:nvPr/>
            </p:nvSpPr>
            <p:spPr bwMode="auto">
              <a:xfrm>
                <a:off x="3582424" y="1204349"/>
                <a:ext cx="120650" cy="120650"/>
              </a:xfrm>
              <a:custGeom>
                <a:avLst/>
                <a:gdLst>
                  <a:gd name="T0" fmla="*/ 60149 w 333"/>
                  <a:gd name="T1" fmla="*/ 120295 h 334"/>
                  <a:gd name="T2" fmla="*/ 0 w 333"/>
                  <a:gd name="T3" fmla="*/ 120295 h 334"/>
                  <a:gd name="T4" fmla="*/ 0 w 333"/>
                  <a:gd name="T5" fmla="*/ 0 h 334"/>
                  <a:gd name="T6" fmla="*/ 120299 w 333"/>
                  <a:gd name="T7" fmla="*/ 0 h 334"/>
                  <a:gd name="T8" fmla="*/ 120299 w 333"/>
                  <a:gd name="T9" fmla="*/ 120295 h 334"/>
                  <a:gd name="T10" fmla="*/ 60149 w 333"/>
                  <a:gd name="T11" fmla="*/ 120295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4">
                    <a:moveTo>
                      <a:pt x="166" y="333"/>
                    </a:moveTo>
                    <a:lnTo>
                      <a:pt x="0" y="333"/>
                    </a:lnTo>
                    <a:lnTo>
                      <a:pt x="0" y="0"/>
                    </a:lnTo>
                    <a:lnTo>
                      <a:pt x="332" y="0"/>
                    </a:lnTo>
                    <a:lnTo>
                      <a:pt x="332" y="333"/>
                    </a:lnTo>
                    <a:lnTo>
                      <a:pt x="166" y="333"/>
                    </a:lnTo>
                  </a:path>
                </a:pathLst>
              </a:custGeom>
              <a:solidFill>
                <a:srgbClr val="ABD4AB"/>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12" name="Text Box 355">
                <a:extLst>
                  <a:ext uri="{FF2B5EF4-FFF2-40B4-BE49-F238E27FC236}">
                    <a16:creationId xmlns:a16="http://schemas.microsoft.com/office/drawing/2014/main" id="{F5791D0B-1827-42D7-99A4-340F5DA31EF7}"/>
                  </a:ext>
                </a:extLst>
              </p:cNvPr>
              <p:cNvSpPr txBox="1">
                <a:spLocks noChangeArrowheads="1"/>
              </p:cNvSpPr>
              <p:nvPr/>
            </p:nvSpPr>
            <p:spPr bwMode="auto">
              <a:xfrm>
                <a:off x="3745937" y="1193237"/>
                <a:ext cx="27463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TPM4</a:t>
                </a:r>
              </a:p>
            </p:txBody>
          </p:sp>
          <p:sp>
            <p:nvSpPr>
              <p:cNvPr id="313" name="Freeform 356">
                <a:extLst>
                  <a:ext uri="{FF2B5EF4-FFF2-40B4-BE49-F238E27FC236}">
                    <a16:creationId xmlns:a16="http://schemas.microsoft.com/office/drawing/2014/main" id="{9C35FF36-1C74-4D8A-9781-6AE71082C8BE}"/>
                  </a:ext>
                </a:extLst>
              </p:cNvPr>
              <p:cNvSpPr>
                <a:spLocks noChangeArrowheads="1"/>
              </p:cNvSpPr>
              <p:nvPr/>
            </p:nvSpPr>
            <p:spPr bwMode="auto">
              <a:xfrm>
                <a:off x="4736537"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AEA3C4"/>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14" name="Freeform 357">
                <a:extLst>
                  <a:ext uri="{FF2B5EF4-FFF2-40B4-BE49-F238E27FC236}">
                    <a16:creationId xmlns:a16="http://schemas.microsoft.com/office/drawing/2014/main" id="{BEDC4D6B-E7E4-424F-A114-8A47B417E525}"/>
                  </a:ext>
                </a:extLst>
              </p:cNvPr>
              <p:cNvSpPr>
                <a:spLocks noChangeArrowheads="1"/>
              </p:cNvSpPr>
              <p:nvPr/>
            </p:nvSpPr>
            <p:spPr bwMode="auto">
              <a:xfrm>
                <a:off x="6003362"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A6A3D1"/>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15" name="Text Box 358">
                <a:extLst>
                  <a:ext uri="{FF2B5EF4-FFF2-40B4-BE49-F238E27FC236}">
                    <a16:creationId xmlns:a16="http://schemas.microsoft.com/office/drawing/2014/main" id="{E5EC13F1-DA98-4A1A-AFA7-9E67390F4DDF}"/>
                  </a:ext>
                </a:extLst>
              </p:cNvPr>
              <p:cNvSpPr txBox="1">
                <a:spLocks noChangeArrowheads="1"/>
              </p:cNvSpPr>
              <p:nvPr/>
            </p:nvSpPr>
            <p:spPr bwMode="auto">
              <a:xfrm>
                <a:off x="6165287" y="834462"/>
                <a:ext cx="419100"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IRF2BP2</a:t>
                </a:r>
              </a:p>
            </p:txBody>
          </p:sp>
          <p:sp>
            <p:nvSpPr>
              <p:cNvPr id="316" name="Text Box 359">
                <a:extLst>
                  <a:ext uri="{FF2B5EF4-FFF2-40B4-BE49-F238E27FC236}">
                    <a16:creationId xmlns:a16="http://schemas.microsoft.com/office/drawing/2014/main" id="{CF62473F-6985-4BA6-9BD0-79BCB437A075}"/>
                  </a:ext>
                </a:extLst>
              </p:cNvPr>
              <p:cNvSpPr txBox="1">
                <a:spLocks noChangeArrowheads="1"/>
              </p:cNvSpPr>
              <p:nvPr/>
            </p:nvSpPr>
            <p:spPr bwMode="auto">
              <a:xfrm>
                <a:off x="4898462" y="834462"/>
                <a:ext cx="28733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CTRC</a:t>
                </a:r>
              </a:p>
            </p:txBody>
          </p:sp>
          <p:sp>
            <p:nvSpPr>
              <p:cNvPr id="317" name="Freeform 360">
                <a:extLst>
                  <a:ext uri="{FF2B5EF4-FFF2-40B4-BE49-F238E27FC236}">
                    <a16:creationId xmlns:a16="http://schemas.microsoft.com/office/drawing/2014/main" id="{24A89C85-D864-40B2-821D-417B2F79EACC}"/>
                  </a:ext>
                </a:extLst>
              </p:cNvPr>
              <p:cNvSpPr>
                <a:spLocks noChangeArrowheads="1"/>
              </p:cNvSpPr>
              <p:nvPr/>
            </p:nvSpPr>
            <p:spPr bwMode="auto">
              <a:xfrm>
                <a:off x="5315974"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D5D3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18" name="Text Box 361">
                <a:extLst>
                  <a:ext uri="{FF2B5EF4-FFF2-40B4-BE49-F238E27FC236}">
                    <a16:creationId xmlns:a16="http://schemas.microsoft.com/office/drawing/2014/main" id="{46A8B6EC-96F5-48D3-B274-566E2EAF7971}"/>
                  </a:ext>
                </a:extLst>
              </p:cNvPr>
              <p:cNvSpPr txBox="1">
                <a:spLocks noChangeArrowheads="1"/>
              </p:cNvSpPr>
              <p:nvPr/>
            </p:nvSpPr>
            <p:spPr bwMode="auto">
              <a:xfrm>
                <a:off x="5477899" y="834462"/>
                <a:ext cx="44132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PDE4DIP</a:t>
                </a:r>
              </a:p>
            </p:txBody>
          </p:sp>
          <p:sp>
            <p:nvSpPr>
              <p:cNvPr id="319" name="Freeform 362">
                <a:extLst>
                  <a:ext uri="{FF2B5EF4-FFF2-40B4-BE49-F238E27FC236}">
                    <a16:creationId xmlns:a16="http://schemas.microsoft.com/office/drawing/2014/main" id="{BA425E25-1128-4B3A-96AF-4B4CF7D2C56E}"/>
                  </a:ext>
                </a:extLst>
              </p:cNvPr>
              <p:cNvSpPr>
                <a:spLocks noChangeArrowheads="1"/>
              </p:cNvSpPr>
              <p:nvPr/>
            </p:nvSpPr>
            <p:spPr bwMode="auto">
              <a:xfrm>
                <a:off x="6685987"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7D7BBB"/>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20" name="Freeform 363">
                <a:extLst>
                  <a:ext uri="{FF2B5EF4-FFF2-40B4-BE49-F238E27FC236}">
                    <a16:creationId xmlns:a16="http://schemas.microsoft.com/office/drawing/2014/main" id="{CF561357-FB07-43D5-BA91-C216BD627932}"/>
                  </a:ext>
                </a:extLst>
              </p:cNvPr>
              <p:cNvSpPr>
                <a:spLocks noChangeArrowheads="1"/>
              </p:cNvSpPr>
              <p:nvPr/>
            </p:nvSpPr>
            <p:spPr bwMode="auto">
              <a:xfrm>
                <a:off x="7951224" y="845574"/>
                <a:ext cx="120650" cy="120650"/>
              </a:xfrm>
              <a:custGeom>
                <a:avLst/>
                <a:gdLst>
                  <a:gd name="T0" fmla="*/ 60330 w 334"/>
                  <a:gd name="T1" fmla="*/ 120294 h 333"/>
                  <a:gd name="T2" fmla="*/ 0 w 334"/>
                  <a:gd name="T3" fmla="*/ 120294 h 333"/>
                  <a:gd name="T4" fmla="*/ 0 w 334"/>
                  <a:gd name="T5" fmla="*/ 0 h 333"/>
                  <a:gd name="T6" fmla="*/ 120300 w 334"/>
                  <a:gd name="T7" fmla="*/ 0 h 333"/>
                  <a:gd name="T8" fmla="*/ 120300 w 334"/>
                  <a:gd name="T9" fmla="*/ 120294 h 333"/>
                  <a:gd name="T10" fmla="*/ 60330 w 334"/>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 h="333">
                    <a:moveTo>
                      <a:pt x="167" y="332"/>
                    </a:moveTo>
                    <a:lnTo>
                      <a:pt x="0" y="332"/>
                    </a:lnTo>
                    <a:lnTo>
                      <a:pt x="0" y="0"/>
                    </a:lnTo>
                    <a:lnTo>
                      <a:pt x="333" y="0"/>
                    </a:lnTo>
                    <a:lnTo>
                      <a:pt x="333" y="332"/>
                    </a:lnTo>
                    <a:lnTo>
                      <a:pt x="167" y="332"/>
                    </a:lnTo>
                  </a:path>
                </a:pathLst>
              </a:custGeom>
              <a:solidFill>
                <a:srgbClr val="303E99"/>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21" name="Text Box 364">
                <a:extLst>
                  <a:ext uri="{FF2B5EF4-FFF2-40B4-BE49-F238E27FC236}">
                    <a16:creationId xmlns:a16="http://schemas.microsoft.com/office/drawing/2014/main" id="{999789E4-AD0E-4AF0-8B23-42C7F7F54CD0}"/>
                  </a:ext>
                </a:extLst>
              </p:cNvPr>
              <p:cNvSpPr txBox="1">
                <a:spLocks noChangeArrowheads="1"/>
              </p:cNvSpPr>
              <p:nvPr/>
            </p:nvSpPr>
            <p:spPr bwMode="auto">
              <a:xfrm>
                <a:off x="8113149" y="834462"/>
                <a:ext cx="366713"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TRIM63</a:t>
                </a:r>
              </a:p>
            </p:txBody>
          </p:sp>
          <p:sp>
            <p:nvSpPr>
              <p:cNvPr id="322" name="Text Box 365">
                <a:extLst>
                  <a:ext uri="{FF2B5EF4-FFF2-40B4-BE49-F238E27FC236}">
                    <a16:creationId xmlns:a16="http://schemas.microsoft.com/office/drawing/2014/main" id="{3410A3C2-268B-43F2-BBA6-749647410149}"/>
                  </a:ext>
                </a:extLst>
              </p:cNvPr>
              <p:cNvSpPr txBox="1">
                <a:spLocks noChangeArrowheads="1"/>
              </p:cNvSpPr>
              <p:nvPr/>
            </p:nvSpPr>
            <p:spPr bwMode="auto">
              <a:xfrm>
                <a:off x="6847912" y="834462"/>
                <a:ext cx="42386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SQSTM1</a:t>
                </a:r>
              </a:p>
            </p:txBody>
          </p:sp>
          <p:sp>
            <p:nvSpPr>
              <p:cNvPr id="323" name="Freeform 366">
                <a:extLst>
                  <a:ext uri="{FF2B5EF4-FFF2-40B4-BE49-F238E27FC236}">
                    <a16:creationId xmlns:a16="http://schemas.microsoft.com/office/drawing/2014/main" id="{B3D705FE-EA88-4A19-A280-5634A884C93F}"/>
                  </a:ext>
                </a:extLst>
              </p:cNvPr>
              <p:cNvSpPr>
                <a:spLocks noChangeArrowheads="1"/>
              </p:cNvSpPr>
              <p:nvPr/>
            </p:nvSpPr>
            <p:spPr bwMode="auto">
              <a:xfrm>
                <a:off x="7370199" y="845574"/>
                <a:ext cx="120650" cy="120650"/>
              </a:xfrm>
              <a:custGeom>
                <a:avLst/>
                <a:gdLst>
                  <a:gd name="T0" fmla="*/ 60149 w 333"/>
                  <a:gd name="T1" fmla="*/ 120294 h 333"/>
                  <a:gd name="T2" fmla="*/ 0 w 333"/>
                  <a:gd name="T3" fmla="*/ 120294 h 333"/>
                  <a:gd name="T4" fmla="*/ 0 w 333"/>
                  <a:gd name="T5" fmla="*/ 0 h 333"/>
                  <a:gd name="T6" fmla="*/ 120299 w 333"/>
                  <a:gd name="T7" fmla="*/ 0 h 333"/>
                  <a:gd name="T8" fmla="*/ 120299 w 333"/>
                  <a:gd name="T9" fmla="*/ 120294 h 333"/>
                  <a:gd name="T10" fmla="*/ 60149 w 333"/>
                  <a:gd name="T11" fmla="*/ 120294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333">
                    <a:moveTo>
                      <a:pt x="166" y="332"/>
                    </a:moveTo>
                    <a:lnTo>
                      <a:pt x="0" y="332"/>
                    </a:lnTo>
                    <a:lnTo>
                      <a:pt x="0" y="0"/>
                    </a:lnTo>
                    <a:lnTo>
                      <a:pt x="332" y="0"/>
                    </a:lnTo>
                    <a:lnTo>
                      <a:pt x="332" y="332"/>
                    </a:lnTo>
                    <a:lnTo>
                      <a:pt x="166" y="332"/>
                    </a:lnTo>
                  </a:path>
                </a:pathLst>
              </a:custGeom>
              <a:solidFill>
                <a:srgbClr val="585CA9"/>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324" name="Text Box 367">
                <a:extLst>
                  <a:ext uri="{FF2B5EF4-FFF2-40B4-BE49-F238E27FC236}">
                    <a16:creationId xmlns:a16="http://schemas.microsoft.com/office/drawing/2014/main" id="{73F2AF48-BEF1-4A51-8522-EC8924F2F2BF}"/>
                  </a:ext>
                </a:extLst>
              </p:cNvPr>
              <p:cNvSpPr txBox="1">
                <a:spLocks noChangeArrowheads="1"/>
              </p:cNvSpPr>
              <p:nvPr/>
            </p:nvSpPr>
            <p:spPr bwMode="auto">
              <a:xfrm>
                <a:off x="7532124" y="834462"/>
                <a:ext cx="195263"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PPL</a:t>
                </a:r>
              </a:p>
            </p:txBody>
          </p:sp>
        </p:grpSp>
        <p:grpSp>
          <p:nvGrpSpPr>
            <p:cNvPr id="221" name="Group 220">
              <a:extLst>
                <a:ext uri="{FF2B5EF4-FFF2-40B4-BE49-F238E27FC236}">
                  <a16:creationId xmlns:a16="http://schemas.microsoft.com/office/drawing/2014/main" id="{E481EEE1-28CF-40AF-AF77-363C4DBF566E}"/>
                </a:ext>
              </a:extLst>
            </p:cNvPr>
            <p:cNvGrpSpPr/>
            <p:nvPr/>
          </p:nvGrpSpPr>
          <p:grpSpPr>
            <a:xfrm>
              <a:off x="534988" y="839788"/>
              <a:ext cx="7945437" cy="3600450"/>
              <a:chOff x="534988" y="839788"/>
              <a:chExt cx="7945437" cy="3600450"/>
            </a:xfrm>
          </p:grpSpPr>
          <p:cxnSp>
            <p:nvCxnSpPr>
              <p:cNvPr id="222" name="Straight Connector 221">
                <a:extLst>
                  <a:ext uri="{FF2B5EF4-FFF2-40B4-BE49-F238E27FC236}">
                    <a16:creationId xmlns:a16="http://schemas.microsoft.com/office/drawing/2014/main" id="{B9EF4160-1288-4E6C-B101-7099DAC1B838}"/>
                  </a:ext>
                </a:extLst>
              </p:cNvPr>
              <p:cNvCxnSpPr>
                <a:cxnSpLocks/>
              </p:cNvCxnSpPr>
              <p:nvPr/>
            </p:nvCxnSpPr>
            <p:spPr>
              <a:xfrm flipV="1">
                <a:off x="1025010" y="1577919"/>
                <a:ext cx="7416000" cy="0"/>
              </a:xfrm>
              <a:prstGeom prst="line">
                <a:avLst/>
              </a:prstGeom>
              <a:noFill/>
              <a:ln w="9525" cap="flat" cmpd="sng" algn="ctr">
                <a:solidFill>
                  <a:srgbClr val="000000"/>
                </a:solidFill>
                <a:prstDash val="lgDash"/>
              </a:ln>
              <a:effectLst/>
            </p:spPr>
          </p:cxnSp>
          <p:sp>
            <p:nvSpPr>
              <p:cNvPr id="223" name="Text Box 47">
                <a:extLst>
                  <a:ext uri="{FF2B5EF4-FFF2-40B4-BE49-F238E27FC236}">
                    <a16:creationId xmlns:a16="http://schemas.microsoft.com/office/drawing/2014/main" id="{C46BD2C9-D813-4513-BBB2-F7704D0186FB}"/>
                  </a:ext>
                </a:extLst>
              </p:cNvPr>
              <p:cNvSpPr txBox="1">
                <a:spLocks noChangeArrowheads="1"/>
              </p:cNvSpPr>
              <p:nvPr/>
            </p:nvSpPr>
            <p:spPr bwMode="auto">
              <a:xfrm>
                <a:off x="742950" y="4208463"/>
                <a:ext cx="206375"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-100</a:t>
                </a:r>
              </a:p>
            </p:txBody>
          </p:sp>
          <p:sp>
            <p:nvSpPr>
              <p:cNvPr id="224" name="Text Box 48">
                <a:extLst>
                  <a:ext uri="{FF2B5EF4-FFF2-40B4-BE49-F238E27FC236}">
                    <a16:creationId xmlns:a16="http://schemas.microsoft.com/office/drawing/2014/main" id="{18CDC67C-8091-4658-ABDD-9D4CC2FE6DFC}"/>
                  </a:ext>
                </a:extLst>
              </p:cNvPr>
              <p:cNvSpPr txBox="1">
                <a:spLocks noChangeArrowheads="1"/>
              </p:cNvSpPr>
              <p:nvPr/>
            </p:nvSpPr>
            <p:spPr bwMode="auto">
              <a:xfrm>
                <a:off x="798513" y="3983038"/>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-90</a:t>
                </a:r>
              </a:p>
            </p:txBody>
          </p:sp>
          <p:sp>
            <p:nvSpPr>
              <p:cNvPr id="225" name="Text Box 49">
                <a:extLst>
                  <a:ext uri="{FF2B5EF4-FFF2-40B4-BE49-F238E27FC236}">
                    <a16:creationId xmlns:a16="http://schemas.microsoft.com/office/drawing/2014/main" id="{86490D9C-7A20-4381-8BE7-E9C600F28E12}"/>
                  </a:ext>
                </a:extLst>
              </p:cNvPr>
              <p:cNvSpPr txBox="1">
                <a:spLocks noChangeArrowheads="1"/>
              </p:cNvSpPr>
              <p:nvPr/>
            </p:nvSpPr>
            <p:spPr bwMode="auto">
              <a:xfrm>
                <a:off x="798513" y="3759200"/>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-80</a:t>
                </a:r>
              </a:p>
            </p:txBody>
          </p:sp>
          <p:sp>
            <p:nvSpPr>
              <p:cNvPr id="226" name="Text Box 50">
                <a:extLst>
                  <a:ext uri="{FF2B5EF4-FFF2-40B4-BE49-F238E27FC236}">
                    <a16:creationId xmlns:a16="http://schemas.microsoft.com/office/drawing/2014/main" id="{175FCC05-AA73-40C3-8298-865503C14F18}"/>
                  </a:ext>
                </a:extLst>
              </p:cNvPr>
              <p:cNvSpPr txBox="1">
                <a:spLocks noChangeArrowheads="1"/>
              </p:cNvSpPr>
              <p:nvPr/>
            </p:nvSpPr>
            <p:spPr bwMode="auto">
              <a:xfrm>
                <a:off x="798513" y="3533775"/>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-70</a:t>
                </a:r>
              </a:p>
            </p:txBody>
          </p:sp>
          <p:sp>
            <p:nvSpPr>
              <p:cNvPr id="227" name="Text Box 51">
                <a:extLst>
                  <a:ext uri="{FF2B5EF4-FFF2-40B4-BE49-F238E27FC236}">
                    <a16:creationId xmlns:a16="http://schemas.microsoft.com/office/drawing/2014/main" id="{88ECDBEC-AF6D-4B2C-9DA8-93D68A38D732}"/>
                  </a:ext>
                </a:extLst>
              </p:cNvPr>
              <p:cNvSpPr txBox="1">
                <a:spLocks noChangeArrowheads="1"/>
              </p:cNvSpPr>
              <p:nvPr/>
            </p:nvSpPr>
            <p:spPr bwMode="auto">
              <a:xfrm>
                <a:off x="798513" y="3309938"/>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-60</a:t>
                </a:r>
              </a:p>
            </p:txBody>
          </p:sp>
          <p:sp>
            <p:nvSpPr>
              <p:cNvPr id="228" name="Text Box 52">
                <a:extLst>
                  <a:ext uri="{FF2B5EF4-FFF2-40B4-BE49-F238E27FC236}">
                    <a16:creationId xmlns:a16="http://schemas.microsoft.com/office/drawing/2014/main" id="{67FCF412-3DDD-4A31-B463-47B81C47AB58}"/>
                  </a:ext>
                </a:extLst>
              </p:cNvPr>
              <p:cNvSpPr txBox="1">
                <a:spLocks noChangeArrowheads="1"/>
              </p:cNvSpPr>
              <p:nvPr/>
            </p:nvSpPr>
            <p:spPr bwMode="auto">
              <a:xfrm>
                <a:off x="798513" y="3084513"/>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-50</a:t>
                </a:r>
              </a:p>
            </p:txBody>
          </p:sp>
          <p:sp>
            <p:nvSpPr>
              <p:cNvPr id="229" name="Text Box 53">
                <a:extLst>
                  <a:ext uri="{FF2B5EF4-FFF2-40B4-BE49-F238E27FC236}">
                    <a16:creationId xmlns:a16="http://schemas.microsoft.com/office/drawing/2014/main" id="{3428CABB-E75C-4187-B8A0-A203BEC83307}"/>
                  </a:ext>
                </a:extLst>
              </p:cNvPr>
              <p:cNvSpPr txBox="1">
                <a:spLocks noChangeArrowheads="1"/>
              </p:cNvSpPr>
              <p:nvPr/>
            </p:nvSpPr>
            <p:spPr bwMode="auto">
              <a:xfrm rot="16200000">
                <a:off x="-998537" y="2443163"/>
                <a:ext cx="3367087"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lvl1pPr>
                  <a:tabLst>
                    <a:tab pos="723900" algn="l"/>
                    <a:tab pos="1447800" algn="l"/>
                  </a:tabLst>
                  <a:defRPr>
                    <a:solidFill>
                      <a:srgbClr val="000000"/>
                    </a:solidFill>
                    <a:latin typeface="Arial" charset="0"/>
                    <a:ea typeface="Arial Unicode MS" charset="0"/>
                    <a:cs typeface="Arial Unicode MS" charset="0"/>
                  </a:defRPr>
                </a:lvl1pPr>
                <a:lvl2pPr>
                  <a:tabLst>
                    <a:tab pos="723900" algn="l"/>
                    <a:tab pos="1447800" algn="l"/>
                  </a:tabLst>
                  <a:defRPr>
                    <a:solidFill>
                      <a:srgbClr val="000000"/>
                    </a:solidFill>
                    <a:latin typeface="Arial" charset="0"/>
                    <a:ea typeface="Arial Unicode MS" charset="0"/>
                    <a:cs typeface="Arial Unicode MS" charset="0"/>
                  </a:defRPr>
                </a:lvl2pPr>
                <a:lvl3pPr>
                  <a:tabLst>
                    <a:tab pos="723900" algn="l"/>
                    <a:tab pos="1447800" algn="l"/>
                  </a:tabLst>
                  <a:defRPr>
                    <a:solidFill>
                      <a:srgbClr val="000000"/>
                    </a:solidFill>
                    <a:latin typeface="Arial" charset="0"/>
                    <a:ea typeface="Arial Unicode MS" charset="0"/>
                    <a:cs typeface="Arial Unicode MS" charset="0"/>
                  </a:defRPr>
                </a:lvl3pPr>
                <a:lvl4pPr>
                  <a:tabLst>
                    <a:tab pos="723900" algn="l"/>
                    <a:tab pos="1447800" algn="l"/>
                  </a:tabLst>
                  <a:defRPr>
                    <a:solidFill>
                      <a:srgbClr val="000000"/>
                    </a:solidFill>
                    <a:latin typeface="Arial" charset="0"/>
                    <a:ea typeface="Arial Unicode MS" charset="0"/>
                    <a:cs typeface="Arial Unicode MS" charset="0"/>
                  </a:defRPr>
                </a:lvl4pPr>
                <a:lvl5pPr>
                  <a:tabLst>
                    <a:tab pos="723900" algn="l"/>
                    <a:tab pos="14478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Arial Unicode MS" charset="0"/>
                    <a:cs typeface="Arial Unicode MS" charset="0"/>
                  </a:defRPr>
                </a:lvl9pPr>
              </a:lstStyle>
              <a:p>
                <a:pPr marL="0" marR="0" lvl="0" indent="0" algn="ctr" defTabSz="457200" eaLnBrk="1" fontAlgn="base" latinLnBrk="0" hangingPunct="1">
                  <a:lnSpc>
                    <a:spcPct val="96000"/>
                  </a:lnSpc>
                  <a:spcBef>
                    <a:spcPct val="0"/>
                  </a:spcBef>
                  <a:spcAft>
                    <a:spcPct val="0"/>
                  </a:spcAft>
                  <a:buClr>
                    <a:srgbClr val="000000"/>
                  </a:buClr>
                  <a:buSzPct val="100000"/>
                  <a:buFont typeface="Times New Roman" charset="0"/>
                  <a:buNone/>
                  <a:tabLst>
                    <a:tab pos="723900" algn="l"/>
                    <a:tab pos="1447800" algn="l"/>
                  </a:tabLst>
                  <a:defRPr/>
                </a:pP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Maximum change in </a:t>
                </a:r>
                <a:r>
                  <a:rPr kumimoji="0" lang="en-GB" altLang="en-US" sz="1000" b="0" i="0" u="none" strike="noStrike" kern="0" cap="none" spc="0" normalizeH="0" baseline="0" noProof="0" dirty="0" err="1">
                    <a:ln>
                      <a:noFill/>
                    </a:ln>
                    <a:solidFill>
                      <a:srgbClr val="000000"/>
                    </a:solidFill>
                    <a:effectLst/>
                    <a:uLnTx/>
                    <a:uFillTx/>
                    <a:latin typeface="Arial Narrow" charset="0"/>
                    <a:ea typeface="Arial Narrow" charset="0"/>
                    <a:cs typeface="Arial Narrow" charset="0"/>
                  </a:rPr>
                  <a:t>tumor</a:t>
                </a: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 size (%)</a:t>
                </a:r>
              </a:p>
            </p:txBody>
          </p:sp>
          <p:sp>
            <p:nvSpPr>
              <p:cNvPr id="230" name="Text Box 54">
                <a:extLst>
                  <a:ext uri="{FF2B5EF4-FFF2-40B4-BE49-F238E27FC236}">
                    <a16:creationId xmlns:a16="http://schemas.microsoft.com/office/drawing/2014/main" id="{14668CE2-0F2C-437D-9629-8597284E9CE2}"/>
                  </a:ext>
                </a:extLst>
              </p:cNvPr>
              <p:cNvSpPr txBox="1">
                <a:spLocks noChangeArrowheads="1"/>
              </p:cNvSpPr>
              <p:nvPr/>
            </p:nvSpPr>
            <p:spPr bwMode="auto">
              <a:xfrm>
                <a:off x="798513" y="2860675"/>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-40</a:t>
                </a:r>
              </a:p>
            </p:txBody>
          </p:sp>
          <p:sp>
            <p:nvSpPr>
              <p:cNvPr id="231" name="Text Box 55">
                <a:extLst>
                  <a:ext uri="{FF2B5EF4-FFF2-40B4-BE49-F238E27FC236}">
                    <a16:creationId xmlns:a16="http://schemas.microsoft.com/office/drawing/2014/main" id="{CAC9E2CA-FDD9-4AE6-A96C-E4C3D3C7F029}"/>
                  </a:ext>
                </a:extLst>
              </p:cNvPr>
              <p:cNvSpPr txBox="1">
                <a:spLocks noChangeArrowheads="1"/>
              </p:cNvSpPr>
              <p:nvPr/>
            </p:nvSpPr>
            <p:spPr bwMode="auto">
              <a:xfrm>
                <a:off x="798513" y="2635250"/>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-30</a:t>
                </a:r>
              </a:p>
            </p:txBody>
          </p:sp>
          <p:sp>
            <p:nvSpPr>
              <p:cNvPr id="232" name="Text Box 56">
                <a:extLst>
                  <a:ext uri="{FF2B5EF4-FFF2-40B4-BE49-F238E27FC236}">
                    <a16:creationId xmlns:a16="http://schemas.microsoft.com/office/drawing/2014/main" id="{739275E0-3406-4960-9EC1-44D0C0E74AD5}"/>
                  </a:ext>
                </a:extLst>
              </p:cNvPr>
              <p:cNvSpPr txBox="1">
                <a:spLocks noChangeArrowheads="1"/>
              </p:cNvSpPr>
              <p:nvPr/>
            </p:nvSpPr>
            <p:spPr bwMode="auto">
              <a:xfrm>
                <a:off x="798513" y="2411413"/>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-20</a:t>
                </a:r>
              </a:p>
            </p:txBody>
          </p:sp>
          <p:sp>
            <p:nvSpPr>
              <p:cNvPr id="233" name="Text Box 57">
                <a:extLst>
                  <a:ext uri="{FF2B5EF4-FFF2-40B4-BE49-F238E27FC236}">
                    <a16:creationId xmlns:a16="http://schemas.microsoft.com/office/drawing/2014/main" id="{71C37B47-5E20-4BBC-849A-E51FBD33B23B}"/>
                  </a:ext>
                </a:extLst>
              </p:cNvPr>
              <p:cNvSpPr txBox="1">
                <a:spLocks noChangeArrowheads="1"/>
              </p:cNvSpPr>
              <p:nvPr/>
            </p:nvSpPr>
            <p:spPr bwMode="auto">
              <a:xfrm>
                <a:off x="798513" y="2187575"/>
                <a:ext cx="150812"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-10</a:t>
                </a:r>
              </a:p>
            </p:txBody>
          </p:sp>
          <p:sp>
            <p:nvSpPr>
              <p:cNvPr id="234" name="Text Box 58">
                <a:extLst>
                  <a:ext uri="{FF2B5EF4-FFF2-40B4-BE49-F238E27FC236}">
                    <a16:creationId xmlns:a16="http://schemas.microsoft.com/office/drawing/2014/main" id="{9D9C6C3D-C1A1-430E-81A1-5D5A0AF3334C}"/>
                  </a:ext>
                </a:extLst>
              </p:cNvPr>
              <p:cNvSpPr txBox="1">
                <a:spLocks noChangeArrowheads="1"/>
              </p:cNvSpPr>
              <p:nvPr/>
            </p:nvSpPr>
            <p:spPr bwMode="auto">
              <a:xfrm>
                <a:off x="890588" y="1962150"/>
                <a:ext cx="5873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0</a:t>
                </a:r>
              </a:p>
            </p:txBody>
          </p:sp>
          <p:sp>
            <p:nvSpPr>
              <p:cNvPr id="235" name="Text Box 59">
                <a:extLst>
                  <a:ext uri="{FF2B5EF4-FFF2-40B4-BE49-F238E27FC236}">
                    <a16:creationId xmlns:a16="http://schemas.microsoft.com/office/drawing/2014/main" id="{B75A7012-63D8-4E40-84BA-AF4D8AE81249}"/>
                  </a:ext>
                </a:extLst>
              </p:cNvPr>
              <p:cNvSpPr txBox="1">
                <a:spLocks noChangeArrowheads="1"/>
              </p:cNvSpPr>
              <p:nvPr/>
            </p:nvSpPr>
            <p:spPr bwMode="auto">
              <a:xfrm>
                <a:off x="833438" y="1738313"/>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10</a:t>
                </a:r>
              </a:p>
            </p:txBody>
          </p:sp>
          <p:sp>
            <p:nvSpPr>
              <p:cNvPr id="236" name="Text Box 60">
                <a:extLst>
                  <a:ext uri="{FF2B5EF4-FFF2-40B4-BE49-F238E27FC236}">
                    <a16:creationId xmlns:a16="http://schemas.microsoft.com/office/drawing/2014/main" id="{F69883D9-032B-48EB-99D9-F9861942F561}"/>
                  </a:ext>
                </a:extLst>
              </p:cNvPr>
              <p:cNvSpPr txBox="1">
                <a:spLocks noChangeArrowheads="1"/>
              </p:cNvSpPr>
              <p:nvPr/>
            </p:nvSpPr>
            <p:spPr bwMode="auto">
              <a:xfrm>
                <a:off x="833438" y="1512888"/>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20</a:t>
                </a:r>
              </a:p>
            </p:txBody>
          </p:sp>
          <p:sp>
            <p:nvSpPr>
              <p:cNvPr id="237" name="Text Box 61">
                <a:extLst>
                  <a:ext uri="{FF2B5EF4-FFF2-40B4-BE49-F238E27FC236}">
                    <a16:creationId xmlns:a16="http://schemas.microsoft.com/office/drawing/2014/main" id="{0D96919B-D52F-44E0-AAED-7E3DF74D6F1F}"/>
                  </a:ext>
                </a:extLst>
              </p:cNvPr>
              <p:cNvSpPr txBox="1">
                <a:spLocks noChangeArrowheads="1"/>
              </p:cNvSpPr>
              <p:nvPr/>
            </p:nvSpPr>
            <p:spPr bwMode="auto">
              <a:xfrm>
                <a:off x="833438" y="1289050"/>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30</a:t>
                </a:r>
              </a:p>
            </p:txBody>
          </p:sp>
          <p:sp>
            <p:nvSpPr>
              <p:cNvPr id="238" name="Text Box 62">
                <a:extLst>
                  <a:ext uri="{FF2B5EF4-FFF2-40B4-BE49-F238E27FC236}">
                    <a16:creationId xmlns:a16="http://schemas.microsoft.com/office/drawing/2014/main" id="{71D844DE-1DFB-4F54-8FB2-8E1450307897}"/>
                  </a:ext>
                </a:extLst>
              </p:cNvPr>
              <p:cNvSpPr txBox="1">
                <a:spLocks noChangeArrowheads="1"/>
              </p:cNvSpPr>
              <p:nvPr/>
            </p:nvSpPr>
            <p:spPr bwMode="auto">
              <a:xfrm>
                <a:off x="833438" y="1063625"/>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a:ln>
                      <a:noFill/>
                    </a:ln>
                    <a:solidFill>
                      <a:srgbClr val="000000"/>
                    </a:solidFill>
                    <a:effectLst/>
                    <a:uLnTx/>
                    <a:uFillTx/>
                    <a:latin typeface="Arial Narrow" charset="0"/>
                    <a:ea typeface="Arial Narrow" charset="0"/>
                    <a:cs typeface="Arial Narrow" charset="0"/>
                  </a:rPr>
                  <a:t>40</a:t>
                </a:r>
              </a:p>
            </p:txBody>
          </p:sp>
          <p:sp>
            <p:nvSpPr>
              <p:cNvPr id="239" name="Text Box 63">
                <a:extLst>
                  <a:ext uri="{FF2B5EF4-FFF2-40B4-BE49-F238E27FC236}">
                    <a16:creationId xmlns:a16="http://schemas.microsoft.com/office/drawing/2014/main" id="{96B6EA73-85D8-4825-BC0B-7A222B7AD4E5}"/>
                  </a:ext>
                </a:extLst>
              </p:cNvPr>
              <p:cNvSpPr txBox="1">
                <a:spLocks noChangeArrowheads="1"/>
              </p:cNvSpPr>
              <p:nvPr/>
            </p:nvSpPr>
            <p:spPr bwMode="auto">
              <a:xfrm>
                <a:off x="833438" y="839788"/>
                <a:ext cx="115887"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10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50</a:t>
                </a:r>
              </a:p>
            </p:txBody>
          </p:sp>
          <p:sp>
            <p:nvSpPr>
              <p:cNvPr id="240" name="Freeform 340">
                <a:extLst>
                  <a:ext uri="{FF2B5EF4-FFF2-40B4-BE49-F238E27FC236}">
                    <a16:creationId xmlns:a16="http://schemas.microsoft.com/office/drawing/2014/main" id="{E46C90A3-7B33-4D64-9EAA-2981F948C5B6}"/>
                  </a:ext>
                </a:extLst>
              </p:cNvPr>
              <p:cNvSpPr>
                <a:spLocks noChangeArrowheads="1"/>
              </p:cNvSpPr>
              <p:nvPr/>
            </p:nvSpPr>
            <p:spPr bwMode="auto">
              <a:xfrm>
                <a:off x="973138" y="903288"/>
                <a:ext cx="7507287" cy="3381375"/>
              </a:xfrm>
              <a:custGeom>
                <a:avLst/>
                <a:gdLst>
                  <a:gd name="T0" fmla="*/ 63728 w 20853"/>
                  <a:gd name="T1" fmla="*/ 1123105 h 9394"/>
                  <a:gd name="T2" fmla="*/ 0 w 20853"/>
                  <a:gd name="T3" fmla="*/ 0 h 9394"/>
                  <a:gd name="T4" fmla="*/ 51126 w 20853"/>
                  <a:gd name="T5" fmla="*/ 12239 h 9394"/>
                  <a:gd name="T6" fmla="*/ 0 w 20853"/>
                  <a:gd name="T7" fmla="*/ 224621 h 9394"/>
                  <a:gd name="T8" fmla="*/ 51126 w 20853"/>
                  <a:gd name="T9" fmla="*/ 236860 h 9394"/>
                  <a:gd name="T10" fmla="*/ 0 w 20853"/>
                  <a:gd name="T11" fmla="*/ 449242 h 9394"/>
                  <a:gd name="T12" fmla="*/ 51126 w 20853"/>
                  <a:gd name="T13" fmla="*/ 461481 h 9394"/>
                  <a:gd name="T14" fmla="*/ 0 w 20853"/>
                  <a:gd name="T15" fmla="*/ 673863 h 9394"/>
                  <a:gd name="T16" fmla="*/ 51126 w 20853"/>
                  <a:gd name="T17" fmla="*/ 686102 h 9394"/>
                  <a:gd name="T18" fmla="*/ 0 w 20853"/>
                  <a:gd name="T19" fmla="*/ 898484 h 9394"/>
                  <a:gd name="T20" fmla="*/ 51126 w 20853"/>
                  <a:gd name="T21" fmla="*/ 910723 h 9394"/>
                  <a:gd name="T22" fmla="*/ 0 w 20853"/>
                  <a:gd name="T23" fmla="*/ 1123105 h 9394"/>
                  <a:gd name="T24" fmla="*/ 51126 w 20853"/>
                  <a:gd name="T25" fmla="*/ 1135344 h 9394"/>
                  <a:gd name="T26" fmla="*/ 0 w 20853"/>
                  <a:gd name="T27" fmla="*/ 1347726 h 9394"/>
                  <a:gd name="T28" fmla="*/ 51126 w 20853"/>
                  <a:gd name="T29" fmla="*/ 1359965 h 9394"/>
                  <a:gd name="T30" fmla="*/ 0 w 20853"/>
                  <a:gd name="T31" fmla="*/ 1572347 h 9394"/>
                  <a:gd name="T32" fmla="*/ 51126 w 20853"/>
                  <a:gd name="T33" fmla="*/ 1584586 h 9394"/>
                  <a:gd name="T34" fmla="*/ 0 w 20853"/>
                  <a:gd name="T35" fmla="*/ 1796608 h 9394"/>
                  <a:gd name="T36" fmla="*/ 51126 w 20853"/>
                  <a:gd name="T37" fmla="*/ 1808847 h 9394"/>
                  <a:gd name="T38" fmla="*/ 0 w 20853"/>
                  <a:gd name="T39" fmla="*/ 2020869 h 9394"/>
                  <a:gd name="T40" fmla="*/ 51126 w 20853"/>
                  <a:gd name="T41" fmla="*/ 2033468 h 9394"/>
                  <a:gd name="T42" fmla="*/ 0 w 20853"/>
                  <a:gd name="T43" fmla="*/ 2245490 h 9394"/>
                  <a:gd name="T44" fmla="*/ 51126 w 20853"/>
                  <a:gd name="T45" fmla="*/ 2258089 h 9394"/>
                  <a:gd name="T46" fmla="*/ 0 w 20853"/>
                  <a:gd name="T47" fmla="*/ 2470111 h 9394"/>
                  <a:gd name="T48" fmla="*/ 51126 w 20853"/>
                  <a:gd name="T49" fmla="*/ 2482710 h 9394"/>
                  <a:gd name="T50" fmla="*/ 0 w 20853"/>
                  <a:gd name="T51" fmla="*/ 2694732 h 9394"/>
                  <a:gd name="T52" fmla="*/ 51126 w 20853"/>
                  <a:gd name="T53" fmla="*/ 2707331 h 9394"/>
                  <a:gd name="T54" fmla="*/ 0 w 20853"/>
                  <a:gd name="T55" fmla="*/ 2919353 h 9394"/>
                  <a:gd name="T56" fmla="*/ 51126 w 20853"/>
                  <a:gd name="T57" fmla="*/ 2931952 h 9394"/>
                  <a:gd name="T58" fmla="*/ 0 w 20853"/>
                  <a:gd name="T59" fmla="*/ 3143974 h 9394"/>
                  <a:gd name="T60" fmla="*/ 51126 w 20853"/>
                  <a:gd name="T61" fmla="*/ 3156573 h 9394"/>
                  <a:gd name="T62" fmla="*/ 0 w 20853"/>
                  <a:gd name="T63" fmla="*/ 3368595 h 9394"/>
                  <a:gd name="T64" fmla="*/ 63728 w 20853"/>
                  <a:gd name="T65" fmla="*/ 3381194 h 9394"/>
                  <a:gd name="T66" fmla="*/ 7507641 w 20853"/>
                  <a:gd name="T67" fmla="*/ 1135344 h 9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853" h="9394">
                    <a:moveTo>
                      <a:pt x="20852" y="3120"/>
                    </a:moveTo>
                    <a:lnTo>
                      <a:pt x="177" y="3120"/>
                    </a:lnTo>
                    <a:lnTo>
                      <a:pt x="177" y="0"/>
                    </a:lnTo>
                    <a:lnTo>
                      <a:pt x="0" y="0"/>
                    </a:lnTo>
                    <a:lnTo>
                      <a:pt x="0" y="34"/>
                    </a:lnTo>
                    <a:lnTo>
                      <a:pt x="142" y="34"/>
                    </a:lnTo>
                    <a:lnTo>
                      <a:pt x="142" y="624"/>
                    </a:lnTo>
                    <a:lnTo>
                      <a:pt x="0" y="624"/>
                    </a:lnTo>
                    <a:lnTo>
                      <a:pt x="0" y="658"/>
                    </a:lnTo>
                    <a:lnTo>
                      <a:pt x="142" y="658"/>
                    </a:lnTo>
                    <a:lnTo>
                      <a:pt x="142" y="1248"/>
                    </a:lnTo>
                    <a:lnTo>
                      <a:pt x="0" y="1248"/>
                    </a:lnTo>
                    <a:lnTo>
                      <a:pt x="0" y="1282"/>
                    </a:lnTo>
                    <a:lnTo>
                      <a:pt x="142" y="1282"/>
                    </a:lnTo>
                    <a:lnTo>
                      <a:pt x="142" y="1872"/>
                    </a:lnTo>
                    <a:lnTo>
                      <a:pt x="0" y="1872"/>
                    </a:lnTo>
                    <a:lnTo>
                      <a:pt x="0" y="1906"/>
                    </a:lnTo>
                    <a:lnTo>
                      <a:pt x="142" y="1906"/>
                    </a:lnTo>
                    <a:lnTo>
                      <a:pt x="142" y="2496"/>
                    </a:lnTo>
                    <a:lnTo>
                      <a:pt x="0" y="2496"/>
                    </a:lnTo>
                    <a:lnTo>
                      <a:pt x="0" y="2530"/>
                    </a:lnTo>
                    <a:lnTo>
                      <a:pt x="142" y="2530"/>
                    </a:lnTo>
                    <a:lnTo>
                      <a:pt x="142" y="3120"/>
                    </a:lnTo>
                    <a:lnTo>
                      <a:pt x="0" y="3120"/>
                    </a:lnTo>
                    <a:lnTo>
                      <a:pt x="0" y="3154"/>
                    </a:lnTo>
                    <a:lnTo>
                      <a:pt x="142" y="3154"/>
                    </a:lnTo>
                    <a:lnTo>
                      <a:pt x="142" y="3744"/>
                    </a:lnTo>
                    <a:lnTo>
                      <a:pt x="0" y="3744"/>
                    </a:lnTo>
                    <a:lnTo>
                      <a:pt x="0" y="3778"/>
                    </a:lnTo>
                    <a:lnTo>
                      <a:pt x="142" y="3778"/>
                    </a:lnTo>
                    <a:lnTo>
                      <a:pt x="142" y="4368"/>
                    </a:lnTo>
                    <a:lnTo>
                      <a:pt x="0" y="4368"/>
                    </a:lnTo>
                    <a:lnTo>
                      <a:pt x="0" y="4402"/>
                    </a:lnTo>
                    <a:lnTo>
                      <a:pt x="142" y="4402"/>
                    </a:lnTo>
                    <a:lnTo>
                      <a:pt x="142" y="4991"/>
                    </a:lnTo>
                    <a:lnTo>
                      <a:pt x="0" y="4991"/>
                    </a:lnTo>
                    <a:lnTo>
                      <a:pt x="0" y="5025"/>
                    </a:lnTo>
                    <a:lnTo>
                      <a:pt x="142" y="5025"/>
                    </a:lnTo>
                    <a:lnTo>
                      <a:pt x="142" y="5614"/>
                    </a:lnTo>
                    <a:lnTo>
                      <a:pt x="0" y="5614"/>
                    </a:lnTo>
                    <a:lnTo>
                      <a:pt x="0" y="5649"/>
                    </a:lnTo>
                    <a:lnTo>
                      <a:pt x="142" y="5649"/>
                    </a:lnTo>
                    <a:lnTo>
                      <a:pt x="142" y="6238"/>
                    </a:lnTo>
                    <a:lnTo>
                      <a:pt x="0" y="6238"/>
                    </a:lnTo>
                    <a:lnTo>
                      <a:pt x="0" y="6273"/>
                    </a:lnTo>
                    <a:lnTo>
                      <a:pt x="142" y="6273"/>
                    </a:lnTo>
                    <a:lnTo>
                      <a:pt x="142" y="6862"/>
                    </a:lnTo>
                    <a:lnTo>
                      <a:pt x="0" y="6862"/>
                    </a:lnTo>
                    <a:lnTo>
                      <a:pt x="0" y="6897"/>
                    </a:lnTo>
                    <a:lnTo>
                      <a:pt x="142" y="6897"/>
                    </a:lnTo>
                    <a:lnTo>
                      <a:pt x="142" y="7486"/>
                    </a:lnTo>
                    <a:lnTo>
                      <a:pt x="0" y="7486"/>
                    </a:lnTo>
                    <a:lnTo>
                      <a:pt x="0" y="7521"/>
                    </a:lnTo>
                    <a:lnTo>
                      <a:pt x="142" y="7521"/>
                    </a:lnTo>
                    <a:lnTo>
                      <a:pt x="142" y="8110"/>
                    </a:lnTo>
                    <a:lnTo>
                      <a:pt x="0" y="8110"/>
                    </a:lnTo>
                    <a:lnTo>
                      <a:pt x="0" y="8145"/>
                    </a:lnTo>
                    <a:lnTo>
                      <a:pt x="142" y="8145"/>
                    </a:lnTo>
                    <a:lnTo>
                      <a:pt x="142" y="8734"/>
                    </a:lnTo>
                    <a:lnTo>
                      <a:pt x="0" y="8734"/>
                    </a:lnTo>
                    <a:lnTo>
                      <a:pt x="0" y="8769"/>
                    </a:lnTo>
                    <a:lnTo>
                      <a:pt x="142" y="8769"/>
                    </a:lnTo>
                    <a:lnTo>
                      <a:pt x="142" y="9358"/>
                    </a:lnTo>
                    <a:lnTo>
                      <a:pt x="0" y="9358"/>
                    </a:lnTo>
                    <a:lnTo>
                      <a:pt x="0" y="9393"/>
                    </a:lnTo>
                    <a:lnTo>
                      <a:pt x="177" y="9393"/>
                    </a:lnTo>
                    <a:lnTo>
                      <a:pt x="177" y="3154"/>
                    </a:lnTo>
                    <a:lnTo>
                      <a:pt x="20852" y="3154"/>
                    </a:lnTo>
                    <a:lnTo>
                      <a:pt x="20852" y="3120"/>
                    </a:lnTo>
                  </a:path>
                </a:pathLst>
              </a:custGeom>
              <a:solidFill>
                <a:srgbClr val="000000"/>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ea typeface="ＭＳ Ｐゴシック" charset="0"/>
                </a:endParaRPr>
              </a:p>
            </p:txBody>
          </p:sp>
          <p:sp>
            <p:nvSpPr>
              <p:cNvPr id="241" name="Text Box 47">
                <a:extLst>
                  <a:ext uri="{FF2B5EF4-FFF2-40B4-BE49-F238E27FC236}">
                    <a16:creationId xmlns:a16="http://schemas.microsoft.com/office/drawing/2014/main" id="{80B77DF0-AFA5-48EE-98FB-6364E0BBCF84}"/>
                  </a:ext>
                </a:extLst>
              </p:cNvPr>
              <p:cNvSpPr txBox="1">
                <a:spLocks noChangeArrowheads="1"/>
              </p:cNvSpPr>
              <p:nvPr/>
            </p:nvSpPr>
            <p:spPr bwMode="auto">
              <a:xfrm>
                <a:off x="7943850" y="4297363"/>
                <a:ext cx="122238"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ct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8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a:t>
                </a:r>
              </a:p>
            </p:txBody>
          </p:sp>
          <p:sp>
            <p:nvSpPr>
              <p:cNvPr id="242" name="Text Box 47">
                <a:extLst>
                  <a:ext uri="{FF2B5EF4-FFF2-40B4-BE49-F238E27FC236}">
                    <a16:creationId xmlns:a16="http://schemas.microsoft.com/office/drawing/2014/main" id="{52EC8B3B-463D-47D6-8AF7-A6EEF33A0223}"/>
                  </a:ext>
                </a:extLst>
              </p:cNvPr>
              <p:cNvSpPr txBox="1">
                <a:spLocks noChangeArrowheads="1"/>
              </p:cNvSpPr>
              <p:nvPr/>
            </p:nvSpPr>
            <p:spPr bwMode="auto">
              <a:xfrm>
                <a:off x="8083550" y="4297363"/>
                <a:ext cx="122238" cy="14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040" rIns="0" bIns="0"/>
              <a:lstStyle/>
              <a:p>
                <a:pPr marL="0" marR="0" lvl="0" indent="0" algn="ctr" defTabSz="457200" eaLnBrk="1" fontAlgn="base" latinLnBrk="0" hangingPunct="1">
                  <a:lnSpc>
                    <a:spcPct val="96000"/>
                  </a:lnSpc>
                  <a:spcBef>
                    <a:spcPct val="0"/>
                  </a:spcBef>
                  <a:spcAft>
                    <a:spcPct val="0"/>
                  </a:spcAft>
                  <a:buClr>
                    <a:srgbClr val="000000"/>
                  </a:buClr>
                  <a:buSzPct val="100000"/>
                  <a:buFont typeface="Times New Roman" charset="0"/>
                  <a:buNone/>
                  <a:tabLst/>
                  <a:defRPr/>
                </a:pPr>
                <a:r>
                  <a:rPr kumimoji="0" lang="en-GB" altLang="en-US" sz="800" b="0" i="0" u="none" strike="noStrike" kern="0" cap="none" spc="0" normalizeH="0" baseline="0" noProof="0" dirty="0">
                    <a:ln>
                      <a:noFill/>
                    </a:ln>
                    <a:solidFill>
                      <a:srgbClr val="000000"/>
                    </a:solidFill>
                    <a:effectLst/>
                    <a:uLnTx/>
                    <a:uFillTx/>
                    <a:latin typeface="Arial Narrow" charset="0"/>
                    <a:ea typeface="Arial Narrow" charset="0"/>
                    <a:cs typeface="Arial Narrow" charset="0"/>
                  </a:rPr>
                  <a:t>#</a:t>
                </a:r>
              </a:p>
            </p:txBody>
          </p:sp>
          <p:cxnSp>
            <p:nvCxnSpPr>
              <p:cNvPr id="243" name="Straight Connector 242">
                <a:extLst>
                  <a:ext uri="{FF2B5EF4-FFF2-40B4-BE49-F238E27FC236}">
                    <a16:creationId xmlns:a16="http://schemas.microsoft.com/office/drawing/2014/main" id="{3381D09F-7806-4481-BBFA-569CC808FE37}"/>
                  </a:ext>
                </a:extLst>
              </p:cNvPr>
              <p:cNvCxnSpPr>
                <a:cxnSpLocks/>
              </p:cNvCxnSpPr>
              <p:nvPr/>
            </p:nvCxnSpPr>
            <p:spPr>
              <a:xfrm flipV="1">
                <a:off x="1015180" y="2696341"/>
                <a:ext cx="7452000" cy="0"/>
              </a:xfrm>
              <a:prstGeom prst="line">
                <a:avLst/>
              </a:prstGeom>
              <a:noFill/>
              <a:ln w="9525" cap="flat" cmpd="sng" algn="ctr">
                <a:solidFill>
                  <a:srgbClr val="000000"/>
                </a:solidFill>
                <a:prstDash val="lgDash"/>
              </a:ln>
              <a:effectLst/>
            </p:spPr>
          </p:cxnSp>
        </p:grpSp>
      </p:grpSp>
      <p:sp>
        <p:nvSpPr>
          <p:cNvPr id="2" name="Rectangle 1">
            <a:extLst>
              <a:ext uri="{FF2B5EF4-FFF2-40B4-BE49-F238E27FC236}">
                <a16:creationId xmlns:a16="http://schemas.microsoft.com/office/drawing/2014/main" id="{EB8B25F6-D9EE-42EA-911D-12DC95CCF8CB}"/>
              </a:ext>
            </a:extLst>
          </p:cNvPr>
          <p:cNvSpPr/>
          <p:nvPr/>
        </p:nvSpPr>
        <p:spPr>
          <a:xfrm>
            <a:off x="159672" y="1776243"/>
            <a:ext cx="2200556" cy="923330"/>
          </a:xfrm>
          <a:prstGeom prst="rect">
            <a:avLst/>
          </a:prstGeom>
        </p:spPr>
        <p:txBody>
          <a:bodyPr wrap="square">
            <a:spAutoFit/>
          </a:bodyPr>
          <a:lstStyle/>
          <a:p>
            <a:pPr algn="r"/>
            <a:r>
              <a:rPr lang="en-US" b="1" dirty="0">
                <a:cs typeface="ＭＳ Ｐゴシック" charset="0"/>
              </a:rPr>
              <a:t>regardless of (NTRK) gene involved?</a:t>
            </a:r>
            <a:endParaRPr lang="en-US" b="1" dirty="0"/>
          </a:p>
        </p:txBody>
      </p:sp>
      <p:sp>
        <p:nvSpPr>
          <p:cNvPr id="3" name="Rectangle 2">
            <a:extLst>
              <a:ext uri="{FF2B5EF4-FFF2-40B4-BE49-F238E27FC236}">
                <a16:creationId xmlns:a16="http://schemas.microsoft.com/office/drawing/2014/main" id="{E50BCD71-4899-4021-B5A5-244BC5AB1A9E}"/>
              </a:ext>
            </a:extLst>
          </p:cNvPr>
          <p:cNvSpPr/>
          <p:nvPr/>
        </p:nvSpPr>
        <p:spPr>
          <a:xfrm>
            <a:off x="2362259" y="4409056"/>
            <a:ext cx="2102698" cy="923330"/>
          </a:xfrm>
          <a:prstGeom prst="rect">
            <a:avLst/>
          </a:prstGeom>
        </p:spPr>
        <p:txBody>
          <a:bodyPr wrap="square">
            <a:spAutoFit/>
          </a:bodyPr>
          <a:lstStyle/>
          <a:p>
            <a:pPr algn="r"/>
            <a:r>
              <a:rPr lang="en-US" b="1" dirty="0">
                <a:cs typeface="ＭＳ Ｐゴシック" charset="0"/>
              </a:rPr>
              <a:t>…or regardless of fusion partner? </a:t>
            </a:r>
            <a:endParaRPr lang="en-US" b="1" dirty="0"/>
          </a:p>
        </p:txBody>
      </p:sp>
      <p:sp>
        <p:nvSpPr>
          <p:cNvPr id="4" name="Rectangle 3">
            <a:extLst>
              <a:ext uri="{FF2B5EF4-FFF2-40B4-BE49-F238E27FC236}">
                <a16:creationId xmlns:a16="http://schemas.microsoft.com/office/drawing/2014/main" id="{2EA68EE5-FA7F-4A48-98BC-303E4643DD0F}"/>
              </a:ext>
            </a:extLst>
          </p:cNvPr>
          <p:cNvSpPr/>
          <p:nvPr/>
        </p:nvSpPr>
        <p:spPr>
          <a:xfrm>
            <a:off x="148589" y="5999601"/>
            <a:ext cx="3288080" cy="338554"/>
          </a:xfrm>
          <a:prstGeom prst="rect">
            <a:avLst/>
          </a:prstGeom>
        </p:spPr>
        <p:txBody>
          <a:bodyPr wrap="none">
            <a:spAutoFit/>
          </a:bodyPr>
          <a:lstStyle/>
          <a:p>
            <a:r>
              <a:rPr lang="en-GB" sz="800" dirty="0">
                <a:latin typeface="Tahoma" panose="020B0604030504040204" pitchFamily="34" charset="0"/>
                <a:ea typeface="Tahoma" panose="020B0604030504040204" pitchFamily="34" charset="0"/>
                <a:cs typeface="Tahoma" panose="020B0604030504040204" pitchFamily="34" charset="0"/>
              </a:rPr>
              <a:t>*</a:t>
            </a:r>
            <a:r>
              <a:rPr lang="en-US" sz="800" dirty="0">
                <a:latin typeface="Tahoma" panose="020B0604030504040204" pitchFamily="34" charset="0"/>
                <a:ea typeface="Tahoma" panose="020B0604030504040204" pitchFamily="34" charset="0"/>
                <a:cs typeface="Tahoma" panose="020B0604030504040204" pitchFamily="34" charset="0"/>
              </a:rPr>
              <a:t>Patient had TRK solvent front resistance mutation (NTRK3 G623R) </a:t>
            </a:r>
          </a:p>
          <a:p>
            <a:r>
              <a:rPr lang="en-US" sz="800" dirty="0">
                <a:latin typeface="Tahoma" panose="020B0604030504040204" pitchFamily="34" charset="0"/>
                <a:ea typeface="Tahoma" panose="020B0604030504040204" pitchFamily="34" charset="0"/>
                <a:cs typeface="Tahoma" panose="020B0604030504040204" pitchFamily="34" charset="0"/>
              </a:rPr>
              <a:t>at baseline due to prior therapy</a:t>
            </a:r>
          </a:p>
        </p:txBody>
      </p:sp>
      <p:sp>
        <p:nvSpPr>
          <p:cNvPr id="5" name="Rectangle 4">
            <a:extLst>
              <a:ext uri="{FF2B5EF4-FFF2-40B4-BE49-F238E27FC236}">
                <a16:creationId xmlns:a16="http://schemas.microsoft.com/office/drawing/2014/main" id="{C9DD2B05-5846-4306-A8AE-865A81085ACB}"/>
              </a:ext>
            </a:extLst>
          </p:cNvPr>
          <p:cNvSpPr/>
          <p:nvPr/>
        </p:nvSpPr>
        <p:spPr>
          <a:xfrm>
            <a:off x="1736446" y="6130580"/>
            <a:ext cx="857927" cy="215444"/>
          </a:xfrm>
          <a:prstGeom prst="rect">
            <a:avLst/>
          </a:prstGeom>
        </p:spPr>
        <p:txBody>
          <a:bodyPr wrap="none">
            <a:spAutoFit/>
          </a:bodyPr>
          <a:lstStyle/>
          <a:p>
            <a:r>
              <a:rPr lang="en-US" sz="800" baseline="30000" dirty="0">
                <a:latin typeface="Tahoma" panose="020B0604030504040204" pitchFamily="34" charset="0"/>
                <a:ea typeface="Tahoma" panose="020B0604030504040204" pitchFamily="34" charset="0"/>
                <a:cs typeface="Tahoma" panose="020B0604030504040204" pitchFamily="34" charset="0"/>
              </a:rPr>
              <a:t>#</a:t>
            </a:r>
            <a:r>
              <a:rPr lang="en-US" sz="800" dirty="0">
                <a:latin typeface="Tahoma" panose="020B0604030504040204" pitchFamily="34" charset="0"/>
                <a:ea typeface="Tahoma" panose="020B0604030504040204" pitchFamily="34" charset="0"/>
                <a:cs typeface="Tahoma" panose="020B0604030504040204" pitchFamily="34" charset="0"/>
              </a:rPr>
              <a:t>Pathologic CR</a:t>
            </a:r>
          </a:p>
        </p:txBody>
      </p:sp>
    </p:spTree>
    <p:extLst>
      <p:ext uri="{BB962C8B-B14F-4D97-AF65-F5344CB8AC3E}">
        <p14:creationId xmlns:p14="http://schemas.microsoft.com/office/powerpoint/2010/main" val="365208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7BEF55-DFD8-4814-8FD8-F10C0ACFD373}"/>
              </a:ext>
            </a:extLst>
          </p:cNvPr>
          <p:cNvSpPr/>
          <p:nvPr/>
        </p:nvSpPr>
        <p:spPr>
          <a:xfrm>
            <a:off x="5330283" y="2220925"/>
            <a:ext cx="5954093" cy="2108711"/>
          </a:xfrm>
          <a:prstGeom prst="rect">
            <a:avLst/>
          </a:prstGeom>
          <a:solidFill>
            <a:schemeClr val="bg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Content Placeholder 2">
            <a:extLst>
              <a:ext uri="{FF2B5EF4-FFF2-40B4-BE49-F238E27FC236}">
                <a16:creationId xmlns:a16="http://schemas.microsoft.com/office/drawing/2014/main" id="{76085C68-6981-4566-A510-81824CBF6E42}"/>
              </a:ext>
            </a:extLst>
          </p:cNvPr>
          <p:cNvSpPr txBox="1">
            <a:spLocks/>
          </p:cNvSpPr>
          <p:nvPr/>
        </p:nvSpPr>
        <p:spPr>
          <a:xfrm>
            <a:off x="907624" y="748564"/>
            <a:ext cx="5612733" cy="4525963"/>
          </a:xfrm>
          <a:prstGeom prst="rect">
            <a:avLst/>
          </a:prstGeom>
        </p:spPr>
        <p:txBody>
          <a:bodyPr/>
          <a:lstStyle>
            <a:lvl1pPr marL="302676" indent="-302676" algn="l" defTabSz="609585" rtl="0" eaLnBrk="1" fontAlgn="base" hangingPunct="1">
              <a:spcBef>
                <a:spcPct val="20000"/>
              </a:spcBef>
              <a:spcAft>
                <a:spcPct val="0"/>
              </a:spcAft>
              <a:buClr>
                <a:srgbClr val="31709A"/>
              </a:buClr>
              <a:buFont typeface="Arial" charset="0"/>
              <a:buChar char="•"/>
              <a:defRPr sz="2133" kern="1200">
                <a:solidFill>
                  <a:schemeClr val="tx1"/>
                </a:solidFill>
                <a:latin typeface="Corbel"/>
                <a:ea typeface="ＭＳ Ｐゴシック" charset="0"/>
                <a:cs typeface="Corbel"/>
              </a:defRPr>
            </a:lvl1pPr>
            <a:lvl2pPr marL="990575" indent="-380990" algn="l" defTabSz="609585" rtl="0" eaLnBrk="1" fontAlgn="base" hangingPunct="1">
              <a:spcBef>
                <a:spcPct val="20000"/>
              </a:spcBef>
              <a:spcAft>
                <a:spcPct val="0"/>
              </a:spcAft>
              <a:buClr>
                <a:srgbClr val="31709A"/>
              </a:buClr>
              <a:buFont typeface="Arial" charset="0"/>
              <a:buChar char="–"/>
              <a:defRPr sz="2133" kern="1200">
                <a:solidFill>
                  <a:schemeClr val="tx1"/>
                </a:solidFill>
                <a:latin typeface="Corbel"/>
                <a:ea typeface="ＭＳ Ｐゴシック" charset="0"/>
                <a:cs typeface="Corbel"/>
              </a:defRPr>
            </a:lvl2pPr>
            <a:lvl3pPr marL="1523962" indent="-304792" algn="l" defTabSz="609585" rtl="0" eaLnBrk="1" fontAlgn="base" hangingPunct="1">
              <a:spcBef>
                <a:spcPct val="20000"/>
              </a:spcBef>
              <a:spcAft>
                <a:spcPct val="0"/>
              </a:spcAft>
              <a:buClr>
                <a:srgbClr val="31709A"/>
              </a:buClr>
              <a:buFont typeface="Arial" charset="0"/>
              <a:buChar char="•"/>
              <a:defRPr sz="1867" kern="1200">
                <a:solidFill>
                  <a:schemeClr val="tx1"/>
                </a:solidFill>
                <a:latin typeface="Corbel"/>
                <a:ea typeface="ＭＳ Ｐゴシック" charset="0"/>
                <a:cs typeface="Corbel"/>
              </a:defRPr>
            </a:lvl3pPr>
            <a:lvl4pPr marL="2133547" indent="-304792" algn="l" defTabSz="609585" rtl="0" eaLnBrk="1" fontAlgn="base" hangingPunct="1">
              <a:spcBef>
                <a:spcPct val="20000"/>
              </a:spcBef>
              <a:spcAft>
                <a:spcPct val="0"/>
              </a:spcAft>
              <a:buClr>
                <a:srgbClr val="31709A"/>
              </a:buClr>
              <a:buFont typeface="Arial" charset="0"/>
              <a:buChar char="–"/>
              <a:defRPr sz="1867" kern="1200">
                <a:solidFill>
                  <a:schemeClr val="tx1"/>
                </a:solidFill>
                <a:latin typeface="Corbel"/>
                <a:ea typeface="ＭＳ Ｐゴシック" charset="0"/>
                <a:cs typeface="Corbel"/>
              </a:defRPr>
            </a:lvl4pPr>
            <a:lvl5pPr marL="2743131" indent="-304792" algn="l" defTabSz="609585" rtl="0" eaLnBrk="1" fontAlgn="base" hangingPunct="1">
              <a:spcBef>
                <a:spcPct val="20000"/>
              </a:spcBef>
              <a:spcAft>
                <a:spcPct val="0"/>
              </a:spcAft>
              <a:buClr>
                <a:srgbClr val="31709A"/>
              </a:buClr>
              <a:buFont typeface="Arial" charset="0"/>
              <a:buChar char="»"/>
              <a:defRPr sz="1600" kern="1200">
                <a:solidFill>
                  <a:schemeClr val="tx1"/>
                </a:solidFill>
                <a:latin typeface="Corbel"/>
                <a:ea typeface="ＭＳ Ｐゴシック" charset="0"/>
                <a:cs typeface="Corbe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20000"/>
              </a:spcBef>
              <a:spcAft>
                <a:spcPct val="0"/>
              </a:spcAft>
              <a:buClr>
                <a:srgbClr val="31709A"/>
              </a:buClr>
              <a:buSzTx/>
              <a:buFont typeface="Arial" charset="0"/>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Typical question: “how </a:t>
            </a:r>
            <a:r>
              <a:rPr lang="en-US" sz="1800" u="sng" dirty="0">
                <a:solidFill>
                  <a:prstClr val="black"/>
                </a:solidFill>
                <a:latin typeface="Tahoma" panose="020B0604030504040204" pitchFamily="34" charset="0"/>
                <a:ea typeface="Tahoma" panose="020B0604030504040204" pitchFamily="34" charset="0"/>
                <a:cs typeface="Tahoma" panose="020B0604030504040204" pitchFamily="34" charset="0"/>
              </a:rPr>
              <a:t>big</a:t>
            </a: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 is your panel?”</a:t>
            </a:r>
          </a:p>
          <a:p>
            <a:pPr lvl="0">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Better question: “how </a:t>
            </a:r>
            <a:r>
              <a:rPr lang="en-US" sz="1800" u="sng" dirty="0">
                <a:solidFill>
                  <a:prstClr val="black"/>
                </a:solidFill>
                <a:latin typeface="Tahoma" panose="020B0604030504040204" pitchFamily="34" charset="0"/>
                <a:ea typeface="Tahoma" panose="020B0604030504040204" pitchFamily="34" charset="0"/>
                <a:cs typeface="Tahoma" panose="020B0604030504040204" pitchFamily="34" charset="0"/>
              </a:rPr>
              <a:t>good </a:t>
            </a: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is your panel?”</a:t>
            </a:r>
          </a:p>
          <a:p>
            <a:pPr marL="302676" marR="0" lvl="0" indent="-302676" algn="l" defTabSz="609585" rtl="0" eaLnBrk="1" fontAlgn="base" latinLnBrk="0" hangingPunct="1">
              <a:lnSpc>
                <a:spcPct val="100000"/>
              </a:lnSpc>
              <a:spcBef>
                <a:spcPct val="20000"/>
              </a:spcBef>
              <a:spcAft>
                <a:spcPct val="0"/>
              </a:spcAft>
              <a:buClr>
                <a:srgbClr val="31709A"/>
              </a:buClr>
              <a:buSzTx/>
              <a:buFont typeface="Arial" charset="0"/>
              <a:buChar char="•"/>
              <a:tabLst/>
              <a:defRPr/>
            </a:pPr>
            <a:endParaRPr lang="en-US" sz="1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02676" marR="0" lvl="0" indent="-302676" algn="l" defTabSz="609585" rtl="0" eaLnBrk="1" fontAlgn="base" latinLnBrk="0" hangingPunct="1">
              <a:lnSpc>
                <a:spcPct val="100000"/>
              </a:lnSpc>
              <a:spcBef>
                <a:spcPct val="20000"/>
              </a:spcBef>
              <a:spcAft>
                <a:spcPct val="0"/>
              </a:spcAft>
              <a:buClr>
                <a:srgbClr val="31709A"/>
              </a:buClr>
              <a:buSzTx/>
              <a:buFont typeface="Arial" charset="0"/>
              <a:buChar char="•"/>
              <a:tabLst/>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Somatic</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or germline?</a:t>
            </a:r>
          </a:p>
          <a:p>
            <a:pPr>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DNA +/or RNA?</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Exome or WGS?</a:t>
            </a:r>
          </a:p>
          <a:p>
            <a:pPr marL="0" marR="0" lvl="0" indent="0" algn="l" defTabSz="609585" rtl="0" eaLnBrk="1" fontAlgn="base" latinLnBrk="0" hangingPunct="1">
              <a:lnSpc>
                <a:spcPct val="100000"/>
              </a:lnSpc>
              <a:spcBef>
                <a:spcPct val="20000"/>
              </a:spcBef>
              <a:spcAft>
                <a:spcPct val="0"/>
              </a:spcAft>
              <a:buClr>
                <a:srgbClr val="31709A"/>
              </a:buClr>
              <a:buSz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02676" marR="0" lvl="0" indent="-302676" algn="l" defTabSz="60958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What does the assay cover? </a:t>
            </a:r>
          </a:p>
          <a:p>
            <a:pPr marL="1030799" lvl="1" indent="-342900">
              <a:buClrTx/>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mutations </a:t>
            </a:r>
            <a:endParaRPr lang="en-US" sz="1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030799" lvl="1" indent="-342900">
              <a:buClrTx/>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gene fusions?</a:t>
            </a:r>
          </a:p>
          <a:p>
            <a:pPr marL="1030799" lvl="1" indent="-342900">
              <a:buClrTx/>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what genes?</a:t>
            </a:r>
          </a:p>
          <a:p>
            <a:pPr marL="687899" lvl="1" indent="0">
              <a:buClrTx/>
              <a:buNone/>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02676" marR="0" lvl="0" indent="-302676" algn="l" defTabSz="60958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 much tissue is required?</a:t>
            </a:r>
          </a:p>
          <a:p>
            <a:pPr marL="0" marR="0" lvl="0" indent="0" algn="l" defTabSz="609585" rtl="0" eaLnBrk="1" fontAlgn="base" latinLnBrk="0" hangingPunct="1">
              <a:lnSpc>
                <a:spcPct val="100000"/>
              </a:lnSpc>
              <a:spcBef>
                <a:spcPct val="20000"/>
              </a:spcBef>
              <a:spcAft>
                <a:spcPct val="0"/>
              </a:spcAft>
              <a:buClrTx/>
              <a:buSzTx/>
              <a:buNone/>
              <a:tabLst/>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	What tissue:  </a:t>
            </a:r>
          </a:p>
          <a:p>
            <a:pPr marL="1030799" lvl="1" indent="-342900">
              <a:buClrTx/>
              <a:buFont typeface="Wingdings" panose="05000000000000000000" pitchFamily="2" charset="2"/>
              <a:buChar char="Ø"/>
              <a:defRPr/>
            </a:pPr>
            <a:r>
              <a:rPr lang="en-US" sz="1800" dirty="0">
                <a:solidFill>
                  <a:prstClr val="black"/>
                </a:solidFill>
                <a:latin typeface="Tahoma" panose="020B0604030504040204" pitchFamily="34" charset="0"/>
                <a:ea typeface="Tahoma" panose="020B0604030504040204" pitchFamily="34" charset="0"/>
                <a:cs typeface="Tahoma" panose="020B0604030504040204" pitchFamily="34" charset="0"/>
              </a:rPr>
              <a:t>blood vs tissue?</a:t>
            </a:r>
          </a:p>
          <a:p>
            <a:pPr marL="1030799" lvl="1" indent="-342900">
              <a:buClrTx/>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Fresh vs FFPE</a:t>
            </a:r>
          </a:p>
        </p:txBody>
      </p:sp>
      <p:sp>
        <p:nvSpPr>
          <p:cNvPr id="3" name="Title 1">
            <a:extLst>
              <a:ext uri="{FF2B5EF4-FFF2-40B4-BE49-F238E27FC236}">
                <a16:creationId xmlns:a16="http://schemas.microsoft.com/office/drawing/2014/main" id="{BCFC6E91-7BD0-4051-9B7E-3E0C8E01D81F}"/>
              </a:ext>
            </a:extLst>
          </p:cNvPr>
          <p:cNvSpPr txBox="1">
            <a:spLocks/>
          </p:cNvSpPr>
          <p:nvPr/>
        </p:nvSpPr>
        <p:spPr>
          <a:xfrm>
            <a:off x="607343" y="331643"/>
            <a:ext cx="9613900" cy="653409"/>
          </a:xfrm>
          <a:prstGeom prst="rect">
            <a:avLst/>
          </a:prstGeo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Detection of the target depends on the test </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F0DB2F1-0722-4268-828D-9C145B762AE3}"/>
              </a:ext>
            </a:extLst>
          </p:cNvPr>
          <p:cNvPicPr>
            <a:picLocks noChangeAspect="1"/>
          </p:cNvPicPr>
          <p:nvPr/>
        </p:nvPicPr>
        <p:blipFill>
          <a:blip r:embed="rId3"/>
          <a:stretch>
            <a:fillRect/>
          </a:stretch>
        </p:blipFill>
        <p:spPr>
          <a:xfrm>
            <a:off x="8042306" y="2408879"/>
            <a:ext cx="2880406" cy="725282"/>
          </a:xfrm>
          <a:prstGeom prst="rect">
            <a:avLst/>
          </a:prstGeom>
        </p:spPr>
      </p:pic>
      <p:pic>
        <p:nvPicPr>
          <p:cNvPr id="16" name="Picture 15">
            <a:extLst>
              <a:ext uri="{FF2B5EF4-FFF2-40B4-BE49-F238E27FC236}">
                <a16:creationId xmlns:a16="http://schemas.microsoft.com/office/drawing/2014/main" id="{C9906857-0081-4BC7-B0FD-D417E17B137C}"/>
              </a:ext>
            </a:extLst>
          </p:cNvPr>
          <p:cNvPicPr>
            <a:picLocks noChangeAspect="1"/>
          </p:cNvPicPr>
          <p:nvPr/>
        </p:nvPicPr>
        <p:blipFill>
          <a:blip r:embed="rId4"/>
          <a:stretch>
            <a:fillRect/>
          </a:stretch>
        </p:blipFill>
        <p:spPr>
          <a:xfrm>
            <a:off x="5673182" y="2498500"/>
            <a:ext cx="1562317" cy="359860"/>
          </a:xfrm>
          <a:prstGeom prst="rect">
            <a:avLst/>
          </a:prstGeom>
        </p:spPr>
      </p:pic>
      <p:graphicFrame>
        <p:nvGraphicFramePr>
          <p:cNvPr id="5" name="Table 4">
            <a:extLst>
              <a:ext uri="{FF2B5EF4-FFF2-40B4-BE49-F238E27FC236}">
                <a16:creationId xmlns:a16="http://schemas.microsoft.com/office/drawing/2014/main" id="{6B69C78A-812E-4098-A154-A3C8AE8E33E1}"/>
              </a:ext>
            </a:extLst>
          </p:cNvPr>
          <p:cNvGraphicFramePr>
            <a:graphicFrameLocks noGrp="1"/>
          </p:cNvGraphicFramePr>
          <p:nvPr>
            <p:extLst>
              <p:ext uri="{D42A27DB-BD31-4B8C-83A1-F6EECF244321}">
                <p14:modId xmlns:p14="http://schemas.microsoft.com/office/powerpoint/2010/main" val="3982103736"/>
              </p:ext>
            </p:extLst>
          </p:nvPr>
        </p:nvGraphicFramePr>
        <p:xfrm>
          <a:off x="6006789" y="2536141"/>
          <a:ext cx="5690840" cy="1478280"/>
        </p:xfrm>
        <a:graphic>
          <a:graphicData uri="http://schemas.openxmlformats.org/drawingml/2006/table">
            <a:tbl>
              <a:tblPr firstRow="1" bandRow="1">
                <a:tableStyleId>{2D5ABB26-0587-4C30-8999-92F81FD0307C}</a:tableStyleId>
              </a:tblPr>
              <a:tblGrid>
                <a:gridCol w="2691820">
                  <a:extLst>
                    <a:ext uri="{9D8B030D-6E8A-4147-A177-3AD203B41FA5}">
                      <a16:colId xmlns:a16="http://schemas.microsoft.com/office/drawing/2014/main" val="2013973737"/>
                    </a:ext>
                  </a:extLst>
                </a:gridCol>
                <a:gridCol w="2999020">
                  <a:extLst>
                    <a:ext uri="{9D8B030D-6E8A-4147-A177-3AD203B41FA5}">
                      <a16:colId xmlns:a16="http://schemas.microsoft.com/office/drawing/2014/main" val="4173861580"/>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3911488569"/>
                  </a:ext>
                </a:extLst>
              </a:tr>
              <a:tr h="1699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70 genes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324 genes</a:t>
                      </a:r>
                    </a:p>
                  </a:txBody>
                  <a:tcPr/>
                </a:tc>
                <a:extLst>
                  <a:ext uri="{0D108BD9-81ED-4DB2-BD59-A6C34878D82A}">
                    <a16:rowId xmlns:a16="http://schemas.microsoft.com/office/drawing/2014/main" val="3905061670"/>
                  </a:ext>
                </a:extLst>
              </a:tr>
              <a:tr h="370840">
                <a:tc>
                  <a:txBody>
                    <a:bodyPr/>
                    <a:lstStyle/>
                    <a:p>
                      <a:r>
                        <a:rPr lang="en-US" dirty="0"/>
                        <a:t>Blood test</a:t>
                      </a:r>
                    </a:p>
                  </a:txBody>
                  <a:tcPr/>
                </a:tc>
                <a:tc>
                  <a:txBody>
                    <a:bodyPr/>
                    <a:lstStyle/>
                    <a:p>
                      <a:r>
                        <a:rPr lang="en-US" dirty="0"/>
                        <a:t>Tissue test</a:t>
                      </a:r>
                    </a:p>
                  </a:txBody>
                  <a:tcPr/>
                </a:tc>
                <a:extLst>
                  <a:ext uri="{0D108BD9-81ED-4DB2-BD59-A6C34878D82A}">
                    <a16:rowId xmlns:a16="http://schemas.microsoft.com/office/drawing/2014/main" val="750584293"/>
                  </a:ext>
                </a:extLst>
              </a:tr>
              <a:tr h="370840">
                <a:tc>
                  <a:txBody>
                    <a:bodyPr/>
                    <a:lstStyle/>
                    <a:p>
                      <a:r>
                        <a:rPr lang="en-US" dirty="0"/>
                        <a:t>Gene Mutations</a:t>
                      </a:r>
                    </a:p>
                  </a:txBody>
                  <a:tcPr/>
                </a:tc>
                <a:tc>
                  <a:txBody>
                    <a:bodyPr/>
                    <a:lstStyle/>
                    <a:p>
                      <a:r>
                        <a:rPr lang="en-US" dirty="0"/>
                        <a:t>Gene Mutations</a:t>
                      </a:r>
                    </a:p>
                  </a:txBody>
                  <a:tcPr/>
                </a:tc>
                <a:extLst>
                  <a:ext uri="{0D108BD9-81ED-4DB2-BD59-A6C34878D82A}">
                    <a16:rowId xmlns:a16="http://schemas.microsoft.com/office/drawing/2014/main" val="3540884998"/>
                  </a:ext>
                </a:extLst>
              </a:tr>
            </a:tbl>
          </a:graphicData>
        </a:graphic>
      </p:graphicFrame>
    </p:spTree>
    <p:extLst>
      <p:ext uri="{BB962C8B-B14F-4D97-AF65-F5344CB8AC3E}">
        <p14:creationId xmlns:p14="http://schemas.microsoft.com/office/powerpoint/2010/main" val="394484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FC6E91-7BD0-4051-9B7E-3E0C8E01D81F}"/>
              </a:ext>
            </a:extLst>
          </p:cNvPr>
          <p:cNvSpPr txBox="1">
            <a:spLocks/>
          </p:cNvSpPr>
          <p:nvPr/>
        </p:nvSpPr>
        <p:spPr>
          <a:xfrm>
            <a:off x="607343" y="331643"/>
            <a:ext cx="9613900" cy="653409"/>
          </a:xfrm>
          <a:prstGeom prst="rect">
            <a:avLst/>
          </a:prstGeo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28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Nuances of</a:t>
            </a:r>
            <a:r>
              <a:rPr kumimoji="0" lang="en-US" sz="2800" b="1" i="0" u="none" strike="noStrike" kern="120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the tests may not be appreciated</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chemeClr val="tx2">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Oval 9">
            <a:extLst>
              <a:ext uri="{FF2B5EF4-FFF2-40B4-BE49-F238E27FC236}">
                <a16:creationId xmlns:a16="http://schemas.microsoft.com/office/drawing/2014/main" id="{987D5361-38E0-499D-83EB-90154AD239FD}"/>
              </a:ext>
            </a:extLst>
          </p:cNvPr>
          <p:cNvSpPr/>
          <p:nvPr/>
        </p:nvSpPr>
        <p:spPr>
          <a:xfrm flipV="1">
            <a:off x="4337824" y="2397511"/>
            <a:ext cx="301083" cy="1356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9906857-0081-4BC7-B0FD-D417E17B137C}"/>
              </a:ext>
            </a:extLst>
          </p:cNvPr>
          <p:cNvPicPr>
            <a:picLocks noChangeAspect="1"/>
          </p:cNvPicPr>
          <p:nvPr/>
        </p:nvPicPr>
        <p:blipFill>
          <a:blip r:embed="rId3"/>
          <a:stretch>
            <a:fillRect/>
          </a:stretch>
        </p:blipFill>
        <p:spPr>
          <a:xfrm>
            <a:off x="626637" y="1041757"/>
            <a:ext cx="1562317" cy="359860"/>
          </a:xfrm>
          <a:prstGeom prst="rect">
            <a:avLst/>
          </a:prstGeom>
        </p:spPr>
      </p:pic>
      <p:pic>
        <p:nvPicPr>
          <p:cNvPr id="4" name="Picture 3">
            <a:extLst>
              <a:ext uri="{FF2B5EF4-FFF2-40B4-BE49-F238E27FC236}">
                <a16:creationId xmlns:a16="http://schemas.microsoft.com/office/drawing/2014/main" id="{715BC9BD-9BD1-455A-ADC8-1097155ABEE1}"/>
              </a:ext>
            </a:extLst>
          </p:cNvPr>
          <p:cNvPicPr>
            <a:picLocks noChangeAspect="1"/>
          </p:cNvPicPr>
          <p:nvPr/>
        </p:nvPicPr>
        <p:blipFill>
          <a:blip r:embed="rId4"/>
          <a:stretch>
            <a:fillRect/>
          </a:stretch>
        </p:blipFill>
        <p:spPr>
          <a:xfrm>
            <a:off x="479205" y="1553951"/>
            <a:ext cx="4344542" cy="2005173"/>
          </a:xfrm>
          <a:prstGeom prst="rect">
            <a:avLst/>
          </a:prstGeom>
        </p:spPr>
      </p:pic>
      <p:pic>
        <p:nvPicPr>
          <p:cNvPr id="7" name="Picture 6">
            <a:extLst>
              <a:ext uri="{FF2B5EF4-FFF2-40B4-BE49-F238E27FC236}">
                <a16:creationId xmlns:a16="http://schemas.microsoft.com/office/drawing/2014/main" id="{CB6A133F-0CC3-44DB-A493-6025ED86C9A6}"/>
              </a:ext>
            </a:extLst>
          </p:cNvPr>
          <p:cNvPicPr>
            <a:picLocks noChangeAspect="1"/>
          </p:cNvPicPr>
          <p:nvPr/>
        </p:nvPicPr>
        <p:blipFill>
          <a:blip r:embed="rId5"/>
          <a:stretch>
            <a:fillRect/>
          </a:stretch>
        </p:blipFill>
        <p:spPr>
          <a:xfrm>
            <a:off x="4488365" y="1930349"/>
            <a:ext cx="552450" cy="1628775"/>
          </a:xfrm>
          <a:prstGeom prst="rect">
            <a:avLst/>
          </a:prstGeom>
        </p:spPr>
      </p:pic>
      <p:pic>
        <p:nvPicPr>
          <p:cNvPr id="8" name="Picture 7">
            <a:extLst>
              <a:ext uri="{FF2B5EF4-FFF2-40B4-BE49-F238E27FC236}">
                <a16:creationId xmlns:a16="http://schemas.microsoft.com/office/drawing/2014/main" id="{C02594DA-CB93-46FF-8048-71FE39AA0E28}"/>
              </a:ext>
            </a:extLst>
          </p:cNvPr>
          <p:cNvPicPr>
            <a:picLocks noChangeAspect="1"/>
          </p:cNvPicPr>
          <p:nvPr/>
        </p:nvPicPr>
        <p:blipFill>
          <a:blip r:embed="rId6"/>
          <a:stretch>
            <a:fillRect/>
          </a:stretch>
        </p:blipFill>
        <p:spPr>
          <a:xfrm>
            <a:off x="6276250" y="1601412"/>
            <a:ext cx="5414397" cy="4467708"/>
          </a:xfrm>
          <a:prstGeom prst="rect">
            <a:avLst/>
          </a:prstGeom>
        </p:spPr>
      </p:pic>
      <p:pic>
        <p:nvPicPr>
          <p:cNvPr id="9" name="Picture 8">
            <a:extLst>
              <a:ext uri="{FF2B5EF4-FFF2-40B4-BE49-F238E27FC236}">
                <a16:creationId xmlns:a16="http://schemas.microsoft.com/office/drawing/2014/main" id="{11D7C423-B8B1-428B-B047-2F2F98A4A465}"/>
              </a:ext>
            </a:extLst>
          </p:cNvPr>
          <p:cNvPicPr>
            <a:picLocks noChangeAspect="1"/>
          </p:cNvPicPr>
          <p:nvPr/>
        </p:nvPicPr>
        <p:blipFill>
          <a:blip r:embed="rId7"/>
          <a:stretch>
            <a:fillRect/>
          </a:stretch>
        </p:blipFill>
        <p:spPr>
          <a:xfrm>
            <a:off x="8497672" y="4659098"/>
            <a:ext cx="2575489" cy="381050"/>
          </a:xfrm>
          <a:prstGeom prst="rect">
            <a:avLst/>
          </a:prstGeom>
        </p:spPr>
      </p:pic>
      <p:sp>
        <p:nvSpPr>
          <p:cNvPr id="11" name="Oval 10">
            <a:extLst>
              <a:ext uri="{FF2B5EF4-FFF2-40B4-BE49-F238E27FC236}">
                <a16:creationId xmlns:a16="http://schemas.microsoft.com/office/drawing/2014/main" id="{CA2BB874-7BD0-4052-AA8C-EDA69903149C}"/>
              </a:ext>
            </a:extLst>
          </p:cNvPr>
          <p:cNvSpPr/>
          <p:nvPr/>
        </p:nvSpPr>
        <p:spPr>
          <a:xfrm>
            <a:off x="4411891" y="2901185"/>
            <a:ext cx="552450" cy="2477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1369F1-FA18-4F7C-AE9F-030CA5734CE8}"/>
              </a:ext>
            </a:extLst>
          </p:cNvPr>
          <p:cNvSpPr/>
          <p:nvPr/>
        </p:nvSpPr>
        <p:spPr>
          <a:xfrm>
            <a:off x="9190591" y="4204713"/>
            <a:ext cx="1882570" cy="2190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C6C2FB-9E25-4098-AB87-F028411A878A}"/>
              </a:ext>
            </a:extLst>
          </p:cNvPr>
          <p:cNvSpPr/>
          <p:nvPr/>
        </p:nvSpPr>
        <p:spPr>
          <a:xfrm>
            <a:off x="8445743" y="4659098"/>
            <a:ext cx="2880405" cy="3810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8676FB7-6657-4FE6-9914-293DA9942A02}"/>
              </a:ext>
            </a:extLst>
          </p:cNvPr>
          <p:cNvPicPr>
            <a:picLocks noChangeAspect="1"/>
          </p:cNvPicPr>
          <p:nvPr/>
        </p:nvPicPr>
        <p:blipFill>
          <a:blip r:embed="rId8"/>
          <a:stretch>
            <a:fillRect/>
          </a:stretch>
        </p:blipFill>
        <p:spPr>
          <a:xfrm>
            <a:off x="6250285" y="893207"/>
            <a:ext cx="3314700" cy="590550"/>
          </a:xfrm>
          <a:prstGeom prst="rect">
            <a:avLst/>
          </a:prstGeom>
        </p:spPr>
      </p:pic>
      <p:sp>
        <p:nvSpPr>
          <p:cNvPr id="14" name="TextBox 13">
            <a:extLst>
              <a:ext uri="{FF2B5EF4-FFF2-40B4-BE49-F238E27FC236}">
                <a16:creationId xmlns:a16="http://schemas.microsoft.com/office/drawing/2014/main" id="{35D8D766-69DB-409C-A84D-BE99104C41C8}"/>
              </a:ext>
            </a:extLst>
          </p:cNvPr>
          <p:cNvSpPr txBox="1"/>
          <p:nvPr/>
        </p:nvSpPr>
        <p:spPr>
          <a:xfrm>
            <a:off x="453240" y="3732652"/>
            <a:ext cx="5797045" cy="2585323"/>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What do clinicians understand?</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Foundation panel is bigger but Guardant panel uses blood</a:t>
            </a:r>
          </a:p>
          <a:p>
            <a:r>
              <a:rPr lang="en-US" dirty="0">
                <a:latin typeface="Tahoma" panose="020B0604030504040204" pitchFamily="34" charset="0"/>
                <a:ea typeface="Tahoma" panose="020B0604030504040204" pitchFamily="34" charset="0"/>
                <a:cs typeface="Tahoma" panose="020B0604030504040204" pitchFamily="34" charset="0"/>
              </a:rPr>
              <a:t>Guardant panel only detects NTRK 1 fusions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 progression setting: </a:t>
            </a:r>
          </a:p>
          <a:p>
            <a:r>
              <a:rPr lang="en-US" dirty="0">
                <a:latin typeface="Tahoma" panose="020B0604030504040204" pitchFamily="34" charset="0"/>
                <a:ea typeface="Tahoma" panose="020B0604030504040204" pitchFamily="34" charset="0"/>
                <a:cs typeface="Tahoma" panose="020B0604030504040204" pitchFamily="34" charset="0"/>
              </a:rPr>
              <a:t>	Guardant panel detects TRK kinase mutations</a:t>
            </a:r>
          </a:p>
          <a:p>
            <a:r>
              <a:rPr lang="en-US" dirty="0">
                <a:latin typeface="Tahoma" panose="020B0604030504040204" pitchFamily="34" charset="0"/>
                <a:ea typeface="Tahoma" panose="020B0604030504040204" pitchFamily="34" charset="0"/>
                <a:cs typeface="Tahoma" panose="020B0604030504040204" pitchFamily="34" charset="0"/>
              </a:rPr>
              <a:t>	Foundation panel does not)</a:t>
            </a:r>
          </a:p>
        </p:txBody>
      </p:sp>
    </p:spTree>
    <p:extLst>
      <p:ext uri="{BB962C8B-B14F-4D97-AF65-F5344CB8AC3E}">
        <p14:creationId xmlns:p14="http://schemas.microsoft.com/office/powerpoint/2010/main" val="143822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2FA0-6091-4175-BB4C-6B291B075338}"/>
              </a:ext>
            </a:extLst>
          </p:cNvPr>
          <p:cNvSpPr>
            <a:spLocks noGrp="1"/>
          </p:cNvSpPr>
          <p:nvPr>
            <p:ph type="title"/>
          </p:nvPr>
        </p:nvSpPr>
        <p:spPr>
          <a:xfrm>
            <a:off x="1548451" y="213787"/>
            <a:ext cx="10972800" cy="1143000"/>
          </a:xfrm>
        </p:spPr>
        <p:txBody>
          <a:bodyPr>
            <a:normAutofit/>
          </a:bodyPr>
          <a:lstStyle/>
          <a:p>
            <a:r>
              <a:rPr lang="en-US" sz="2400" b="1" dirty="0"/>
              <a:t>	Other considerations for biomarker testing</a:t>
            </a:r>
          </a:p>
        </p:txBody>
      </p:sp>
      <p:sp>
        <p:nvSpPr>
          <p:cNvPr id="3" name="Slide Number Placeholder 2">
            <a:extLst>
              <a:ext uri="{FF2B5EF4-FFF2-40B4-BE49-F238E27FC236}">
                <a16:creationId xmlns:a16="http://schemas.microsoft.com/office/drawing/2014/main" id="{CA2DBC4B-56F3-42F8-8A3C-E5773F52A7A7}"/>
              </a:ext>
            </a:extLst>
          </p:cNvPr>
          <p:cNvSpPr>
            <a:spLocks noGrp="1"/>
          </p:cNvSpPr>
          <p:nvPr>
            <p:ph type="sldNum" sz="quarter" idx="4"/>
          </p:nvPr>
        </p:nvSpPr>
        <p:spPr/>
        <p:txBody>
          <a:bodyPr/>
          <a:lstStyle/>
          <a:p>
            <a:fld id="{20F9767F-3D5E-D141-98F1-468CF245114F}" type="slidenum">
              <a:rPr lang="en-US" smtClean="0"/>
              <a:pPr/>
              <a:t>24</a:t>
            </a:fld>
            <a:endParaRPr lang="en-US" dirty="0"/>
          </a:p>
        </p:txBody>
      </p:sp>
      <p:graphicFrame>
        <p:nvGraphicFramePr>
          <p:cNvPr id="5" name="Table 4">
            <a:extLst>
              <a:ext uri="{FF2B5EF4-FFF2-40B4-BE49-F238E27FC236}">
                <a16:creationId xmlns:a16="http://schemas.microsoft.com/office/drawing/2014/main" id="{23C4FA77-E4AA-43F3-8BB8-966B1B7201D8}"/>
              </a:ext>
            </a:extLst>
          </p:cNvPr>
          <p:cNvGraphicFramePr>
            <a:graphicFrameLocks noGrp="1"/>
          </p:cNvGraphicFramePr>
          <p:nvPr>
            <p:extLst>
              <p:ext uri="{D42A27DB-BD31-4B8C-83A1-F6EECF244321}">
                <p14:modId xmlns:p14="http://schemas.microsoft.com/office/powerpoint/2010/main" val="2529780802"/>
              </p:ext>
            </p:extLst>
          </p:nvPr>
        </p:nvGraphicFramePr>
        <p:xfrm>
          <a:off x="2141653" y="1512903"/>
          <a:ext cx="7314580" cy="2966720"/>
        </p:xfrm>
        <a:graphic>
          <a:graphicData uri="http://schemas.openxmlformats.org/drawingml/2006/table">
            <a:tbl>
              <a:tblPr firstRow="1" bandRow="1">
                <a:tableStyleId>{EB9631B5-78F2-41C9-869B-9F39066F8104}</a:tableStyleId>
              </a:tblPr>
              <a:tblGrid>
                <a:gridCol w="7314580">
                  <a:extLst>
                    <a:ext uri="{9D8B030D-6E8A-4147-A177-3AD203B41FA5}">
                      <a16:colId xmlns:a16="http://schemas.microsoft.com/office/drawing/2014/main" val="2498976007"/>
                    </a:ext>
                  </a:extLst>
                </a:gridCol>
              </a:tblGrid>
              <a:tr h="370840">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75000"/>
                      </a:schemeClr>
                    </a:solidFill>
                  </a:tcPr>
                </a:tc>
                <a:extLst>
                  <a:ext uri="{0D108BD9-81ED-4DB2-BD59-A6C34878D82A}">
                    <a16:rowId xmlns:a16="http://schemas.microsoft.com/office/drawing/2014/main" val="523846085"/>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IDE considerations</a:t>
                      </a:r>
                    </a:p>
                  </a:txBody>
                  <a:tcPr/>
                </a:tc>
                <a:extLst>
                  <a:ext uri="{0D108BD9-81ED-4DB2-BD59-A6C34878D82A}">
                    <a16:rowId xmlns:a16="http://schemas.microsoft.com/office/drawing/2014/main" val="2825835809"/>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A new assay for every new target?</a:t>
                      </a:r>
                    </a:p>
                  </a:txBody>
                  <a:tcPr/>
                </a:tc>
                <a:extLst>
                  <a:ext uri="{0D108BD9-81ED-4DB2-BD59-A6C34878D82A}">
                    <a16:rowId xmlns:a16="http://schemas.microsoft.com/office/drawing/2014/main" val="2393421560"/>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Integration into existing clinical paradigms?</a:t>
                      </a:r>
                    </a:p>
                  </a:txBody>
                  <a:tcPr/>
                </a:tc>
                <a:extLst>
                  <a:ext uri="{0D108BD9-81ED-4DB2-BD59-A6C34878D82A}">
                    <a16:rowId xmlns:a16="http://schemas.microsoft.com/office/drawing/2014/main" val="561978581"/>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Cost?</a:t>
                      </a:r>
                    </a:p>
                  </a:txBody>
                  <a:tcPr/>
                </a:tc>
                <a:extLst>
                  <a:ext uri="{0D108BD9-81ED-4DB2-BD59-A6C34878D82A}">
                    <a16:rowId xmlns:a16="http://schemas.microsoft.com/office/drawing/2014/main" val="3594177650"/>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How are these used in the clinic?</a:t>
                      </a:r>
                    </a:p>
                  </a:txBody>
                  <a:tcPr/>
                </a:tc>
                <a:extLst>
                  <a:ext uri="{0D108BD9-81ED-4DB2-BD59-A6C34878D82A}">
                    <a16:rowId xmlns:a16="http://schemas.microsoft.com/office/drawing/2014/main" val="185356035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Tahoma" panose="020B0604030504040204" pitchFamily="34" charset="0"/>
                          <a:ea typeface="Tahoma" panose="020B0604030504040204" pitchFamily="34" charset="0"/>
                          <a:cs typeface="Tahoma" panose="020B0604030504040204" pitchFamily="34" charset="0"/>
                        </a:rPr>
                        <a:t>Tissue sampling? Serial? One time?</a:t>
                      </a:r>
                    </a:p>
                  </a:txBody>
                  <a:tcPr/>
                </a:tc>
                <a:extLst>
                  <a:ext uri="{0D108BD9-81ED-4DB2-BD59-A6C34878D82A}">
                    <a16:rowId xmlns:a16="http://schemas.microsoft.com/office/drawing/2014/main" val="2547367411"/>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Tissue requirements? X slides/X ng tumor</a:t>
                      </a:r>
                    </a:p>
                  </a:txBody>
                  <a:tcPr/>
                </a:tc>
                <a:extLst>
                  <a:ext uri="{0D108BD9-81ED-4DB2-BD59-A6C34878D82A}">
                    <a16:rowId xmlns:a16="http://schemas.microsoft.com/office/drawing/2014/main" val="1580856817"/>
                  </a:ext>
                </a:extLst>
              </a:tr>
            </a:tbl>
          </a:graphicData>
        </a:graphic>
      </p:graphicFrame>
    </p:spTree>
    <p:extLst>
      <p:ext uri="{BB962C8B-B14F-4D97-AF65-F5344CB8AC3E}">
        <p14:creationId xmlns:p14="http://schemas.microsoft.com/office/powerpoint/2010/main" val="592485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9FCF5F-F9B8-469A-8BF1-B541B6A0D56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800" b="1" i="0" u="none" strike="noStrike" kern="1200" cap="none" spc="0" normalizeH="0" baseline="0" noProof="0" dirty="0">
              <a:ln>
                <a:noFill/>
              </a:ln>
              <a:solidFill>
                <a:srgbClr val="404040"/>
              </a:solidFill>
              <a:effectLst/>
              <a:uLnTx/>
              <a:uFillTx/>
              <a:latin typeface="Tahoma"/>
              <a:ea typeface="+mn-ea"/>
              <a:cs typeface="Tahoma"/>
            </a:endParaRPr>
          </a:p>
        </p:txBody>
      </p:sp>
      <p:sp>
        <p:nvSpPr>
          <p:cNvPr id="3" name="Title 2">
            <a:extLst>
              <a:ext uri="{FF2B5EF4-FFF2-40B4-BE49-F238E27FC236}">
                <a16:creationId xmlns:a16="http://schemas.microsoft.com/office/drawing/2014/main" id="{6AB909D5-F734-467F-BF77-8FD0F1692C18}"/>
              </a:ext>
            </a:extLst>
          </p:cNvPr>
          <p:cNvSpPr>
            <a:spLocks noGrp="1"/>
          </p:cNvSpPr>
          <p:nvPr>
            <p:ph type="ctrTitle"/>
          </p:nvPr>
        </p:nvSpPr>
        <p:spPr/>
        <p:txBody>
          <a:bodyPr/>
          <a:lstStyle/>
          <a:p>
            <a:r>
              <a:rPr lang="en-US" dirty="0"/>
              <a:t>Operational considerations</a:t>
            </a:r>
          </a:p>
        </p:txBody>
      </p:sp>
      <p:sp>
        <p:nvSpPr>
          <p:cNvPr id="4" name="Subtitle 3">
            <a:extLst>
              <a:ext uri="{FF2B5EF4-FFF2-40B4-BE49-F238E27FC236}">
                <a16:creationId xmlns:a16="http://schemas.microsoft.com/office/drawing/2014/main" id="{5536C6BB-F6C2-4C2F-8FAB-D859CDEECA1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91678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1D91-903D-48B1-95FE-2E1149668242}"/>
              </a:ext>
            </a:extLst>
          </p:cNvPr>
          <p:cNvSpPr>
            <a:spLocks noGrp="1"/>
          </p:cNvSpPr>
          <p:nvPr>
            <p:ph type="title"/>
          </p:nvPr>
        </p:nvSpPr>
        <p:spPr>
          <a:xfrm>
            <a:off x="1187939" y="958052"/>
            <a:ext cx="4392755" cy="1143000"/>
          </a:xfrm>
        </p:spPr>
        <p:txBody>
          <a:bodyPr/>
          <a:lstStyle/>
          <a:p>
            <a:r>
              <a:rPr lang="en-US" dirty="0"/>
              <a:t>Traditional studies: histology and organ of origin specific</a:t>
            </a:r>
          </a:p>
        </p:txBody>
      </p:sp>
      <p:sp>
        <p:nvSpPr>
          <p:cNvPr id="3" name="Slide Number Placeholder 2">
            <a:extLst>
              <a:ext uri="{FF2B5EF4-FFF2-40B4-BE49-F238E27FC236}">
                <a16:creationId xmlns:a16="http://schemas.microsoft.com/office/drawing/2014/main" id="{D8BAFFAE-4984-4ADD-B07A-DB5CEC7AC6B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6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600" b="1" i="0" u="none" strike="noStrike" kern="1200" cap="none" spc="0" normalizeH="0" baseline="0" noProof="0" dirty="0">
              <a:ln>
                <a:noFill/>
              </a:ln>
              <a:solidFill>
                <a:srgbClr val="404040"/>
              </a:solidFill>
              <a:effectLst/>
              <a:uLnTx/>
              <a:uFillTx/>
              <a:latin typeface="Tahoma"/>
              <a:ea typeface="+mn-ea"/>
              <a:cs typeface="Tahoma"/>
            </a:endParaRPr>
          </a:p>
        </p:txBody>
      </p:sp>
      <p:graphicFrame>
        <p:nvGraphicFramePr>
          <p:cNvPr id="4" name="Table 3">
            <a:extLst>
              <a:ext uri="{FF2B5EF4-FFF2-40B4-BE49-F238E27FC236}">
                <a16:creationId xmlns:a16="http://schemas.microsoft.com/office/drawing/2014/main" id="{6BAF4F8E-B03F-4C92-A56C-9282457BA067}"/>
              </a:ext>
            </a:extLst>
          </p:cNvPr>
          <p:cNvGraphicFramePr>
            <a:graphicFrameLocks noGrp="1"/>
          </p:cNvGraphicFramePr>
          <p:nvPr>
            <p:extLst>
              <p:ext uri="{D42A27DB-BD31-4B8C-83A1-F6EECF244321}">
                <p14:modId xmlns:p14="http://schemas.microsoft.com/office/powerpoint/2010/main" val="442866178"/>
              </p:ext>
            </p:extLst>
          </p:nvPr>
        </p:nvGraphicFramePr>
        <p:xfrm>
          <a:off x="854308" y="2427768"/>
          <a:ext cx="4194769" cy="2931160"/>
        </p:xfrm>
        <a:graphic>
          <a:graphicData uri="http://schemas.openxmlformats.org/drawingml/2006/table">
            <a:tbl>
              <a:tblPr firstRow="1" bandRow="1">
                <a:tableStyleId>{EB9631B5-78F2-41C9-869B-9F39066F8104}</a:tableStyleId>
              </a:tblPr>
              <a:tblGrid>
                <a:gridCol w="4194769">
                  <a:extLst>
                    <a:ext uri="{9D8B030D-6E8A-4147-A177-3AD203B41FA5}">
                      <a16:colId xmlns:a16="http://schemas.microsoft.com/office/drawing/2014/main" val="758967067"/>
                    </a:ext>
                  </a:extLst>
                </a:gridCol>
              </a:tblGrid>
              <a:tr h="0">
                <a:tc>
                  <a:txBody>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txBody>
                  <a:tcPr>
                    <a:solidFill>
                      <a:schemeClr val="tx2"/>
                    </a:solidFill>
                  </a:tcPr>
                </a:tc>
                <a:extLst>
                  <a:ext uri="{0D108BD9-81ED-4DB2-BD59-A6C34878D82A}">
                    <a16:rowId xmlns:a16="http://schemas.microsoft.com/office/drawing/2014/main" val="4099766703"/>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Academic vs Community</a:t>
                      </a:r>
                    </a:p>
                  </a:txBody>
                  <a:tcPr/>
                </a:tc>
                <a:extLst>
                  <a:ext uri="{0D108BD9-81ED-4DB2-BD59-A6C34878D82A}">
                    <a16:rowId xmlns:a16="http://schemas.microsoft.com/office/drawing/2014/main" val="4175824210"/>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Disease types specified in trial</a:t>
                      </a:r>
                    </a:p>
                  </a:txBody>
                  <a:tcPr/>
                </a:tc>
                <a:extLst>
                  <a:ext uri="{0D108BD9-81ED-4DB2-BD59-A6C34878D82A}">
                    <a16:rowId xmlns:a16="http://schemas.microsoft.com/office/drawing/2014/main" val="2891148901"/>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Site disease focused clinics</a:t>
                      </a:r>
                    </a:p>
                  </a:txBody>
                  <a:tcPr/>
                </a:tc>
                <a:extLst>
                  <a:ext uri="{0D108BD9-81ED-4DB2-BD59-A6C34878D82A}">
                    <a16:rowId xmlns:a16="http://schemas.microsoft.com/office/drawing/2014/main" val="3550584758"/>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Biomarker usage and implementations</a:t>
                      </a:r>
                    </a:p>
                  </a:txBody>
                  <a:tcPr/>
                </a:tc>
                <a:extLst>
                  <a:ext uri="{0D108BD9-81ED-4DB2-BD59-A6C34878D82A}">
                    <a16:rowId xmlns:a16="http://schemas.microsoft.com/office/drawing/2014/main" val="3236762357"/>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Tissue handling by specialty pathology</a:t>
                      </a:r>
                    </a:p>
                  </a:txBody>
                  <a:tcPr/>
                </a:tc>
                <a:extLst>
                  <a:ext uri="{0D108BD9-81ED-4DB2-BD59-A6C34878D82A}">
                    <a16:rowId xmlns:a16="http://schemas.microsoft.com/office/drawing/2014/main" val="1253761281"/>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Impact of  </a:t>
                      </a:r>
                      <a:r>
                        <a:rPr lang="en-US" sz="1600" dirty="0" err="1">
                          <a:latin typeface="Tahoma" panose="020B0604030504040204" pitchFamily="34" charset="0"/>
                          <a:ea typeface="Tahoma" panose="020B0604030504040204" pitchFamily="34" charset="0"/>
                          <a:cs typeface="Tahoma" panose="020B0604030504040204" pitchFamily="34" charset="0"/>
                        </a:rPr>
                        <a:t>subspecialization</a:t>
                      </a:r>
                      <a:r>
                        <a:rPr lang="en-US" sz="1600" dirty="0">
                          <a:latin typeface="Tahoma" panose="020B0604030504040204" pitchFamily="34" charset="0"/>
                          <a:ea typeface="Tahoma" panose="020B0604030504040204" pitchFamily="34" charset="0"/>
                          <a:cs typeface="Tahoma" panose="020B0604030504040204" pitchFamily="34" charset="0"/>
                        </a:rPr>
                        <a:t> on patient id</a:t>
                      </a:r>
                    </a:p>
                  </a:txBody>
                  <a:tcPr/>
                </a:tc>
                <a:extLst>
                  <a:ext uri="{0D108BD9-81ED-4DB2-BD59-A6C34878D82A}">
                    <a16:rowId xmlns:a16="http://schemas.microsoft.com/office/drawing/2014/main" val="2391770158"/>
                  </a:ext>
                </a:extLst>
              </a:tr>
              <a:tr h="37084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Investigator selection</a:t>
                      </a:r>
                    </a:p>
                  </a:txBody>
                  <a:tcPr/>
                </a:tc>
                <a:extLst>
                  <a:ext uri="{0D108BD9-81ED-4DB2-BD59-A6C34878D82A}">
                    <a16:rowId xmlns:a16="http://schemas.microsoft.com/office/drawing/2014/main" val="988484704"/>
                  </a:ext>
                </a:extLst>
              </a:tr>
            </a:tbl>
          </a:graphicData>
        </a:graphic>
      </p:graphicFrame>
      <p:sp>
        <p:nvSpPr>
          <p:cNvPr id="6" name="Title 1">
            <a:extLst>
              <a:ext uri="{FF2B5EF4-FFF2-40B4-BE49-F238E27FC236}">
                <a16:creationId xmlns:a16="http://schemas.microsoft.com/office/drawing/2014/main" id="{7E8C7FED-39D1-43CF-8F19-2FE077A61DE8}"/>
              </a:ext>
            </a:extLst>
          </p:cNvPr>
          <p:cNvSpPr txBox="1">
            <a:spLocks/>
          </p:cNvSpPr>
          <p:nvPr/>
        </p:nvSpPr>
        <p:spPr>
          <a:xfrm>
            <a:off x="6209103" y="927850"/>
            <a:ext cx="5369803" cy="11430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100" b="0" kern="1200">
                <a:solidFill>
                  <a:srgbClr val="115689"/>
                </a:solidFill>
                <a:latin typeface="Tahoma"/>
                <a:ea typeface="+mj-ea"/>
                <a:cs typeface="Tahoma"/>
              </a:defRPr>
            </a:lvl1pPr>
          </a:lstStyle>
          <a:p>
            <a:r>
              <a:rPr lang="en-US" dirty="0">
                <a:solidFill>
                  <a:schemeClr val="bg2">
                    <a:lumMod val="25000"/>
                  </a:schemeClr>
                </a:solidFill>
              </a:rPr>
              <a:t>Tumor agnostic studies: histology and organ of origin non-specific</a:t>
            </a:r>
          </a:p>
        </p:txBody>
      </p:sp>
      <p:graphicFrame>
        <p:nvGraphicFramePr>
          <p:cNvPr id="8" name="Table 7">
            <a:extLst>
              <a:ext uri="{FF2B5EF4-FFF2-40B4-BE49-F238E27FC236}">
                <a16:creationId xmlns:a16="http://schemas.microsoft.com/office/drawing/2014/main" id="{D5E852D5-E2E8-4B56-A447-B53981B9072E}"/>
              </a:ext>
            </a:extLst>
          </p:cNvPr>
          <p:cNvGraphicFramePr>
            <a:graphicFrameLocks noGrp="1"/>
          </p:cNvGraphicFramePr>
          <p:nvPr>
            <p:extLst>
              <p:ext uri="{D42A27DB-BD31-4B8C-83A1-F6EECF244321}">
                <p14:modId xmlns:p14="http://schemas.microsoft.com/office/powerpoint/2010/main" val="3938594875"/>
              </p:ext>
            </p:extLst>
          </p:nvPr>
        </p:nvGraphicFramePr>
        <p:xfrm>
          <a:off x="5923854" y="2410348"/>
          <a:ext cx="5519855" cy="2924696"/>
        </p:xfrm>
        <a:graphic>
          <a:graphicData uri="http://schemas.openxmlformats.org/drawingml/2006/table">
            <a:tbl>
              <a:tblPr firstRow="1" bandRow="1">
                <a:tableStyleId>{EB9631B5-78F2-41C9-869B-9F39066F8104}</a:tableStyleId>
              </a:tblPr>
              <a:tblGrid>
                <a:gridCol w="5519855">
                  <a:extLst>
                    <a:ext uri="{9D8B030D-6E8A-4147-A177-3AD203B41FA5}">
                      <a16:colId xmlns:a16="http://schemas.microsoft.com/office/drawing/2014/main" val="3253080275"/>
                    </a:ext>
                  </a:extLst>
                </a:gridCol>
              </a:tblGrid>
              <a:tr h="303644">
                <a:tc>
                  <a:txBody>
                    <a:bodyPr/>
                    <a:lstStyle/>
                    <a:p>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solidFill>
                      <a:schemeClr val="bg2">
                        <a:lumMod val="25000"/>
                      </a:schemeClr>
                    </a:solidFill>
                  </a:tcPr>
                </a:tc>
                <a:extLst>
                  <a:ext uri="{0D108BD9-81ED-4DB2-BD59-A6C34878D82A}">
                    <a16:rowId xmlns:a16="http://schemas.microsoft.com/office/drawing/2014/main" val="3628812020"/>
                  </a:ext>
                </a:extLst>
              </a:tr>
              <a:tr h="355454">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Academic vs Community</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186984753"/>
                  </a:ext>
                </a:extLst>
              </a:tr>
              <a:tr h="35545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latin typeface="Tahoma" panose="020B0604030504040204" pitchFamily="34" charset="0"/>
                          <a:ea typeface="Tahoma" panose="020B0604030504040204" pitchFamily="34" charset="0"/>
                          <a:cs typeface="Tahoma" panose="020B0604030504040204" pitchFamily="34" charset="0"/>
                        </a:rPr>
                        <a:t>Multiple disease types to be treated in trial</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034685774"/>
                  </a:ext>
                </a:extLst>
              </a:tr>
              <a:tr h="355454">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Engage multiple site disease clinics or the trial</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351610681"/>
                  </a:ext>
                </a:extLst>
              </a:tr>
              <a:tr h="39409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Awareness of  biomarker and testing across disease types</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697839890"/>
                  </a:ext>
                </a:extLst>
              </a:tr>
              <a:tr h="413418">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Engage pathologists across tumor types </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390544643"/>
                  </a:ext>
                </a:extLst>
              </a:tr>
              <a:tr h="355454">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Engage staff /trial administration at tumor specific clinics </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521227077"/>
                  </a:ext>
                </a:extLst>
              </a:tr>
              <a:tr h="36009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latin typeface="Tahoma" panose="020B0604030504040204" pitchFamily="34" charset="0"/>
                          <a:ea typeface="Tahoma" panose="020B0604030504040204" pitchFamily="34" charset="0"/>
                          <a:cs typeface="Tahoma" panose="020B0604030504040204" pitchFamily="34" charset="0"/>
                        </a:rPr>
                        <a:t>Engaging investigators across tumor types</a:t>
                      </a:r>
                      <a:endParaRPr lang="en-US" sz="16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133683636"/>
                  </a:ext>
                </a:extLst>
              </a:tr>
            </a:tbl>
          </a:graphicData>
        </a:graphic>
      </p:graphicFrame>
    </p:spTree>
    <p:extLst>
      <p:ext uri="{BB962C8B-B14F-4D97-AF65-F5344CB8AC3E}">
        <p14:creationId xmlns:p14="http://schemas.microsoft.com/office/powerpoint/2010/main" val="79762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E3756C-4A3F-44A4-A743-F80636BB1897}"/>
              </a:ext>
            </a:extLst>
          </p:cNvPr>
          <p:cNvSpPr>
            <a:spLocks noGrp="1"/>
          </p:cNvSpPr>
          <p:nvPr>
            <p:ph type="sldNum" sz="quarter" idx="12"/>
          </p:nvPr>
        </p:nvSpPr>
        <p:spPr/>
        <p:txBody>
          <a:bodyPr/>
          <a:lstStyle/>
          <a:p>
            <a:pPr defTabSz="685800"/>
            <a:fld id="{EB0BA8AF-E52B-8B4C-931C-284ACE2D5704}" type="slidenum">
              <a:rPr lang="en-US"/>
              <a:pPr defTabSz="685800"/>
              <a:t>27</a:t>
            </a:fld>
            <a:endParaRPr lang="en-US"/>
          </a:p>
        </p:txBody>
      </p:sp>
      <p:sp>
        <p:nvSpPr>
          <p:cNvPr id="2" name="Title 1">
            <a:extLst>
              <a:ext uri="{FF2B5EF4-FFF2-40B4-BE49-F238E27FC236}">
                <a16:creationId xmlns:a16="http://schemas.microsoft.com/office/drawing/2014/main" id="{CCC817FD-8B20-493D-85D3-C4D3F3B388C0}"/>
              </a:ext>
            </a:extLst>
          </p:cNvPr>
          <p:cNvSpPr>
            <a:spLocks noGrp="1"/>
          </p:cNvSpPr>
          <p:nvPr>
            <p:ph type="title" idx="4294967295"/>
          </p:nvPr>
        </p:nvSpPr>
        <p:spPr>
          <a:xfrm>
            <a:off x="245390" y="414325"/>
            <a:ext cx="11564937" cy="857250"/>
          </a:xfrm>
        </p:spPr>
        <p:txBody>
          <a:bodyPr>
            <a:normAutofit/>
          </a:bodyPr>
          <a:lstStyle/>
          <a:p>
            <a:pPr algn="ctr"/>
            <a:r>
              <a:rPr lang="en-US" sz="2400" b="1" dirty="0"/>
              <a:t>For rare molecular targets, study site number projections are </a:t>
            </a:r>
            <a:br>
              <a:rPr lang="en-US" sz="2400" b="1" dirty="0"/>
            </a:br>
            <a:r>
              <a:rPr lang="en-US" sz="2400" b="1" dirty="0"/>
              <a:t>affected by identified primary population and timeline</a:t>
            </a:r>
          </a:p>
        </p:txBody>
      </p:sp>
      <p:graphicFrame>
        <p:nvGraphicFramePr>
          <p:cNvPr id="4" name="Table 3">
            <a:extLst>
              <a:ext uri="{FF2B5EF4-FFF2-40B4-BE49-F238E27FC236}">
                <a16:creationId xmlns:a16="http://schemas.microsoft.com/office/drawing/2014/main" id="{CA3A0953-255B-4745-B63A-7E38E97BA9E6}"/>
              </a:ext>
            </a:extLst>
          </p:cNvPr>
          <p:cNvGraphicFramePr>
            <a:graphicFrameLocks noGrp="1"/>
          </p:cNvGraphicFramePr>
          <p:nvPr>
            <p:extLst>
              <p:ext uri="{D42A27DB-BD31-4B8C-83A1-F6EECF244321}">
                <p14:modId xmlns:p14="http://schemas.microsoft.com/office/powerpoint/2010/main" val="2955574332"/>
              </p:ext>
            </p:extLst>
          </p:nvPr>
        </p:nvGraphicFramePr>
        <p:xfrm>
          <a:off x="3822761" y="1722068"/>
          <a:ext cx="6541016" cy="599159"/>
        </p:xfrm>
        <a:graphic>
          <a:graphicData uri="http://schemas.openxmlformats.org/drawingml/2006/table">
            <a:tbl>
              <a:tblPr firstRow="1" bandRow="1">
                <a:tableStyleId>{B301B821-A1FF-4177-AEE7-76D212191A09}</a:tableStyleId>
              </a:tblPr>
              <a:tblGrid>
                <a:gridCol w="3270508">
                  <a:extLst>
                    <a:ext uri="{9D8B030D-6E8A-4147-A177-3AD203B41FA5}">
                      <a16:colId xmlns:a16="http://schemas.microsoft.com/office/drawing/2014/main" val="1994603914"/>
                    </a:ext>
                  </a:extLst>
                </a:gridCol>
                <a:gridCol w="3270508">
                  <a:extLst>
                    <a:ext uri="{9D8B030D-6E8A-4147-A177-3AD203B41FA5}">
                      <a16:colId xmlns:a16="http://schemas.microsoft.com/office/drawing/2014/main" val="2164100108"/>
                    </a:ext>
                  </a:extLst>
                </a:gridCol>
              </a:tblGrid>
              <a:tr h="0">
                <a:tc>
                  <a:txBody>
                    <a:bodyP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tx2"/>
                    </a:solidFill>
                  </a:tcPr>
                </a:tc>
                <a:tc>
                  <a:txBody>
                    <a:bodyP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tx2"/>
                    </a:solidFill>
                  </a:tcPr>
                </a:tc>
                <a:extLst>
                  <a:ext uri="{0D108BD9-81ED-4DB2-BD59-A6C34878D82A}">
                    <a16:rowId xmlns:a16="http://schemas.microsoft.com/office/drawing/2014/main" val="886029221"/>
                  </a:ext>
                </a:extLst>
              </a:tr>
              <a:tr h="317219">
                <a:tc gridSpan="2">
                  <a:txBody>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Estimate 1-2 </a:t>
                      </a:r>
                      <a:r>
                        <a:rPr lang="en-US" sz="1400" b="1" dirty="0" err="1">
                          <a:latin typeface="Tahoma" panose="020B0604030504040204" pitchFamily="34" charset="0"/>
                          <a:ea typeface="Tahoma" panose="020B0604030504040204" pitchFamily="34" charset="0"/>
                          <a:cs typeface="Tahoma" panose="020B0604030504040204" pitchFamily="34" charset="0"/>
                        </a:rPr>
                        <a:t>pt</a:t>
                      </a:r>
                      <a:r>
                        <a:rPr lang="en-US" sz="1400" b="1" dirty="0">
                          <a:latin typeface="Tahoma" panose="020B0604030504040204" pitchFamily="34" charset="0"/>
                          <a:ea typeface="Tahoma" panose="020B0604030504040204" pitchFamily="34" charset="0"/>
                          <a:cs typeface="Tahoma" panose="020B0604030504040204" pitchFamily="34" charset="0"/>
                        </a:rPr>
                        <a:t> PER SITE per year</a:t>
                      </a:r>
                    </a:p>
                  </a:txBody>
                  <a:tcPr marL="68580" marR="68580" marT="34290" marB="34290"/>
                </a:tc>
                <a:tc hMerge="1">
                  <a: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5362150"/>
                  </a:ext>
                </a:extLst>
              </a:tr>
            </a:tbl>
          </a:graphicData>
        </a:graphic>
      </p:graphicFrame>
      <p:graphicFrame>
        <p:nvGraphicFramePr>
          <p:cNvPr id="7" name="Table 6">
            <a:extLst>
              <a:ext uri="{FF2B5EF4-FFF2-40B4-BE49-F238E27FC236}">
                <a16:creationId xmlns:a16="http://schemas.microsoft.com/office/drawing/2014/main" id="{2EA4587D-F6EC-441B-9DAA-DEF59C3B39EF}"/>
              </a:ext>
            </a:extLst>
          </p:cNvPr>
          <p:cNvGraphicFramePr>
            <a:graphicFrameLocks noGrp="1"/>
          </p:cNvGraphicFramePr>
          <p:nvPr>
            <p:extLst/>
          </p:nvPr>
        </p:nvGraphicFramePr>
        <p:xfrm>
          <a:off x="2758746" y="4450477"/>
          <a:ext cx="3605653" cy="1562100"/>
        </p:xfrm>
        <a:graphic>
          <a:graphicData uri="http://schemas.openxmlformats.org/drawingml/2006/table">
            <a:tbl>
              <a:tblPr firstRow="1" bandRow="1">
                <a:tableStyleId>{B301B821-A1FF-4177-AEE7-76D212191A09}</a:tableStyleId>
              </a:tblPr>
              <a:tblGrid>
                <a:gridCol w="1268698">
                  <a:extLst>
                    <a:ext uri="{9D8B030D-6E8A-4147-A177-3AD203B41FA5}">
                      <a16:colId xmlns:a16="http://schemas.microsoft.com/office/drawing/2014/main" val="1840223970"/>
                    </a:ext>
                  </a:extLst>
                </a:gridCol>
                <a:gridCol w="1203534">
                  <a:extLst>
                    <a:ext uri="{9D8B030D-6E8A-4147-A177-3AD203B41FA5}">
                      <a16:colId xmlns:a16="http://schemas.microsoft.com/office/drawing/2014/main" val="1860580570"/>
                    </a:ext>
                  </a:extLst>
                </a:gridCol>
                <a:gridCol w="1133421">
                  <a:extLst>
                    <a:ext uri="{9D8B030D-6E8A-4147-A177-3AD203B41FA5}">
                      <a16:colId xmlns:a16="http://schemas.microsoft.com/office/drawing/2014/main" val="296739722"/>
                    </a:ext>
                  </a:extLst>
                </a:gridCol>
              </a:tblGrid>
              <a:tr h="0">
                <a:tc gridSpan="3">
                  <a:txBody>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tx2"/>
                    </a:solidFill>
                  </a:tcPr>
                </a:tc>
                <a:tc hMerge="1">
                  <a: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tc hMerge="1">
                  <a: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2506488588"/>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12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60 sites</a:t>
                      </a:r>
                    </a:p>
                  </a:txBody>
                  <a:tcPr marL="68580" marR="68580" marT="34290" marB="34290"/>
                </a:tc>
                <a:extLst>
                  <a:ext uri="{0D108BD9-81ED-4DB2-BD59-A6C34878D82A}">
                    <a16:rowId xmlns:a16="http://schemas.microsoft.com/office/drawing/2014/main" val="3905250096"/>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12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30 sites </a:t>
                      </a:r>
                      <a:endParaRPr lang="en-US"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2785276926"/>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18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45 sites</a:t>
                      </a:r>
                      <a:endParaRPr lang="en-US"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1810342748"/>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24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30 sites </a:t>
                      </a:r>
                    </a:p>
                  </a:txBody>
                  <a:tcPr marL="68580" marR="68580" marT="34290" marB="34290"/>
                </a:tc>
                <a:extLst>
                  <a:ext uri="{0D108BD9-81ED-4DB2-BD59-A6C34878D82A}">
                    <a16:rowId xmlns:a16="http://schemas.microsoft.com/office/drawing/2014/main" val="352080969"/>
                  </a:ext>
                </a:extLst>
              </a:tr>
            </a:tbl>
          </a:graphicData>
        </a:graphic>
      </p:graphicFrame>
      <p:graphicFrame>
        <p:nvGraphicFramePr>
          <p:cNvPr id="10" name="Table 9">
            <a:extLst>
              <a:ext uri="{FF2B5EF4-FFF2-40B4-BE49-F238E27FC236}">
                <a16:creationId xmlns:a16="http://schemas.microsoft.com/office/drawing/2014/main" id="{E79DB84D-7BCE-4FE9-8169-8817E6B8CE84}"/>
              </a:ext>
            </a:extLst>
          </p:cNvPr>
          <p:cNvGraphicFramePr>
            <a:graphicFrameLocks noGrp="1"/>
          </p:cNvGraphicFramePr>
          <p:nvPr>
            <p:extLst/>
          </p:nvPr>
        </p:nvGraphicFramePr>
        <p:xfrm>
          <a:off x="6990178" y="4492756"/>
          <a:ext cx="3789829" cy="1562100"/>
        </p:xfrm>
        <a:graphic>
          <a:graphicData uri="http://schemas.openxmlformats.org/drawingml/2006/table">
            <a:tbl>
              <a:tblPr firstRow="1" bandRow="1">
                <a:tableStyleId>{B301B821-A1FF-4177-AEE7-76D212191A09}</a:tableStyleId>
              </a:tblPr>
              <a:tblGrid>
                <a:gridCol w="1351825">
                  <a:extLst>
                    <a:ext uri="{9D8B030D-6E8A-4147-A177-3AD203B41FA5}">
                      <a16:colId xmlns:a16="http://schemas.microsoft.com/office/drawing/2014/main" val="1840223970"/>
                    </a:ext>
                  </a:extLst>
                </a:gridCol>
                <a:gridCol w="1116528">
                  <a:extLst>
                    <a:ext uri="{9D8B030D-6E8A-4147-A177-3AD203B41FA5}">
                      <a16:colId xmlns:a16="http://schemas.microsoft.com/office/drawing/2014/main" val="1860580570"/>
                    </a:ext>
                  </a:extLst>
                </a:gridCol>
                <a:gridCol w="1321476">
                  <a:extLst>
                    <a:ext uri="{9D8B030D-6E8A-4147-A177-3AD203B41FA5}">
                      <a16:colId xmlns:a16="http://schemas.microsoft.com/office/drawing/2014/main" val="296739722"/>
                    </a:ext>
                  </a:extLst>
                </a:gridCol>
              </a:tblGrid>
              <a:tr h="270141">
                <a:tc gridSpan="3">
                  <a:txBody>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solidFill>
                      <a:schemeClr val="tx2"/>
                    </a:solidFill>
                  </a:tcPr>
                </a:tc>
                <a:tc hMerge="1">
                  <a: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tc hMerge="1">
                  <a: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2506488588"/>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12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128 sites</a:t>
                      </a:r>
                    </a:p>
                  </a:txBody>
                  <a:tcPr marL="68580" marR="68580" marT="34290" marB="34290"/>
                </a:tc>
                <a:extLst>
                  <a:ext uri="{0D108BD9-81ED-4DB2-BD59-A6C34878D82A}">
                    <a16:rowId xmlns:a16="http://schemas.microsoft.com/office/drawing/2014/main" val="3905250096"/>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12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 64 sites </a:t>
                      </a:r>
                      <a:endParaRPr lang="en-US"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2785276926"/>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18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1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 86 sites</a:t>
                      </a:r>
                      <a:endParaRPr lang="en-US" sz="1600" b="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tc>
                <a:extLst>
                  <a:ext uri="{0D108BD9-81ED-4DB2-BD59-A6C34878D82A}">
                    <a16:rowId xmlns:a16="http://schemas.microsoft.com/office/drawing/2014/main" val="1810342748"/>
                  </a:ext>
                </a:extLst>
              </a:tr>
              <a:tr h="278130">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24 months</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2 </a:t>
                      </a:r>
                      <a:r>
                        <a:rPr lang="en-US" sz="1600" dirty="0" err="1">
                          <a:latin typeface="Tahoma" panose="020B0604030504040204" pitchFamily="34" charset="0"/>
                          <a:ea typeface="Tahoma" panose="020B0604030504040204" pitchFamily="34" charset="0"/>
                          <a:cs typeface="Tahoma" panose="020B0604030504040204" pitchFamily="34" charset="0"/>
                        </a:rPr>
                        <a:t>pt</a:t>
                      </a:r>
                      <a:r>
                        <a:rPr lang="en-US" sz="1600" dirty="0">
                          <a:latin typeface="Tahoma" panose="020B0604030504040204" pitchFamily="34" charset="0"/>
                          <a:ea typeface="Tahoma" panose="020B0604030504040204" pitchFamily="34" charset="0"/>
                          <a:cs typeface="Tahoma" panose="020B0604030504040204" pitchFamily="34" charset="0"/>
                        </a:rPr>
                        <a:t>/site</a:t>
                      </a:r>
                    </a:p>
                  </a:txBody>
                  <a:tcPr marL="68580" marR="68580" marT="34290" marB="34290"/>
                </a:tc>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 64 sites </a:t>
                      </a:r>
                    </a:p>
                  </a:txBody>
                  <a:tcPr marL="68580" marR="68580" marT="34290" marB="34290"/>
                </a:tc>
                <a:extLst>
                  <a:ext uri="{0D108BD9-81ED-4DB2-BD59-A6C34878D82A}">
                    <a16:rowId xmlns:a16="http://schemas.microsoft.com/office/drawing/2014/main" val="352080969"/>
                  </a:ext>
                </a:extLst>
              </a:tr>
            </a:tbl>
          </a:graphicData>
        </a:graphic>
      </p:graphicFrame>
      <p:sp>
        <p:nvSpPr>
          <p:cNvPr id="11" name="TextBox 10">
            <a:extLst>
              <a:ext uri="{FF2B5EF4-FFF2-40B4-BE49-F238E27FC236}">
                <a16:creationId xmlns:a16="http://schemas.microsoft.com/office/drawing/2014/main" id="{EE4AD001-7EF0-4B0C-AB35-A444AF79BDA9}"/>
              </a:ext>
            </a:extLst>
          </p:cNvPr>
          <p:cNvSpPr txBox="1"/>
          <p:nvPr/>
        </p:nvSpPr>
        <p:spPr>
          <a:xfrm>
            <a:off x="2758746" y="3250148"/>
            <a:ext cx="3645364" cy="861774"/>
          </a:xfrm>
          <a:prstGeom prst="rect">
            <a:avLst/>
          </a:prstGeom>
          <a:noFill/>
          <a:ln>
            <a:solidFill>
              <a:schemeClr val="accent1"/>
            </a:solidFill>
          </a:ln>
        </p:spPr>
        <p:txBody>
          <a:bodyPr wrap="squar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Target primary population n=30</a:t>
            </a:r>
          </a:p>
          <a:p>
            <a:r>
              <a:rPr lang="en-US" sz="1600" dirty="0">
                <a:latin typeface="Tahoma" panose="020B0604030504040204" pitchFamily="34" charset="0"/>
                <a:ea typeface="Tahoma" panose="020B0604030504040204" pitchFamily="34" charset="0"/>
                <a:cs typeface="Tahoma" panose="020B0604030504040204" pitchFamily="34" charset="0"/>
              </a:rPr>
              <a:t>% of total patient population=50%</a:t>
            </a:r>
          </a:p>
          <a:p>
            <a:r>
              <a:rPr lang="en-US" sz="1600" dirty="0">
                <a:latin typeface="Tahoma" panose="020B0604030504040204" pitchFamily="34" charset="0"/>
                <a:ea typeface="Tahoma" panose="020B0604030504040204" pitchFamily="34" charset="0"/>
                <a:cs typeface="Tahoma" panose="020B0604030504040204" pitchFamily="34" charset="0"/>
              </a:rPr>
              <a:t>Total enrollment=60</a:t>
            </a:r>
          </a:p>
        </p:txBody>
      </p:sp>
      <p:sp>
        <p:nvSpPr>
          <p:cNvPr id="12" name="TextBox 11">
            <a:extLst>
              <a:ext uri="{FF2B5EF4-FFF2-40B4-BE49-F238E27FC236}">
                <a16:creationId xmlns:a16="http://schemas.microsoft.com/office/drawing/2014/main" id="{4D3E2473-7DC0-42BF-B097-CE519CBA552F}"/>
              </a:ext>
            </a:extLst>
          </p:cNvPr>
          <p:cNvSpPr txBox="1"/>
          <p:nvPr/>
        </p:nvSpPr>
        <p:spPr>
          <a:xfrm>
            <a:off x="6990178" y="3274527"/>
            <a:ext cx="3789828" cy="861774"/>
          </a:xfrm>
          <a:prstGeom prst="rect">
            <a:avLst/>
          </a:prstGeom>
          <a:noFill/>
          <a:ln>
            <a:solidFill>
              <a:schemeClr val="accent1"/>
            </a:solidFill>
          </a:ln>
        </p:spPr>
        <p:txBody>
          <a:bodyPr wrap="squar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Target primary population n=40</a:t>
            </a:r>
          </a:p>
          <a:p>
            <a:r>
              <a:rPr lang="en-US" sz="1600" dirty="0">
                <a:latin typeface="Tahoma" panose="020B0604030504040204" pitchFamily="34" charset="0"/>
                <a:ea typeface="Tahoma" panose="020B0604030504040204" pitchFamily="34" charset="0"/>
                <a:cs typeface="Tahoma" panose="020B0604030504040204" pitchFamily="34" charset="0"/>
              </a:rPr>
              <a:t>% of total patient population=35%</a:t>
            </a:r>
          </a:p>
          <a:p>
            <a:r>
              <a:rPr lang="en-US" sz="1600" dirty="0">
                <a:latin typeface="Tahoma" panose="020B0604030504040204" pitchFamily="34" charset="0"/>
                <a:ea typeface="Tahoma" panose="020B0604030504040204" pitchFamily="34" charset="0"/>
                <a:cs typeface="Tahoma" panose="020B0604030504040204" pitchFamily="34" charset="0"/>
              </a:rPr>
              <a:t>Total enrollment =128</a:t>
            </a:r>
          </a:p>
        </p:txBody>
      </p:sp>
      <p:sp>
        <p:nvSpPr>
          <p:cNvPr id="5" name="TextBox 4">
            <a:extLst>
              <a:ext uri="{FF2B5EF4-FFF2-40B4-BE49-F238E27FC236}">
                <a16:creationId xmlns:a16="http://schemas.microsoft.com/office/drawing/2014/main" id="{9E326B60-D00A-4E08-A625-251BEA75AA82}"/>
              </a:ext>
            </a:extLst>
          </p:cNvPr>
          <p:cNvSpPr txBox="1"/>
          <p:nvPr/>
        </p:nvSpPr>
        <p:spPr>
          <a:xfrm>
            <a:off x="1325112" y="3520748"/>
            <a:ext cx="1149674" cy="369332"/>
          </a:xfrm>
          <a:prstGeom prst="rect">
            <a:avLst/>
          </a:prstGeom>
          <a:noFill/>
          <a:ln>
            <a:solidFill>
              <a:schemeClr val="tx2"/>
            </a:solid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Examples</a:t>
            </a:r>
          </a:p>
        </p:txBody>
      </p:sp>
      <p:sp>
        <p:nvSpPr>
          <p:cNvPr id="8" name="TextBox 7">
            <a:extLst>
              <a:ext uri="{FF2B5EF4-FFF2-40B4-BE49-F238E27FC236}">
                <a16:creationId xmlns:a16="http://schemas.microsoft.com/office/drawing/2014/main" id="{46190D19-6953-4106-A510-5170E1226B9D}"/>
              </a:ext>
            </a:extLst>
          </p:cNvPr>
          <p:cNvSpPr txBox="1"/>
          <p:nvPr/>
        </p:nvSpPr>
        <p:spPr>
          <a:xfrm>
            <a:off x="1086678" y="1736035"/>
            <a:ext cx="2351926" cy="369332"/>
          </a:xfrm>
          <a:prstGeom prst="rect">
            <a:avLst/>
          </a:prstGeom>
          <a:noFill/>
        </p:spPr>
        <p:txBody>
          <a:bodyPr wrap="none" rtlCol="0">
            <a:spAutoFit/>
          </a:bodyPr>
          <a:lstStyle/>
          <a:p>
            <a:r>
              <a:rPr lang="en-US" dirty="0"/>
              <a:t>Estimated enrollment</a:t>
            </a:r>
          </a:p>
        </p:txBody>
      </p:sp>
    </p:spTree>
    <p:extLst>
      <p:ext uri="{BB962C8B-B14F-4D97-AF65-F5344CB8AC3E}">
        <p14:creationId xmlns:p14="http://schemas.microsoft.com/office/powerpoint/2010/main" val="1867532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9FCF5F-F9B8-469A-8BF1-B541B6A0D563}"/>
              </a:ext>
            </a:extLst>
          </p:cNvPr>
          <p:cNvSpPr>
            <a:spLocks noGrp="1"/>
          </p:cNvSpPr>
          <p:nvPr>
            <p:ph type="sldNum" sz="quarter" idx="4"/>
          </p:nvPr>
        </p:nvSpPr>
        <p:spPr/>
        <p:txBody>
          <a:bodyPr/>
          <a:lstStyle/>
          <a:p>
            <a:fld id="{20F9767F-3D5E-D141-98F1-468CF245114F}" type="slidenum">
              <a:rPr lang="en-US" smtClean="0"/>
              <a:pPr/>
              <a:t>28</a:t>
            </a:fld>
            <a:endParaRPr lang="en-US" dirty="0"/>
          </a:p>
        </p:txBody>
      </p:sp>
      <p:sp>
        <p:nvSpPr>
          <p:cNvPr id="3" name="Title 2">
            <a:extLst>
              <a:ext uri="{FF2B5EF4-FFF2-40B4-BE49-F238E27FC236}">
                <a16:creationId xmlns:a16="http://schemas.microsoft.com/office/drawing/2014/main" id="{6AB909D5-F734-467F-BF77-8FD0F1692C18}"/>
              </a:ext>
            </a:extLst>
          </p:cNvPr>
          <p:cNvSpPr>
            <a:spLocks noGrp="1"/>
          </p:cNvSpPr>
          <p:nvPr>
            <p:ph type="ctrTitle"/>
          </p:nvPr>
        </p:nvSpPr>
        <p:spPr/>
        <p:txBody>
          <a:bodyPr/>
          <a:lstStyle/>
          <a:p>
            <a:r>
              <a:rPr lang="en-US" dirty="0"/>
              <a:t>Pediatric development</a:t>
            </a:r>
          </a:p>
        </p:txBody>
      </p:sp>
      <p:sp>
        <p:nvSpPr>
          <p:cNvPr id="4" name="Subtitle 3">
            <a:extLst>
              <a:ext uri="{FF2B5EF4-FFF2-40B4-BE49-F238E27FC236}">
                <a16:creationId xmlns:a16="http://schemas.microsoft.com/office/drawing/2014/main" id="{5536C6BB-F6C2-4C2F-8FAB-D859CDEECA10}"/>
              </a:ext>
            </a:extLst>
          </p:cNvPr>
          <p:cNvSpPr>
            <a:spLocks noGrp="1"/>
          </p:cNvSpPr>
          <p:nvPr>
            <p:ph type="subTitle" idx="1"/>
          </p:nvPr>
        </p:nvSpPr>
        <p:spPr/>
        <p:txBody>
          <a:bodyPr/>
          <a:lstStyle/>
          <a:p>
            <a:r>
              <a:rPr lang="en-US" dirty="0"/>
              <a:t>A rewarding population</a:t>
            </a:r>
          </a:p>
        </p:txBody>
      </p:sp>
    </p:spTree>
    <p:extLst>
      <p:ext uri="{BB962C8B-B14F-4D97-AF65-F5344CB8AC3E}">
        <p14:creationId xmlns:p14="http://schemas.microsoft.com/office/powerpoint/2010/main" val="1743386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F3A-B79E-457B-A652-5AF59965B811}"/>
              </a:ext>
            </a:extLst>
          </p:cNvPr>
          <p:cNvSpPr txBox="1">
            <a:spLocks/>
          </p:cNvSpPr>
          <p:nvPr/>
        </p:nvSpPr>
        <p:spPr>
          <a:xfrm>
            <a:off x="755967" y="420771"/>
            <a:ext cx="10680065" cy="731838"/>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Observation #1: TRK fusions are found in diverse cancer </a:t>
            </a:r>
            <a:r>
              <a:rPr kumimoji="0" lang="en-US" sz="2400" b="1" i="0" u="none" strike="noStrike" kern="1200" cap="none" spc="0" normalizeH="0" baseline="0" noProof="0" dirty="0" err="1">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histologies</a:t>
            </a: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in adults and children</a:t>
            </a:r>
          </a:p>
        </p:txBody>
      </p:sp>
      <p:pic>
        <p:nvPicPr>
          <p:cNvPr id="6" name="Picture 5">
            <a:extLst>
              <a:ext uri="{FF2B5EF4-FFF2-40B4-BE49-F238E27FC236}">
                <a16:creationId xmlns:a16="http://schemas.microsoft.com/office/drawing/2014/main" id="{FE47D163-0A79-4CB3-A318-F5C90F369D87}"/>
              </a:ext>
            </a:extLst>
          </p:cNvPr>
          <p:cNvPicPr>
            <a:picLocks noChangeAspect="1"/>
          </p:cNvPicPr>
          <p:nvPr/>
        </p:nvPicPr>
        <p:blipFill rotWithShape="1">
          <a:blip r:embed="rId3">
            <a:extLst>
              <a:ext uri="{28A0092B-C50C-407E-A947-70E740481C1C}">
                <a14:useLocalDpi xmlns:a14="http://schemas.microsoft.com/office/drawing/2010/main" val="0"/>
              </a:ext>
            </a:extLst>
          </a:blip>
          <a:srcRect b="20176"/>
          <a:stretch/>
        </p:blipFill>
        <p:spPr>
          <a:xfrm>
            <a:off x="1015451" y="1327112"/>
            <a:ext cx="10161098" cy="5310173"/>
          </a:xfrm>
          <a:prstGeom prst="rect">
            <a:avLst/>
          </a:prstGeom>
        </p:spPr>
      </p:pic>
    </p:spTree>
    <p:extLst>
      <p:ext uri="{BB962C8B-B14F-4D97-AF65-F5344CB8AC3E}">
        <p14:creationId xmlns:p14="http://schemas.microsoft.com/office/powerpoint/2010/main" val="994444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9BC00-2AB5-45A5-AF54-B65A911B403D}"/>
              </a:ext>
            </a:extLst>
          </p:cNvPr>
          <p:cNvSpPr>
            <a:spLocks noGrp="1"/>
          </p:cNvSpPr>
          <p:nvPr>
            <p:ph type="sldNum" sz="quarter" idx="12"/>
          </p:nvPr>
        </p:nvSpPr>
        <p:spPr/>
        <p:txBody>
          <a:bodyPr/>
          <a:lstStyle/>
          <a:p>
            <a:fld id="{20F9767F-3D5E-D141-98F1-468CF245114F}" type="slidenum">
              <a:rPr lang="en-US" smtClean="0"/>
              <a:pPr/>
              <a:t>3</a:t>
            </a:fld>
            <a:endParaRPr lang="en-US"/>
          </a:p>
        </p:txBody>
      </p:sp>
      <p:pic>
        <p:nvPicPr>
          <p:cNvPr id="3" name="Picture 2">
            <a:extLst>
              <a:ext uri="{FF2B5EF4-FFF2-40B4-BE49-F238E27FC236}">
                <a16:creationId xmlns:a16="http://schemas.microsoft.com/office/drawing/2014/main" id="{227BC399-68A9-4A1F-9EE2-C7DF3A604D70}"/>
              </a:ext>
            </a:extLst>
          </p:cNvPr>
          <p:cNvPicPr>
            <a:picLocks noChangeAspect="1"/>
          </p:cNvPicPr>
          <p:nvPr/>
        </p:nvPicPr>
        <p:blipFill>
          <a:blip r:embed="rId2"/>
          <a:stretch>
            <a:fillRect/>
          </a:stretch>
        </p:blipFill>
        <p:spPr>
          <a:xfrm>
            <a:off x="3201520" y="1089461"/>
            <a:ext cx="5525621" cy="895350"/>
          </a:xfrm>
          <a:prstGeom prst="rect">
            <a:avLst/>
          </a:prstGeom>
        </p:spPr>
      </p:pic>
      <p:sp>
        <p:nvSpPr>
          <p:cNvPr id="4" name="Rectangle 3">
            <a:extLst>
              <a:ext uri="{FF2B5EF4-FFF2-40B4-BE49-F238E27FC236}">
                <a16:creationId xmlns:a16="http://schemas.microsoft.com/office/drawing/2014/main" id="{181E575D-99A8-4B5C-A02A-B573F1D0A4C1}"/>
              </a:ext>
            </a:extLst>
          </p:cNvPr>
          <p:cNvSpPr/>
          <p:nvPr/>
        </p:nvSpPr>
        <p:spPr>
          <a:xfrm>
            <a:off x="1332379" y="2394554"/>
            <a:ext cx="10043833" cy="3139321"/>
          </a:xfrm>
          <a:prstGeom prst="rect">
            <a:avLst/>
          </a:prstGeom>
        </p:spPr>
        <p:txBody>
          <a:bodyPr wrap="square">
            <a:spAutoFit/>
          </a:bodyPr>
          <a:lstStyle/>
          <a:p>
            <a:r>
              <a:rPr lang="en-US" dirty="0">
                <a:solidFill>
                  <a:srgbClr val="333333"/>
                </a:solidFill>
                <a:latin typeface="Helvetica Neue"/>
              </a:rPr>
              <a:t>On May 23, 2017, the U.S. Food and Drug Administration granted accelerated approval to pembrolizumab (KEYTRUDA, Merck &amp; Co.) for adult and pediatric patients with unresectable or metastatic, microsatellite instability-high (MSI-H) or mismatch repair deficient (</a:t>
            </a:r>
            <a:r>
              <a:rPr lang="en-US" dirty="0" err="1">
                <a:solidFill>
                  <a:srgbClr val="333333"/>
                </a:solidFill>
                <a:latin typeface="Helvetica Neue"/>
              </a:rPr>
              <a:t>dMMR</a:t>
            </a:r>
            <a:r>
              <a:rPr lang="en-US" dirty="0">
                <a:solidFill>
                  <a:srgbClr val="333333"/>
                </a:solidFill>
                <a:latin typeface="Helvetica Neue"/>
              </a:rPr>
              <a:t>) solid tumors that have progressed following prior treatment and who have no satisfactory alternative treatment options or with MSI-H or </a:t>
            </a:r>
            <a:r>
              <a:rPr lang="en-US" dirty="0" err="1">
                <a:solidFill>
                  <a:srgbClr val="333333"/>
                </a:solidFill>
                <a:latin typeface="Helvetica Neue"/>
              </a:rPr>
              <a:t>dMMR</a:t>
            </a:r>
            <a:r>
              <a:rPr lang="en-US" dirty="0">
                <a:solidFill>
                  <a:srgbClr val="333333"/>
                </a:solidFill>
                <a:latin typeface="Helvetica Neue"/>
              </a:rPr>
              <a:t> colorectal cancer that has progressed following treatment with a fluoropyrimidine, oxaliplatin, and irinotecan.</a:t>
            </a:r>
          </a:p>
          <a:p>
            <a:endParaRPr lang="en-US" dirty="0">
              <a:solidFill>
                <a:srgbClr val="333333"/>
              </a:solidFill>
              <a:latin typeface="Helvetica Neue"/>
            </a:endParaRPr>
          </a:p>
          <a:p>
            <a:r>
              <a:rPr lang="en-US" dirty="0">
                <a:solidFill>
                  <a:srgbClr val="333333"/>
                </a:solidFill>
                <a:highlight>
                  <a:srgbClr val="FFFF00"/>
                </a:highlight>
                <a:latin typeface="Helvetica Neue"/>
              </a:rPr>
              <a:t>This is the FDA’s first tissue/site-agnostic approval.</a:t>
            </a:r>
          </a:p>
          <a:p>
            <a:endParaRPr lang="en-US" dirty="0">
              <a:solidFill>
                <a:srgbClr val="333333"/>
              </a:solidFill>
              <a:latin typeface="Helvetica Neue"/>
            </a:endParaRPr>
          </a:p>
          <a:p>
            <a:r>
              <a:rPr lang="en-US" dirty="0">
                <a:solidFill>
                  <a:srgbClr val="333333"/>
                </a:solidFill>
                <a:latin typeface="Helvetica Neue"/>
              </a:rPr>
              <a:t>The approval was based on data from 149 patients with MSI-H or </a:t>
            </a:r>
            <a:r>
              <a:rPr lang="en-US" dirty="0" err="1">
                <a:solidFill>
                  <a:srgbClr val="333333"/>
                </a:solidFill>
                <a:latin typeface="Helvetica Neue"/>
              </a:rPr>
              <a:t>dMMR</a:t>
            </a:r>
            <a:r>
              <a:rPr lang="en-US" dirty="0">
                <a:solidFill>
                  <a:srgbClr val="333333"/>
                </a:solidFill>
                <a:latin typeface="Helvetica Neue"/>
              </a:rPr>
              <a:t> cancers enrolled across five uncontrolled, multi-cohort, multi-center, single-arm clinical trials. </a:t>
            </a:r>
            <a:endParaRPr lang="en-US" b="0" i="0" dirty="0">
              <a:solidFill>
                <a:srgbClr val="333333"/>
              </a:solidFill>
              <a:effectLst/>
              <a:latin typeface="Helvetica Neue"/>
            </a:endParaRPr>
          </a:p>
        </p:txBody>
      </p:sp>
      <p:pic>
        <p:nvPicPr>
          <p:cNvPr id="5" name="Picture 4">
            <a:extLst>
              <a:ext uri="{FF2B5EF4-FFF2-40B4-BE49-F238E27FC236}">
                <a16:creationId xmlns:a16="http://schemas.microsoft.com/office/drawing/2014/main" id="{D33C7492-9D4F-462A-91C1-74F667DBB06E}"/>
              </a:ext>
            </a:extLst>
          </p:cNvPr>
          <p:cNvPicPr>
            <a:picLocks noChangeAspect="1"/>
          </p:cNvPicPr>
          <p:nvPr/>
        </p:nvPicPr>
        <p:blipFill>
          <a:blip r:embed="rId3"/>
          <a:stretch>
            <a:fillRect/>
          </a:stretch>
        </p:blipFill>
        <p:spPr>
          <a:xfrm>
            <a:off x="1332379" y="1089461"/>
            <a:ext cx="1532344" cy="810496"/>
          </a:xfrm>
          <a:prstGeom prst="rect">
            <a:avLst/>
          </a:prstGeom>
        </p:spPr>
      </p:pic>
      <p:sp>
        <p:nvSpPr>
          <p:cNvPr id="6" name="TextBox 5">
            <a:extLst>
              <a:ext uri="{FF2B5EF4-FFF2-40B4-BE49-F238E27FC236}">
                <a16:creationId xmlns:a16="http://schemas.microsoft.com/office/drawing/2014/main" id="{C227C029-5B7E-4BA4-96DF-1E1570B433E7}"/>
              </a:ext>
            </a:extLst>
          </p:cNvPr>
          <p:cNvSpPr txBox="1"/>
          <p:nvPr/>
        </p:nvSpPr>
        <p:spPr>
          <a:xfrm>
            <a:off x="1332379" y="495052"/>
            <a:ext cx="2095445" cy="369332"/>
          </a:xfrm>
          <a:prstGeom prst="rect">
            <a:avLst/>
          </a:prstGeom>
          <a:noFill/>
        </p:spPr>
        <p:txBody>
          <a:bodyPr wrap="none" rtlCol="0">
            <a:spAutoFit/>
          </a:bodyPr>
          <a:lstStyle/>
          <a:p>
            <a:r>
              <a:rPr lang="en-US" dirty="0"/>
              <a:t>PRESS RELEASE</a:t>
            </a:r>
          </a:p>
        </p:txBody>
      </p:sp>
    </p:spTree>
    <p:extLst>
      <p:ext uri="{BB962C8B-B14F-4D97-AF65-F5344CB8AC3E}">
        <p14:creationId xmlns:p14="http://schemas.microsoft.com/office/powerpoint/2010/main" val="225542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EC437D1-20E2-4A0B-B9CF-698E8A5936A6}"/>
              </a:ext>
            </a:extLst>
          </p:cNvPr>
          <p:cNvGrpSpPr/>
          <p:nvPr/>
        </p:nvGrpSpPr>
        <p:grpSpPr>
          <a:xfrm>
            <a:off x="2279981" y="2118505"/>
            <a:ext cx="7660656" cy="3080856"/>
            <a:chOff x="1007974" y="1929905"/>
            <a:chExt cx="10214208" cy="4107808"/>
          </a:xfrm>
        </p:grpSpPr>
        <p:sp>
          <p:nvSpPr>
            <p:cNvPr id="7" name="Rectangle: Rounded Corners 6">
              <a:extLst>
                <a:ext uri="{FF2B5EF4-FFF2-40B4-BE49-F238E27FC236}">
                  <a16:creationId xmlns:a16="http://schemas.microsoft.com/office/drawing/2014/main" id="{D5A5ECDD-7F44-4D90-A95D-BF6A5455BE20}"/>
                </a:ext>
              </a:extLst>
            </p:cNvPr>
            <p:cNvSpPr/>
            <p:nvPr/>
          </p:nvSpPr>
          <p:spPr>
            <a:xfrm>
              <a:off x="1007974" y="1997652"/>
              <a:ext cx="2452253" cy="404006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59425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5E1">
                      <a:lumMod val="50000"/>
                    </a:srgbClr>
                  </a:solidFill>
                  <a:effectLst/>
                  <a:uLnTx/>
                  <a:uFillTx/>
                  <a:latin typeface="Arial" panose="020B0604020202020204"/>
                  <a:ea typeface="+mn-ea"/>
                  <a:cs typeface="+mn-cs"/>
                </a:rPr>
                <a:t>CNS</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Astrocytoma</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1</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Low-grade glioma</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2</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Glioblastoma</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3</a:t>
              </a:r>
            </a:p>
            <a:p>
              <a:pPr marL="171450" marR="0" lvl="0" indent="-171450" algn="l" defTabSz="594252" rtl="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dirty="0">
                  <a:ln>
                    <a:noFill/>
                  </a:ln>
                  <a:solidFill>
                    <a:srgbClr val="78B5E1">
                      <a:lumMod val="50000"/>
                    </a:srgbClr>
                  </a:solidFill>
                  <a:effectLst/>
                  <a:uLnTx/>
                  <a:uFillTx/>
                  <a:latin typeface="Arial" panose="020B0604020202020204"/>
                  <a:ea typeface="+mn-ea"/>
                  <a:cs typeface="+mn-cs"/>
                </a:rPr>
                <a:t>GI</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Colorectal cancer</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2,4</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Cholangiocarcinoma</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5</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Pancreatic cancer</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6</a:t>
              </a:r>
            </a:p>
            <a:p>
              <a:pPr marL="171450" marR="0" lvl="0" indent="-171450" algn="l" defTabSz="594252" rtl="0" eaLnBrk="1" fontAlgn="auto" latinLnBrk="0" hangingPunct="1">
                <a:lnSpc>
                  <a:spcPct val="100000"/>
                </a:lnSpc>
                <a:spcBef>
                  <a:spcPts val="900"/>
                </a:spcBef>
                <a:spcAft>
                  <a:spcPts val="0"/>
                </a:spcAft>
                <a:buClrTx/>
                <a:buSzTx/>
                <a:buFontTx/>
                <a:buNone/>
                <a:tabLst/>
                <a:defRPr/>
              </a:pPr>
              <a:r>
                <a:rPr kumimoji="0" lang="en-US" sz="1200" b="1" i="0" u="none" strike="noStrike" kern="1200" cap="none" spc="0" normalizeH="0" baseline="0" noProof="0" dirty="0">
                  <a:ln>
                    <a:noFill/>
                  </a:ln>
                  <a:solidFill>
                    <a:srgbClr val="78B5E1">
                      <a:lumMod val="50000"/>
                    </a:srgbClr>
                  </a:solidFill>
                  <a:effectLst/>
                  <a:uLnTx/>
                  <a:uFillTx/>
                  <a:latin typeface="Arial" panose="020B0604020202020204"/>
                  <a:ea typeface="+mn-ea"/>
                  <a:cs typeface="+mn-cs"/>
                </a:rPr>
                <a:t>Head and Neck</a:t>
              </a:r>
            </a:p>
            <a:p>
              <a:pPr marL="171450" marR="0" lvl="0" indent="-171450" algn="l" defTabSz="59425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Squamous cell carcinoma</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2</a:t>
              </a:r>
            </a:p>
          </p:txBody>
        </p:sp>
        <p:sp>
          <p:nvSpPr>
            <p:cNvPr id="8" name="Rectangle: Rounded Corners 7">
              <a:extLst>
                <a:ext uri="{FF2B5EF4-FFF2-40B4-BE49-F238E27FC236}">
                  <a16:creationId xmlns:a16="http://schemas.microsoft.com/office/drawing/2014/main" id="{5FA43B2A-126C-4510-9381-FDE2C8EF9860}"/>
                </a:ext>
              </a:extLst>
            </p:cNvPr>
            <p:cNvSpPr/>
            <p:nvPr/>
          </p:nvSpPr>
          <p:spPr>
            <a:xfrm>
              <a:off x="3507879" y="1997652"/>
              <a:ext cx="2452255" cy="404006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59425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59425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5E1">
                      <a:lumMod val="50000"/>
                    </a:srgbClr>
                  </a:solidFill>
                  <a:effectLst/>
                  <a:uLnTx/>
                  <a:uFillTx/>
                  <a:latin typeface="Arial" panose="020B0604020202020204"/>
                  <a:ea typeface="+mn-ea"/>
                  <a:cs typeface="+mn-cs"/>
                </a:rPr>
                <a:t>Lung</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Adenocarcinoma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2,7</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Large cell neuroendocrine carcinoma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8</a:t>
              </a:r>
            </a:p>
            <a:p>
              <a:pPr marL="171450" marR="0" lvl="0" indent="-171450" algn="l" defTabSz="59425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59425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B5E1">
                      <a:lumMod val="50000"/>
                    </a:srgbClr>
                  </a:solidFill>
                  <a:effectLst/>
                  <a:uLnTx/>
                  <a:uFillTx/>
                  <a:latin typeface="Arial" panose="020B0604020202020204"/>
                  <a:ea typeface="+mn-ea"/>
                  <a:cs typeface="+mn-cs"/>
                </a:rPr>
                <a:t>Other</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Acute myeloid leukemia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9</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Breast-invasive carcinoma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2</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Melanoma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2</a:t>
              </a:r>
            </a:p>
            <a:p>
              <a:pPr marL="171450" marR="0" lvl="0" indent="-171450" algn="l" defTabSz="594252" rtl="0" eaLnBrk="1" fontAlgn="auto" latinLnBrk="0" hangingPunct="1">
                <a:lnSpc>
                  <a:spcPct val="100000"/>
                </a:lnSpc>
                <a:spcBef>
                  <a:spcPts val="1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Sarcoma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2</a:t>
              </a:r>
            </a:p>
          </p:txBody>
        </p:sp>
        <p:sp>
          <p:nvSpPr>
            <p:cNvPr id="9" name="Rectangle: Rounded Corners 8">
              <a:extLst>
                <a:ext uri="{FF2B5EF4-FFF2-40B4-BE49-F238E27FC236}">
                  <a16:creationId xmlns:a16="http://schemas.microsoft.com/office/drawing/2014/main" id="{D9A2F69C-FF2F-4397-83F6-B2300BA4553A}"/>
                </a:ext>
              </a:extLst>
            </p:cNvPr>
            <p:cNvSpPr/>
            <p:nvPr/>
          </p:nvSpPr>
          <p:spPr>
            <a:xfrm>
              <a:off x="5943599" y="1929905"/>
              <a:ext cx="2729345" cy="404006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marR="0" lvl="0" indent="-171450" algn="l" defTabSz="59425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a:p>
              <a:pPr marL="171450" marR="0" lvl="0" indent="-171450" algn="l" defTabSz="594252"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Congenital </a:t>
              </a:r>
              <a:r>
                <a:rPr kumimoji="0" lang="en-US" sz="1200" b="0" i="0" u="none" strike="noStrike" kern="1200" cap="none" spc="0" normalizeH="0" baseline="0" noProof="0" dirty="0" err="1">
                  <a:ln>
                    <a:noFill/>
                  </a:ln>
                  <a:solidFill>
                    <a:srgbClr val="FF0000"/>
                  </a:solidFill>
                  <a:effectLst/>
                  <a:uLnTx/>
                  <a:uFillTx/>
                  <a:latin typeface="Arial" panose="020B0604020202020204"/>
                  <a:ea typeface="+mn-ea"/>
                  <a:cs typeface="+mn-cs"/>
                </a:rPr>
                <a:t>mesoblastic</a:t>
              </a: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 nephroma</a:t>
              </a:r>
              <a:r>
                <a:rPr kumimoji="0" lang="en-US" sz="1200" b="0" i="0" u="none" strike="noStrike" kern="1200" cap="none" spc="0" normalizeH="0" baseline="30000" noProof="0" dirty="0">
                  <a:ln>
                    <a:noFill/>
                  </a:ln>
                  <a:solidFill>
                    <a:srgbClr val="FF0000"/>
                  </a:solidFill>
                  <a:effectLst/>
                  <a:uLnTx/>
                  <a:uFillTx/>
                  <a:latin typeface="Arial" panose="020B0604020202020204"/>
                  <a:ea typeface="+mn-ea"/>
                  <a:cs typeface="+mn-cs"/>
                </a:rPr>
                <a:t>10,11</a:t>
              </a:r>
            </a:p>
            <a:p>
              <a:pPr marL="171450" marR="0" lvl="0" indent="-171450" algn="l" defTabSz="594252"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Recurrent papillary thyroid cancer</a:t>
              </a:r>
              <a:r>
                <a:rPr kumimoji="0" lang="en-US" sz="1200" b="0" i="0" u="none" strike="noStrike" kern="1200" cap="none" spc="0" normalizeH="0" baseline="30000" noProof="0" dirty="0">
                  <a:ln>
                    <a:noFill/>
                  </a:ln>
                  <a:solidFill>
                    <a:srgbClr val="FF0000"/>
                  </a:solidFill>
                  <a:effectLst/>
                  <a:uLnTx/>
                  <a:uFillTx/>
                  <a:latin typeface="Arial" panose="020B0604020202020204"/>
                  <a:ea typeface="+mn-ea"/>
                  <a:cs typeface="+mn-cs"/>
                </a:rPr>
                <a:t>12</a:t>
              </a:r>
            </a:p>
            <a:p>
              <a:pPr marL="171450" marR="0" lvl="0" indent="-171450" algn="l" defTabSz="594252"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Pontine glioma</a:t>
              </a:r>
              <a:r>
                <a:rPr kumimoji="0" lang="en-US" sz="1200" b="0" i="0" u="none" strike="noStrike" kern="1200" cap="none" spc="0" normalizeH="0" baseline="30000" noProof="0" dirty="0">
                  <a:ln>
                    <a:noFill/>
                  </a:ln>
                  <a:solidFill>
                    <a:srgbClr val="FF0000"/>
                  </a:solidFill>
                  <a:effectLst/>
                  <a:uLnTx/>
                  <a:uFillTx/>
                  <a:latin typeface="Arial" panose="020B0604020202020204"/>
                  <a:ea typeface="+mn-ea"/>
                  <a:cs typeface="+mn-cs"/>
                </a:rPr>
                <a:t>13</a:t>
              </a:r>
            </a:p>
            <a:p>
              <a:pPr marL="171450" marR="0" lvl="0" indent="-171450" algn="l" defTabSz="594252"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US" sz="1200" b="0" i="0" u="none" strike="noStrike" kern="1200" cap="none" spc="0" normalizeH="0" baseline="0" noProof="0" dirty="0" err="1">
                  <a:ln>
                    <a:noFill/>
                  </a:ln>
                  <a:solidFill>
                    <a:srgbClr val="000000">
                      <a:lumMod val="85000"/>
                      <a:lumOff val="15000"/>
                    </a:srgbClr>
                  </a:solidFill>
                  <a:effectLst/>
                  <a:uLnTx/>
                  <a:uFillTx/>
                  <a:latin typeface="Arial" panose="020B0604020202020204"/>
                  <a:ea typeface="+mn-ea"/>
                  <a:cs typeface="+mn-cs"/>
                </a:rPr>
                <a:t>Spitzoid</a:t>
              </a: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 melanoma</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14</a:t>
              </a:r>
            </a:p>
            <a:p>
              <a:pPr marL="171450" marR="0" lvl="0" indent="-171450" algn="l" defTabSz="594252"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Pediatric and young adult soft tissue sarcomas</a:t>
              </a:r>
              <a:r>
                <a:rPr kumimoji="0" lang="en-US" sz="1200" b="0" i="0" u="none" strike="noStrike" kern="1200" cap="none" spc="0" normalizeH="0" baseline="30000" noProof="0" dirty="0">
                  <a:ln>
                    <a:noFill/>
                  </a:ln>
                  <a:solidFill>
                    <a:srgbClr val="FF0000"/>
                  </a:solidFill>
                  <a:effectLst/>
                  <a:uLnTx/>
                  <a:uFillTx/>
                  <a:latin typeface="Arial" panose="020B0604020202020204"/>
                  <a:ea typeface="+mn-ea"/>
                  <a:cs typeface="+mn-cs"/>
                </a:rPr>
                <a:t>15</a:t>
              </a:r>
            </a:p>
            <a:p>
              <a:pPr marL="171450" marR="0" lvl="0" indent="-171450" algn="l" defTabSz="594252"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Pan-negative gastrointestinal stromal tumors (GIST)</a:t>
              </a:r>
              <a:r>
                <a:rPr kumimoji="0" lang="en-US" sz="1200" b="0" i="0" u="none" strike="noStrike" kern="1200" cap="none" spc="0" normalizeH="0" baseline="30000" noProof="0" dirty="0">
                  <a:ln>
                    <a:noFill/>
                  </a:ln>
                  <a:solidFill>
                    <a:srgbClr val="000000">
                      <a:lumMod val="85000"/>
                      <a:lumOff val="15000"/>
                    </a:srgbClr>
                  </a:solidFill>
                  <a:effectLst/>
                  <a:uLnTx/>
                  <a:uFillTx/>
                  <a:latin typeface="Arial" panose="020B0604020202020204"/>
                  <a:ea typeface="+mn-ea"/>
                  <a:cs typeface="+mn-cs"/>
                </a:rPr>
                <a:t>16</a:t>
              </a:r>
            </a:p>
          </p:txBody>
        </p:sp>
        <p:sp>
          <p:nvSpPr>
            <p:cNvPr id="10" name="Rectangle: Rounded Corners 9">
              <a:extLst>
                <a:ext uri="{FF2B5EF4-FFF2-40B4-BE49-F238E27FC236}">
                  <a16:creationId xmlns:a16="http://schemas.microsoft.com/office/drawing/2014/main" id="{383D952F-542A-4EC4-A85A-EBA054F34806}"/>
                </a:ext>
              </a:extLst>
            </p:cNvPr>
            <p:cNvSpPr/>
            <p:nvPr/>
          </p:nvSpPr>
          <p:spPr>
            <a:xfrm>
              <a:off x="8672945" y="1963778"/>
              <a:ext cx="2549237" cy="404006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594252" rtl="0" eaLnBrk="1" fontAlgn="auto" latinLnBrk="0" hangingPunct="1">
                <a:lnSpc>
                  <a:spcPct val="100000"/>
                </a:lnSpc>
                <a:spcBef>
                  <a:spcPts val="45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594252" rtl="0" eaLnBrk="1" fontAlgn="auto" latinLnBrk="0" hangingPunct="1">
                <a:lnSpc>
                  <a:spcPct val="100000"/>
                </a:lnSpc>
                <a:spcBef>
                  <a:spcPts val="4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Mammary analogue secretory carcinoma (MASC) of the salivary gland</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17</a:t>
              </a:r>
            </a:p>
            <a:p>
              <a:pPr marL="171450" marR="0" lvl="0" indent="-171450" algn="l" defTabSz="594252" rtl="0" eaLnBrk="1" fontAlgn="auto" latinLnBrk="0" hangingPunct="1">
                <a:lnSpc>
                  <a:spcPct val="100000"/>
                </a:lnSpc>
                <a:spcBef>
                  <a:spcPts val="4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Secretory breast carcinoma</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18</a:t>
              </a:r>
            </a:p>
            <a:p>
              <a:pPr marL="171450" marR="0" lvl="0" indent="-171450" algn="l" defTabSz="594252" rtl="0" eaLnBrk="1" fontAlgn="auto" latinLnBrk="0" hangingPunct="1">
                <a:lnSpc>
                  <a:spcPct val="100000"/>
                </a:lnSpc>
                <a:spcBef>
                  <a:spcPts val="45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Infantile fibrosarcoma</a:t>
              </a:r>
              <a:r>
                <a:rPr kumimoji="0" lang="en-US" sz="1200" b="0" i="0" u="none" strike="noStrike" kern="1200" cap="none" spc="0" normalizeH="0" baseline="30000" noProof="0" dirty="0">
                  <a:ln>
                    <a:noFill/>
                  </a:ln>
                  <a:solidFill>
                    <a:srgbClr val="FF0000"/>
                  </a:solidFill>
                  <a:effectLst/>
                  <a:uLnTx/>
                  <a:uFillTx/>
                  <a:latin typeface="Arial" panose="020B0604020202020204"/>
                  <a:ea typeface="+mn-ea"/>
                  <a:cs typeface="+mn-cs"/>
                </a:rPr>
                <a:t>19</a:t>
              </a:r>
            </a:p>
          </p:txBody>
        </p:sp>
      </p:grpSp>
      <p:sp>
        <p:nvSpPr>
          <p:cNvPr id="3" name="Rectangle 2">
            <a:extLst>
              <a:ext uri="{FF2B5EF4-FFF2-40B4-BE49-F238E27FC236}">
                <a16:creationId xmlns:a16="http://schemas.microsoft.com/office/drawing/2014/main" id="{A26FDBF6-6FD8-48EA-A11D-EF792F8C0BA1}"/>
              </a:ext>
            </a:extLst>
          </p:cNvPr>
          <p:cNvSpPr/>
          <p:nvPr/>
        </p:nvSpPr>
        <p:spPr>
          <a:xfrm>
            <a:off x="2291650" y="1899475"/>
            <a:ext cx="7637318" cy="367149"/>
          </a:xfrm>
          <a:prstGeom prst="rect">
            <a:avLst/>
          </a:prstGeom>
          <a:gradFill>
            <a:gsLst>
              <a:gs pos="0">
                <a:schemeClr val="accent1">
                  <a:lumMod val="5000"/>
                  <a:lumOff val="95000"/>
                </a:schemeClr>
              </a:gs>
              <a:gs pos="0">
                <a:schemeClr val="tx2">
                  <a:lumMod val="75000"/>
                </a:schemeClr>
              </a:gs>
              <a:gs pos="99000">
                <a:schemeClr val="accent1">
                  <a:lumMod val="45000"/>
                  <a:lumOff val="55000"/>
                </a:schemeClr>
              </a:gs>
              <a:gs pos="100000">
                <a:schemeClr val="accent1">
                  <a:lumMod val="30000"/>
                  <a:lumOff val="7000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itle 1">
            <a:extLst>
              <a:ext uri="{FF2B5EF4-FFF2-40B4-BE49-F238E27FC236}">
                <a16:creationId xmlns:a16="http://schemas.microsoft.com/office/drawing/2014/main" id="{C915ADFA-D62B-474D-B00E-666C0F8C455F}"/>
              </a:ext>
            </a:extLst>
          </p:cNvPr>
          <p:cNvSpPr txBox="1">
            <a:spLocks/>
          </p:cNvSpPr>
          <p:nvPr/>
        </p:nvSpPr>
        <p:spPr>
          <a:xfrm>
            <a:off x="1874838" y="1054102"/>
            <a:ext cx="8420100" cy="386591"/>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ＭＳ Ｐゴシック" charset="0"/>
                <a:cs typeface="ＭＳ Ｐゴシック" charset="0"/>
              </a:rPr>
              <a:t>EsObservationtimated</a:t>
            </a:r>
            <a:r>
              <a:rPr kumimoji="0" lang="en-US" sz="2400" b="1" i="0" u="none" strike="noStrike" kern="1200" cap="none" spc="0" normalizeH="0" baseline="0" noProof="0" dirty="0">
                <a:ln>
                  <a:noFill/>
                </a:ln>
                <a:solidFill>
                  <a:srgbClr val="FFFFFF"/>
                </a:solidFill>
                <a:effectLst/>
                <a:uLnTx/>
                <a:uFillTx/>
                <a:latin typeface="Arial" panose="020B0604020202020204"/>
                <a:ea typeface="ＭＳ Ｐゴシック" charset="0"/>
                <a:cs typeface="ＭＳ Ｐゴシック" charset="0"/>
              </a:rPr>
              <a:t> frequency of TRK fusions across tumor types </a:t>
            </a:r>
          </a:p>
        </p:txBody>
      </p:sp>
      <p:sp>
        <p:nvSpPr>
          <p:cNvPr id="23" name="TextBox 22">
            <a:extLst>
              <a:ext uri="{FF2B5EF4-FFF2-40B4-BE49-F238E27FC236}">
                <a16:creationId xmlns:a16="http://schemas.microsoft.com/office/drawing/2014/main" id="{26360639-B9D5-473B-A3CA-D8C2C803DA4A}"/>
              </a:ext>
            </a:extLst>
          </p:cNvPr>
          <p:cNvSpPr txBox="1"/>
          <p:nvPr/>
        </p:nvSpPr>
        <p:spPr>
          <a:xfrm>
            <a:off x="1676401" y="5412128"/>
            <a:ext cx="8795657" cy="588623"/>
          </a:xfrm>
          <a:prstGeom prst="rect">
            <a:avLst/>
          </a:prstGeom>
          <a:noFill/>
        </p:spPr>
        <p:txBody>
          <a:bodyPr wrap="square" lIns="68580" tIns="34290" rIns="68580" bIns="34290" rtlCol="0" anchor="b">
            <a:spAutoFit/>
          </a:bodyPr>
          <a:lstStyle>
            <a:defPPr>
              <a:defRPr lang="en-US"/>
            </a:defPPr>
            <a:lvl1pPr>
              <a:defRPr sz="11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References: 1. </a:t>
            </a:r>
            <a:r>
              <a:rPr kumimoji="0" lang="da-DK" sz="675" b="0" i="0" u="none" strike="noStrike" kern="1200" cap="none" spc="0" normalizeH="0" baseline="0" noProof="0" dirty="0">
                <a:ln>
                  <a:noFill/>
                </a:ln>
                <a:solidFill>
                  <a:srgbClr val="000000"/>
                </a:solidFill>
                <a:effectLst/>
                <a:uLnTx/>
                <a:uFillTx/>
                <a:latin typeface="Arial" panose="020B0604020202020204"/>
                <a:ea typeface="+mn-ea"/>
                <a:cs typeface="+mn-cs"/>
              </a:rPr>
              <a:t>Jones DT, et al. </a:t>
            </a:r>
            <a:r>
              <a:rPr kumimoji="0" lang="da-DK" sz="675" b="0" i="1" u="none" strike="noStrike" kern="1200" cap="none" spc="0" normalizeH="0" baseline="0" noProof="0" dirty="0">
                <a:ln>
                  <a:noFill/>
                </a:ln>
                <a:solidFill>
                  <a:srgbClr val="000000"/>
                </a:solidFill>
                <a:effectLst/>
                <a:uLnTx/>
                <a:uFillTx/>
                <a:latin typeface="Arial" panose="020B0604020202020204"/>
                <a:ea typeface="+mn-ea"/>
                <a:cs typeface="+mn-cs"/>
              </a:rPr>
              <a:t>Nat Genet. </a:t>
            </a:r>
            <a:r>
              <a:rPr kumimoji="0" lang="da-DK" sz="675" b="0" i="0" u="none" strike="noStrike" kern="1200" cap="none" spc="0" normalizeH="0" baseline="0" noProof="0" dirty="0">
                <a:ln>
                  <a:noFill/>
                </a:ln>
                <a:solidFill>
                  <a:srgbClr val="000000"/>
                </a:solidFill>
                <a:effectLst/>
                <a:uLnTx/>
                <a:uFillTx/>
                <a:latin typeface="Arial" panose="020B0604020202020204"/>
                <a:ea typeface="+mn-ea"/>
                <a:cs typeface="+mn-cs"/>
              </a:rPr>
              <a:t>2013;45:927-934.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2. </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Stransky N, et al. </a:t>
            </a:r>
            <a:r>
              <a:rPr kumimoji="0" lang="fr-FR" sz="675" b="0" i="1" u="none" strike="noStrike" kern="1200" cap="none" spc="0" normalizeH="0" baseline="0" noProof="0" dirty="0">
                <a:ln>
                  <a:noFill/>
                </a:ln>
                <a:solidFill>
                  <a:srgbClr val="000000"/>
                </a:solidFill>
                <a:effectLst/>
                <a:uLnTx/>
                <a:uFillTx/>
                <a:latin typeface="Arial" panose="020B0604020202020204"/>
                <a:ea typeface="+mn-ea"/>
                <a:cs typeface="+mn-cs"/>
              </a:rPr>
              <a:t>Nat Commun. </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2014;5:4846. 3. Kim J, et al. </a:t>
            </a:r>
            <a:r>
              <a:rPr kumimoji="0" lang="fr-FR" sz="675" b="0" i="1" u="none" strike="noStrike" kern="1200" cap="none" spc="0" normalizeH="0" baseline="0" noProof="0" dirty="0">
                <a:ln>
                  <a:noFill/>
                </a:ln>
                <a:solidFill>
                  <a:srgbClr val="000000"/>
                </a:solidFill>
                <a:effectLst/>
                <a:uLnTx/>
                <a:uFillTx/>
                <a:latin typeface="Arial" panose="020B0604020202020204"/>
                <a:ea typeface="+mn-ea"/>
                <a:cs typeface="+mn-cs"/>
              </a:rPr>
              <a:t>PLoS One. </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2014;9:3. 4. DeBraud F, et al. ASCO. 2014 (abstr 2502). 5.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Ross JS, et al. </a:t>
            </a:r>
            <a:r>
              <a:rPr kumimoji="0" lang="en-US" sz="675" b="0" i="1" u="none" strike="noStrike" kern="1200" cap="none" spc="0" normalizeH="0" baseline="0" noProof="0" dirty="0">
                <a:ln>
                  <a:noFill/>
                </a:ln>
                <a:solidFill>
                  <a:srgbClr val="000000"/>
                </a:solidFill>
                <a:effectLst/>
                <a:uLnTx/>
                <a:uFillTx/>
                <a:latin typeface="Arial" panose="020B0604020202020204"/>
                <a:ea typeface="+mn-ea"/>
                <a:cs typeface="+mn-cs"/>
              </a:rPr>
              <a:t>Oncologist.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2014;19: 235-242. 6. Bailey P, et al. </a:t>
            </a:r>
            <a:r>
              <a:rPr kumimoji="0" lang="en-US" sz="675" b="0" i="1" u="none" strike="noStrike" kern="1200" cap="none" spc="0" normalizeH="0" baseline="0" noProof="0" dirty="0">
                <a:ln>
                  <a:noFill/>
                </a:ln>
                <a:solidFill>
                  <a:srgbClr val="000000"/>
                </a:solidFill>
                <a:effectLst/>
                <a:uLnTx/>
                <a:uFillTx/>
                <a:latin typeface="Arial" panose="020B0604020202020204"/>
                <a:ea typeface="+mn-ea"/>
                <a:cs typeface="+mn-cs"/>
              </a:rPr>
              <a:t>Nature</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 2016;531:47-52. 7. Vaishnavi A, et al. </a:t>
            </a:r>
            <a:r>
              <a:rPr kumimoji="0" lang="en-US" sz="675" b="0" i="1" u="none" strike="noStrike" kern="1200" cap="none" spc="0" normalizeH="0" baseline="0" noProof="0" dirty="0">
                <a:ln>
                  <a:noFill/>
                </a:ln>
                <a:solidFill>
                  <a:srgbClr val="000000"/>
                </a:solidFill>
                <a:effectLst/>
                <a:uLnTx/>
                <a:uFillTx/>
                <a:latin typeface="Arial" panose="020B0604020202020204"/>
                <a:ea typeface="+mn-ea"/>
                <a:cs typeface="+mn-cs"/>
              </a:rPr>
              <a:t>Nat Med.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2013;19:1469-1472. 8. </a:t>
            </a:r>
            <a:r>
              <a:rPr kumimoji="0" lang="es-ES" sz="675" b="0" i="0" u="none" strike="noStrike" kern="1200" cap="none" spc="0" normalizeH="0" baseline="0" noProof="0" dirty="0">
                <a:ln>
                  <a:noFill/>
                </a:ln>
                <a:solidFill>
                  <a:srgbClr val="000000"/>
                </a:solidFill>
                <a:effectLst/>
                <a:uLnTx/>
                <a:uFillTx/>
                <a:latin typeface="Arial" panose="020B0604020202020204"/>
                <a:ea typeface="+mn-ea"/>
                <a:cs typeface="+mn-cs"/>
              </a:rPr>
              <a:t>Fernandez-Cuesta L, et al. AACR. 2014 (abstr 1531). 9. </a:t>
            </a:r>
            <a:r>
              <a:rPr kumimoji="0" lang="nl-NL" sz="675" b="0" i="0" u="none" strike="noStrike" kern="1200" cap="none" spc="0" normalizeH="0" baseline="0" noProof="0" dirty="0">
                <a:ln>
                  <a:noFill/>
                </a:ln>
                <a:solidFill>
                  <a:srgbClr val="000000"/>
                </a:solidFill>
                <a:effectLst/>
                <a:uLnTx/>
                <a:uFillTx/>
                <a:latin typeface="Arial" panose="020B0604020202020204"/>
                <a:ea typeface="+mn-ea"/>
                <a:cs typeface="+mn-cs"/>
              </a:rPr>
              <a:t>Kralik JM, et al. </a:t>
            </a:r>
            <a:r>
              <a:rPr kumimoji="0" lang="nl-NL" sz="675" b="0" i="1" u="none" strike="noStrike" kern="1200" cap="none" spc="0" normalizeH="0" baseline="0" noProof="0" dirty="0">
                <a:ln>
                  <a:noFill/>
                </a:ln>
                <a:solidFill>
                  <a:srgbClr val="000000"/>
                </a:solidFill>
                <a:effectLst/>
                <a:uLnTx/>
                <a:uFillTx/>
                <a:latin typeface="Arial" panose="020B0604020202020204"/>
                <a:ea typeface="+mn-ea"/>
                <a:cs typeface="+mn-cs"/>
              </a:rPr>
              <a:t>Diag Path. </a:t>
            </a:r>
            <a:r>
              <a:rPr kumimoji="0" lang="nl-NL" sz="675" b="0" i="0" u="none" strike="noStrike" kern="1200" cap="none" spc="0" normalizeH="0" baseline="0" noProof="0" dirty="0">
                <a:ln>
                  <a:noFill/>
                </a:ln>
                <a:solidFill>
                  <a:srgbClr val="000000"/>
                </a:solidFill>
                <a:effectLst/>
                <a:uLnTx/>
                <a:uFillTx/>
                <a:latin typeface="Arial" panose="020B0604020202020204"/>
                <a:ea typeface="+mn-ea"/>
                <a:cs typeface="+mn-cs"/>
              </a:rPr>
              <a:t>2011;6:19. 10. Argani P, et al. </a:t>
            </a:r>
            <a:r>
              <a:rPr kumimoji="0" lang="nl-NL" sz="675" b="0" i="1" u="none" strike="noStrike" kern="1200" cap="none" spc="0" normalizeH="0" baseline="0" noProof="0" dirty="0">
                <a:ln>
                  <a:noFill/>
                </a:ln>
                <a:solidFill>
                  <a:srgbClr val="000000"/>
                </a:solidFill>
                <a:effectLst/>
                <a:uLnTx/>
                <a:uFillTx/>
                <a:latin typeface="Arial" panose="020B0604020202020204"/>
                <a:ea typeface="+mn-ea"/>
                <a:cs typeface="+mn-cs"/>
              </a:rPr>
              <a:t>Mod Path. </a:t>
            </a:r>
            <a:r>
              <a:rPr kumimoji="0" lang="nl-NL" sz="675" b="0" i="0" u="none" strike="noStrike" kern="1200" cap="none" spc="0" normalizeH="0" baseline="0" noProof="0" dirty="0">
                <a:ln>
                  <a:noFill/>
                </a:ln>
                <a:solidFill>
                  <a:srgbClr val="000000"/>
                </a:solidFill>
                <a:effectLst/>
                <a:uLnTx/>
                <a:uFillTx/>
                <a:latin typeface="Arial" panose="020B0604020202020204"/>
                <a:ea typeface="+mn-ea"/>
                <a:cs typeface="+mn-cs"/>
              </a:rPr>
              <a:t>2000;13:29. 11. Rubin BP, et al. </a:t>
            </a:r>
            <a:r>
              <a:rPr kumimoji="0" lang="nl-NL" sz="675" b="0" i="1" u="none" strike="noStrike" kern="1200" cap="none" spc="0" normalizeH="0" baseline="0" noProof="0" dirty="0">
                <a:ln>
                  <a:noFill/>
                </a:ln>
                <a:solidFill>
                  <a:srgbClr val="000000"/>
                </a:solidFill>
                <a:effectLst/>
                <a:uLnTx/>
                <a:uFillTx/>
                <a:latin typeface="Arial" panose="020B0604020202020204"/>
                <a:ea typeface="+mn-ea"/>
                <a:cs typeface="+mn-cs"/>
              </a:rPr>
              <a:t>Amer J Path. </a:t>
            </a:r>
            <a:r>
              <a:rPr kumimoji="0" lang="nl-NL" sz="675" b="0" i="0" u="none" strike="noStrike" kern="1200" cap="none" spc="0" normalizeH="0" baseline="0" noProof="0" dirty="0">
                <a:ln>
                  <a:noFill/>
                </a:ln>
                <a:solidFill>
                  <a:srgbClr val="000000"/>
                </a:solidFill>
                <a:effectLst/>
                <a:uLnTx/>
                <a:uFillTx/>
                <a:latin typeface="Arial" panose="020B0604020202020204"/>
                <a:ea typeface="+mn-ea"/>
                <a:cs typeface="+mn-cs"/>
              </a:rPr>
              <a:t>1998;153:1451-1458. 12. Leeman-Neill RJ, et al. </a:t>
            </a:r>
            <a:r>
              <a:rPr kumimoji="0" lang="nl-NL" sz="675" b="0" i="1" u="none" strike="noStrike" kern="1200" cap="none" spc="0" normalizeH="0" baseline="0" noProof="0" dirty="0">
                <a:ln>
                  <a:noFill/>
                </a:ln>
                <a:solidFill>
                  <a:srgbClr val="000000"/>
                </a:solidFill>
                <a:effectLst/>
                <a:uLnTx/>
                <a:uFillTx/>
                <a:latin typeface="Arial" panose="020B0604020202020204"/>
                <a:ea typeface="+mn-ea"/>
                <a:cs typeface="+mn-cs"/>
              </a:rPr>
              <a:t>Cancer. </a:t>
            </a:r>
            <a:r>
              <a:rPr kumimoji="0" lang="nl-NL" sz="675" b="0" i="0" u="none" strike="noStrike" kern="1200" cap="none" spc="0" normalizeH="0" baseline="0" noProof="0" dirty="0">
                <a:ln>
                  <a:noFill/>
                </a:ln>
                <a:solidFill>
                  <a:srgbClr val="000000"/>
                </a:solidFill>
                <a:effectLst/>
                <a:uLnTx/>
                <a:uFillTx/>
                <a:latin typeface="Arial" panose="020B0604020202020204"/>
                <a:ea typeface="+mn-ea"/>
                <a:cs typeface="+mn-cs"/>
              </a:rPr>
              <a:t>2014;120:799-807. 13. </a:t>
            </a:r>
            <a:r>
              <a:rPr kumimoji="0" lang="da-DK" sz="675" b="0" i="0" u="none" strike="noStrike" kern="1200" cap="none" spc="0" normalizeH="0" baseline="0" noProof="0" dirty="0">
                <a:ln>
                  <a:noFill/>
                </a:ln>
                <a:solidFill>
                  <a:srgbClr val="000000"/>
                </a:solidFill>
                <a:effectLst/>
                <a:uLnTx/>
                <a:uFillTx/>
                <a:latin typeface="Arial" panose="020B0604020202020204"/>
                <a:ea typeface="+mn-ea"/>
                <a:cs typeface="+mn-cs"/>
              </a:rPr>
              <a:t>Wu G, et al. </a:t>
            </a:r>
            <a:r>
              <a:rPr kumimoji="0" lang="da-DK" sz="675" b="0" i="1" u="none" strike="noStrike" kern="1200" cap="none" spc="0" normalizeH="0" baseline="0" noProof="0" dirty="0">
                <a:ln>
                  <a:noFill/>
                </a:ln>
                <a:solidFill>
                  <a:srgbClr val="000000"/>
                </a:solidFill>
                <a:effectLst/>
                <a:uLnTx/>
                <a:uFillTx/>
                <a:latin typeface="Arial" panose="020B0604020202020204"/>
                <a:ea typeface="+mn-ea"/>
                <a:cs typeface="+mn-cs"/>
              </a:rPr>
              <a:t>Nat Genet.</a:t>
            </a:r>
            <a:r>
              <a:rPr kumimoji="0" lang="da-DK" sz="675" b="0" i="0" u="none" strike="noStrike" kern="1200" cap="none" spc="0" normalizeH="0" baseline="0" noProof="0" dirty="0">
                <a:ln>
                  <a:noFill/>
                </a:ln>
                <a:solidFill>
                  <a:srgbClr val="000000"/>
                </a:solidFill>
                <a:effectLst/>
                <a:uLnTx/>
                <a:uFillTx/>
                <a:latin typeface="Arial" panose="020B0604020202020204"/>
                <a:ea typeface="+mn-ea"/>
                <a:cs typeface="+mn-cs"/>
              </a:rPr>
              <a:t> 2014;46:444-450. 14. </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Wiesner T, et al. </a:t>
            </a:r>
            <a:r>
              <a:rPr kumimoji="0" lang="fr-FR" sz="675" b="0" i="1" u="none" strike="noStrike" kern="1200" cap="none" spc="0" normalizeH="0" baseline="0" noProof="0" dirty="0">
                <a:ln>
                  <a:noFill/>
                </a:ln>
                <a:solidFill>
                  <a:srgbClr val="000000"/>
                </a:solidFill>
                <a:effectLst/>
                <a:uLnTx/>
                <a:uFillTx/>
                <a:latin typeface="Arial" panose="020B0604020202020204"/>
                <a:ea typeface="+mn-ea"/>
                <a:cs typeface="+mn-cs"/>
              </a:rPr>
              <a:t>Nat Commun</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 2014;5:3116. 15. Morosini D, et al. ASCO. 2015 (abstr 11020). 16. Brenca M, et al. </a:t>
            </a:r>
            <a:r>
              <a:rPr kumimoji="0" lang="fr-FR" sz="675" b="0" i="1" u="none" strike="noStrike" kern="1200" cap="none" spc="0" normalizeH="0" baseline="0" noProof="0" dirty="0">
                <a:ln>
                  <a:noFill/>
                </a:ln>
                <a:solidFill>
                  <a:srgbClr val="000000"/>
                </a:solidFill>
                <a:effectLst/>
                <a:uLnTx/>
                <a:uFillTx/>
                <a:latin typeface="Arial" panose="020B0604020202020204"/>
                <a:ea typeface="+mn-ea"/>
                <a:cs typeface="+mn-cs"/>
              </a:rPr>
              <a:t>J Path</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 2016;238:543-549. 17.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Bishop JA, et al. </a:t>
            </a:r>
            <a:r>
              <a:rPr kumimoji="0" lang="en-US" sz="675" b="0" i="1" u="none" strike="noStrike" kern="1200" cap="none" spc="0" normalizeH="0" baseline="0" noProof="0" dirty="0">
                <a:ln>
                  <a:noFill/>
                </a:ln>
                <a:solidFill>
                  <a:srgbClr val="000000"/>
                </a:solidFill>
                <a:effectLst/>
                <a:uLnTx/>
                <a:uFillTx/>
                <a:latin typeface="Arial" panose="020B0604020202020204"/>
                <a:ea typeface="+mn-ea"/>
                <a:cs typeface="+mn-cs"/>
              </a:rPr>
              <a:t>Hum Pathol.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2013;44:1982-1988. 18. Tognon C, et al. </a:t>
            </a:r>
            <a:r>
              <a:rPr kumimoji="0" lang="en-US" sz="675" b="0" i="1" u="none" strike="noStrike" kern="1200" cap="none" spc="0" normalizeH="0" baseline="0" noProof="0" dirty="0">
                <a:ln>
                  <a:noFill/>
                </a:ln>
                <a:solidFill>
                  <a:srgbClr val="000000"/>
                </a:solidFill>
                <a:effectLst/>
                <a:uLnTx/>
                <a:uFillTx/>
                <a:latin typeface="Arial" panose="020B0604020202020204"/>
                <a:ea typeface="+mn-ea"/>
                <a:cs typeface="+mn-cs"/>
              </a:rPr>
              <a:t>Cancer Cell. </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2002</a:t>
            </a:r>
            <a:r>
              <a:rPr kumimoji="0" lang="en-US" sz="675" b="0" i="1"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rPr>
              <a:t>2:367-376. 19. </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Bourgeois JM, et al. </a:t>
            </a:r>
            <a:r>
              <a:rPr kumimoji="0" lang="fr-FR" sz="675" b="0" i="1" u="none" strike="noStrike" kern="1200" cap="none" spc="0" normalizeH="0" baseline="0" noProof="0" dirty="0">
                <a:ln>
                  <a:noFill/>
                </a:ln>
                <a:solidFill>
                  <a:srgbClr val="000000"/>
                </a:solidFill>
                <a:effectLst/>
                <a:uLnTx/>
                <a:uFillTx/>
                <a:latin typeface="Arial" panose="020B0604020202020204"/>
                <a:ea typeface="+mn-ea"/>
                <a:cs typeface="+mn-cs"/>
              </a:rPr>
              <a:t>Am J Surg Pathol</a:t>
            </a:r>
            <a:r>
              <a:rPr kumimoji="0" lang="fr-FR" sz="675" b="0" i="0" u="none" strike="noStrike" kern="1200" cap="none" spc="0" normalizeH="0" baseline="0" noProof="0" dirty="0">
                <a:ln>
                  <a:noFill/>
                </a:ln>
                <a:solidFill>
                  <a:srgbClr val="000000"/>
                </a:solidFill>
                <a:effectLst/>
                <a:uLnTx/>
                <a:uFillTx/>
                <a:latin typeface="Arial" panose="020B0604020202020204"/>
                <a:ea typeface="+mn-ea"/>
                <a:cs typeface="+mn-cs"/>
              </a:rPr>
              <a:t>. 2000;24:937-946.</a:t>
            </a:r>
            <a:endParaRPr kumimoji="0" lang="en-US" sz="675"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D9E2F626-94C1-406F-8E9A-1E44FDEF8515}"/>
              </a:ext>
            </a:extLst>
          </p:cNvPr>
          <p:cNvSpPr txBox="1"/>
          <p:nvPr/>
        </p:nvSpPr>
        <p:spPr>
          <a:xfrm>
            <a:off x="3924179" y="2004609"/>
            <a:ext cx="529312"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≤5%</a:t>
            </a:r>
          </a:p>
        </p:txBody>
      </p:sp>
      <p:sp>
        <p:nvSpPr>
          <p:cNvPr id="26" name="TextBox 25">
            <a:extLst>
              <a:ext uri="{FF2B5EF4-FFF2-40B4-BE49-F238E27FC236}">
                <a16:creationId xmlns:a16="http://schemas.microsoft.com/office/drawing/2014/main" id="{E754178F-5D55-418C-9439-1535C207B24A}"/>
              </a:ext>
            </a:extLst>
          </p:cNvPr>
          <p:cNvSpPr txBox="1"/>
          <p:nvPr/>
        </p:nvSpPr>
        <p:spPr>
          <a:xfrm>
            <a:off x="6581290" y="2004609"/>
            <a:ext cx="838691"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5%-25%</a:t>
            </a:r>
          </a:p>
        </p:txBody>
      </p:sp>
      <p:sp>
        <p:nvSpPr>
          <p:cNvPr id="27" name="TextBox 26">
            <a:extLst>
              <a:ext uri="{FF2B5EF4-FFF2-40B4-BE49-F238E27FC236}">
                <a16:creationId xmlns:a16="http://schemas.microsoft.com/office/drawing/2014/main" id="{38D90A15-045F-4585-BD3E-74F51731F8E3}"/>
              </a:ext>
            </a:extLst>
          </p:cNvPr>
          <p:cNvSpPr txBox="1"/>
          <p:nvPr/>
        </p:nvSpPr>
        <p:spPr>
          <a:xfrm>
            <a:off x="8649724" y="2004609"/>
            <a:ext cx="625492"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≥75%</a:t>
            </a:r>
          </a:p>
        </p:txBody>
      </p:sp>
      <p:sp>
        <p:nvSpPr>
          <p:cNvPr id="2" name="Title 1">
            <a:extLst>
              <a:ext uri="{FF2B5EF4-FFF2-40B4-BE49-F238E27FC236}">
                <a16:creationId xmlns:a16="http://schemas.microsoft.com/office/drawing/2014/main" id="{BB8F132F-BCD9-459F-B5AB-82E2B761B620}"/>
              </a:ext>
            </a:extLst>
          </p:cNvPr>
          <p:cNvSpPr>
            <a:spLocks noGrp="1"/>
          </p:cNvSpPr>
          <p:nvPr>
            <p:ph type="title"/>
          </p:nvPr>
        </p:nvSpPr>
        <p:spPr>
          <a:xfrm>
            <a:off x="1320800" y="583442"/>
            <a:ext cx="9200450" cy="857250"/>
          </a:xfrm>
        </p:spPr>
        <p:txBody>
          <a:bodyPr>
            <a:normAutofit/>
          </a:bodyPr>
          <a:lstStyle/>
          <a:p>
            <a:r>
              <a:rPr lang="en-US" sz="2400" b="1" dirty="0"/>
              <a:t>Observation #2: Pediatric cancers have a higher incidence of NTRK fusion (+) than adult cancers</a:t>
            </a:r>
          </a:p>
        </p:txBody>
      </p:sp>
    </p:spTree>
    <p:extLst>
      <p:ext uri="{BB962C8B-B14F-4D97-AF65-F5344CB8AC3E}">
        <p14:creationId xmlns:p14="http://schemas.microsoft.com/office/powerpoint/2010/main" val="4052071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424E-8744-4910-951D-0BEB6128BDB7}"/>
              </a:ext>
            </a:extLst>
          </p:cNvPr>
          <p:cNvSpPr txBox="1">
            <a:spLocks/>
          </p:cNvSpPr>
          <p:nvPr/>
        </p:nvSpPr>
        <p:spPr>
          <a:xfrm>
            <a:off x="1586937" y="95907"/>
            <a:ext cx="8610600" cy="548879"/>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Unmet need in TRK fusion cancers and evolving clinical solutions</a:t>
            </a:r>
          </a:p>
        </p:txBody>
      </p:sp>
      <p:pic>
        <p:nvPicPr>
          <p:cNvPr id="18" name="Picture 17">
            <a:extLst>
              <a:ext uri="{FF2B5EF4-FFF2-40B4-BE49-F238E27FC236}">
                <a16:creationId xmlns:a16="http://schemas.microsoft.com/office/drawing/2014/main" id="{1AEE9BE0-5DB6-49D6-8A03-D78E8D599A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1025" y="2427463"/>
            <a:ext cx="1780289" cy="2157344"/>
          </a:xfrm>
          <a:prstGeom prst="rect">
            <a:avLst/>
          </a:prstGeom>
        </p:spPr>
      </p:pic>
      <p:sp>
        <p:nvSpPr>
          <p:cNvPr id="31" name="TextBox 30">
            <a:extLst>
              <a:ext uri="{FF2B5EF4-FFF2-40B4-BE49-F238E27FC236}">
                <a16:creationId xmlns:a16="http://schemas.microsoft.com/office/drawing/2014/main" id="{9FB6E351-A240-4B5D-B0A0-970A58BE937B}"/>
              </a:ext>
            </a:extLst>
          </p:cNvPr>
          <p:cNvSpPr txBox="1"/>
          <p:nvPr/>
        </p:nvSpPr>
        <p:spPr>
          <a:xfrm>
            <a:off x="1157327" y="1477762"/>
            <a:ext cx="249014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Need to dose children who cannot swallow a capsule</a:t>
            </a:r>
          </a:p>
        </p:txBody>
      </p:sp>
      <p:sp>
        <p:nvSpPr>
          <p:cNvPr id="33" name="TextBox 32">
            <a:extLst>
              <a:ext uri="{FF2B5EF4-FFF2-40B4-BE49-F238E27FC236}">
                <a16:creationId xmlns:a16="http://schemas.microsoft.com/office/drawing/2014/main" id="{621699A2-9657-4242-A54A-625F455F84ED}"/>
              </a:ext>
            </a:extLst>
          </p:cNvPr>
          <p:cNvSpPr txBox="1"/>
          <p:nvPr/>
        </p:nvSpPr>
        <p:spPr>
          <a:xfrm>
            <a:off x="1369196" y="5279879"/>
            <a:ext cx="1979786"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Explore a pediatric study</a:t>
            </a:r>
          </a:p>
        </p:txBody>
      </p:sp>
      <p:pic>
        <p:nvPicPr>
          <p:cNvPr id="59" name="Picture 58">
            <a:extLst>
              <a:ext uri="{FF2B5EF4-FFF2-40B4-BE49-F238E27FC236}">
                <a16:creationId xmlns:a16="http://schemas.microsoft.com/office/drawing/2014/main" id="{FF70193B-ED4B-4A10-B92E-DFBFFBD602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4904" y="3056737"/>
            <a:ext cx="1896080" cy="1207030"/>
          </a:xfrm>
          <a:prstGeom prst="rect">
            <a:avLst/>
          </a:prstGeom>
        </p:spPr>
      </p:pic>
      <p:pic>
        <p:nvPicPr>
          <p:cNvPr id="61" name="Picture 60">
            <a:extLst>
              <a:ext uri="{FF2B5EF4-FFF2-40B4-BE49-F238E27FC236}">
                <a16:creationId xmlns:a16="http://schemas.microsoft.com/office/drawing/2014/main" id="{E73C7FAB-65EA-4CD1-8977-018F355E200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27765" y="3085478"/>
            <a:ext cx="1798578" cy="1207030"/>
          </a:xfrm>
          <a:prstGeom prst="rect">
            <a:avLst/>
          </a:prstGeom>
        </p:spPr>
      </p:pic>
      <p:sp>
        <p:nvSpPr>
          <p:cNvPr id="63" name="TextBox 62">
            <a:extLst>
              <a:ext uri="{FF2B5EF4-FFF2-40B4-BE49-F238E27FC236}">
                <a16:creationId xmlns:a16="http://schemas.microsoft.com/office/drawing/2014/main" id="{477D398D-4FC1-4A66-95BB-3AD4D5D84897}"/>
              </a:ext>
            </a:extLst>
          </p:cNvPr>
          <p:cNvSpPr txBox="1"/>
          <p:nvPr/>
        </p:nvSpPr>
        <p:spPr>
          <a:xfrm>
            <a:off x="5975313" y="4271378"/>
            <a:ext cx="2104904"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86E2">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Kit formulation</a:t>
            </a:r>
          </a:p>
        </p:txBody>
      </p:sp>
      <p:pic>
        <p:nvPicPr>
          <p:cNvPr id="72" name="Picture 71">
            <a:extLst>
              <a:ext uri="{FF2B5EF4-FFF2-40B4-BE49-F238E27FC236}">
                <a16:creationId xmlns:a16="http://schemas.microsoft.com/office/drawing/2014/main" id="{A9E201C4-AA70-47D8-90CC-E6F03DAA67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3819" y="4786129"/>
            <a:ext cx="1179204" cy="1572273"/>
          </a:xfrm>
          <a:prstGeom prst="rect">
            <a:avLst/>
          </a:prstGeom>
        </p:spPr>
      </p:pic>
      <p:sp>
        <p:nvSpPr>
          <p:cNvPr id="73" name="TextBox 72">
            <a:extLst>
              <a:ext uri="{FF2B5EF4-FFF2-40B4-BE49-F238E27FC236}">
                <a16:creationId xmlns:a16="http://schemas.microsoft.com/office/drawing/2014/main" id="{A6328F62-1326-4AB8-B504-87CF5004861D}"/>
              </a:ext>
            </a:extLst>
          </p:cNvPr>
          <p:cNvSpPr txBox="1"/>
          <p:nvPr/>
        </p:nvSpPr>
        <p:spPr>
          <a:xfrm>
            <a:off x="9648758" y="4052540"/>
            <a:ext cx="1466411"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86E2">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Liquid formulation</a:t>
            </a:r>
          </a:p>
        </p:txBody>
      </p:sp>
      <p:sp>
        <p:nvSpPr>
          <p:cNvPr id="3" name="Arrow: Down 2">
            <a:extLst>
              <a:ext uri="{FF2B5EF4-FFF2-40B4-BE49-F238E27FC236}">
                <a16:creationId xmlns:a16="http://schemas.microsoft.com/office/drawing/2014/main" id="{F7313F8A-516D-4091-A3AC-4216435ED4F4}"/>
              </a:ext>
            </a:extLst>
          </p:cNvPr>
          <p:cNvSpPr/>
          <p:nvPr/>
        </p:nvSpPr>
        <p:spPr>
          <a:xfrm rot="16200000">
            <a:off x="3301450" y="3035585"/>
            <a:ext cx="484416" cy="1271246"/>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BD3AB491-AA3C-466D-BE77-68F308DE94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15683" y="5309079"/>
            <a:ext cx="2610068" cy="787248"/>
          </a:xfrm>
          <a:prstGeom prst="rect">
            <a:avLst/>
          </a:prstGeom>
          <a:noFill/>
          <a:ln>
            <a:noFill/>
          </a:ln>
        </p:spPr>
      </p:pic>
      <p:sp>
        <p:nvSpPr>
          <p:cNvPr id="7" name="TextBox 6">
            <a:extLst>
              <a:ext uri="{FF2B5EF4-FFF2-40B4-BE49-F238E27FC236}">
                <a16:creationId xmlns:a16="http://schemas.microsoft.com/office/drawing/2014/main" id="{6B6E4815-7A9E-40E5-B30E-921B1C00041B}"/>
              </a:ext>
            </a:extLst>
          </p:cNvPr>
          <p:cNvSpPr txBox="1"/>
          <p:nvPr/>
        </p:nvSpPr>
        <p:spPr>
          <a:xfrm>
            <a:off x="1157327" y="661610"/>
            <a:ext cx="95429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Treatment of children: Formulation, formulation, formulation</a:t>
            </a:r>
          </a:p>
        </p:txBody>
      </p:sp>
      <p:sp>
        <p:nvSpPr>
          <p:cNvPr id="17" name="Arrow: Down 16">
            <a:extLst>
              <a:ext uri="{FF2B5EF4-FFF2-40B4-BE49-F238E27FC236}">
                <a16:creationId xmlns:a16="http://schemas.microsoft.com/office/drawing/2014/main" id="{E9ADF3CE-6E80-4C85-BC21-FF292EA65EEC}"/>
              </a:ext>
            </a:extLst>
          </p:cNvPr>
          <p:cNvSpPr/>
          <p:nvPr/>
        </p:nvSpPr>
        <p:spPr>
          <a:xfrm rot="16200000">
            <a:off x="4040882" y="4986823"/>
            <a:ext cx="484416" cy="1271246"/>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Down 19">
            <a:extLst>
              <a:ext uri="{FF2B5EF4-FFF2-40B4-BE49-F238E27FC236}">
                <a16:creationId xmlns:a16="http://schemas.microsoft.com/office/drawing/2014/main" id="{202FDAA8-076A-459B-A515-88299D54D636}"/>
              </a:ext>
            </a:extLst>
          </p:cNvPr>
          <p:cNvSpPr/>
          <p:nvPr/>
        </p:nvSpPr>
        <p:spPr>
          <a:xfrm>
            <a:off x="5470149" y="4637315"/>
            <a:ext cx="2610068" cy="4711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Arrow: Down 20">
            <a:extLst>
              <a:ext uri="{FF2B5EF4-FFF2-40B4-BE49-F238E27FC236}">
                <a16:creationId xmlns:a16="http://schemas.microsoft.com/office/drawing/2014/main" id="{2AAEF5D1-EBA0-4521-9874-2B67BA2D5C1D}"/>
              </a:ext>
            </a:extLst>
          </p:cNvPr>
          <p:cNvSpPr/>
          <p:nvPr/>
        </p:nvSpPr>
        <p:spPr>
          <a:xfrm rot="16200000">
            <a:off x="8707577" y="4986822"/>
            <a:ext cx="484416" cy="1271246"/>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Arrow: Down 21">
            <a:extLst>
              <a:ext uri="{FF2B5EF4-FFF2-40B4-BE49-F238E27FC236}">
                <a16:creationId xmlns:a16="http://schemas.microsoft.com/office/drawing/2014/main" id="{83EE4B10-FCDF-41DC-8C9E-DFA7AB35F927}"/>
              </a:ext>
            </a:extLst>
          </p:cNvPr>
          <p:cNvSpPr/>
          <p:nvPr/>
        </p:nvSpPr>
        <p:spPr>
          <a:xfrm rot="10800000">
            <a:off x="5515683" y="2461727"/>
            <a:ext cx="2610068" cy="4711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6C54C9E-F429-4A5C-B306-A8887F8DD9B0}"/>
              </a:ext>
            </a:extLst>
          </p:cNvPr>
          <p:cNvSpPr txBox="1"/>
          <p:nvPr/>
        </p:nvSpPr>
        <p:spPr>
          <a:xfrm>
            <a:off x="5639393" y="1955180"/>
            <a:ext cx="2582823" cy="369332"/>
          </a:xfrm>
          <a:prstGeom prst="rect">
            <a:avLst/>
          </a:prstGeom>
          <a:noFill/>
          <a:ln>
            <a:solidFill>
              <a:schemeClr val="tx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Compassionate Access</a:t>
            </a:r>
          </a:p>
        </p:txBody>
      </p:sp>
    </p:spTree>
    <p:extLst>
      <p:ext uri="{BB962C8B-B14F-4D97-AF65-F5344CB8AC3E}">
        <p14:creationId xmlns:p14="http://schemas.microsoft.com/office/powerpoint/2010/main" val="322101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F299-D701-4791-B5B8-AB65C47277E1}"/>
              </a:ext>
            </a:extLst>
          </p:cNvPr>
          <p:cNvSpPr txBox="1">
            <a:spLocks/>
          </p:cNvSpPr>
          <p:nvPr/>
        </p:nvSpPr>
        <p:spPr>
          <a:xfrm>
            <a:off x="477520" y="163679"/>
            <a:ext cx="11480800" cy="731839"/>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ＭＳ Ｐゴシック" charset="0"/>
                <a:cs typeface="ＭＳ Ｐゴシック" charset="0"/>
              </a:rPr>
              <a:t>SCOUT:  </a:t>
            </a:r>
            <a:r>
              <a:rPr kumimoji="0" lang="en-US" sz="3200" b="1" i="0" u="none" strike="noStrike" kern="1200" cap="none" spc="0" normalizeH="0" baseline="0" noProof="0" dirty="0">
                <a:ln>
                  <a:noFill/>
                </a:ln>
                <a:solidFill>
                  <a:srgbClr val="FFFFFF"/>
                </a:solidFill>
                <a:effectLst/>
                <a:uLnTx/>
                <a:uFillTx/>
                <a:latin typeface="Arial" panose="020B0604020202020204"/>
                <a:ea typeface="ＭＳ Ｐゴシック" charset="0"/>
              </a:rPr>
              <a:t>Trial design</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a:ea typeface="ＭＳ Ｐゴシック" charset="0"/>
              <a:cs typeface="ＭＳ Ｐゴシック" charset="0"/>
            </a:endParaRPr>
          </a:p>
        </p:txBody>
      </p:sp>
      <p:grpSp>
        <p:nvGrpSpPr>
          <p:cNvPr id="39" name="Group 38">
            <a:extLst>
              <a:ext uri="{FF2B5EF4-FFF2-40B4-BE49-F238E27FC236}">
                <a16:creationId xmlns:a16="http://schemas.microsoft.com/office/drawing/2014/main" id="{B96DEFB5-C0B9-4827-94F0-00201171312F}"/>
              </a:ext>
            </a:extLst>
          </p:cNvPr>
          <p:cNvGrpSpPr/>
          <p:nvPr/>
        </p:nvGrpSpPr>
        <p:grpSpPr>
          <a:xfrm>
            <a:off x="842281" y="1782277"/>
            <a:ext cx="3146072" cy="3560555"/>
            <a:chOff x="13757376" y="32778107"/>
            <a:chExt cx="3697315" cy="3952690"/>
          </a:xfrm>
          <a:solidFill>
            <a:schemeClr val="bg1">
              <a:lumMod val="85000"/>
            </a:schemeClr>
          </a:solidFill>
        </p:grpSpPr>
        <p:sp>
          <p:nvSpPr>
            <p:cNvPr id="40" name="TextBox 39">
              <a:extLst>
                <a:ext uri="{FF2B5EF4-FFF2-40B4-BE49-F238E27FC236}">
                  <a16:creationId xmlns:a16="http://schemas.microsoft.com/office/drawing/2014/main" id="{C077A006-6A49-4947-A5FC-A648005A0E1D}"/>
                </a:ext>
              </a:extLst>
            </p:cNvPr>
            <p:cNvSpPr txBox="1"/>
            <p:nvPr/>
          </p:nvSpPr>
          <p:spPr>
            <a:xfrm>
              <a:off x="13776244" y="33433623"/>
              <a:ext cx="3659584" cy="717513"/>
            </a:xfrm>
            <a:prstGeom prst="rect">
              <a:avLst/>
            </a:prstGeom>
            <a:grp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Refractory advanced solid and  primary CNS tumors</a:t>
              </a:r>
            </a:p>
          </p:txBody>
        </p:sp>
        <p:sp>
          <p:nvSpPr>
            <p:cNvPr id="43" name="TextBox 42">
              <a:extLst>
                <a:ext uri="{FF2B5EF4-FFF2-40B4-BE49-F238E27FC236}">
                  <a16:creationId xmlns:a16="http://schemas.microsoft.com/office/drawing/2014/main" id="{DB2CDDD1-9953-4861-B89A-44F693FC93F7}"/>
                </a:ext>
              </a:extLst>
            </p:cNvPr>
            <p:cNvSpPr txBox="1"/>
            <p:nvPr/>
          </p:nvSpPr>
          <p:spPr>
            <a:xfrm>
              <a:off x="13776244" y="34360788"/>
              <a:ext cx="3659580" cy="410007"/>
            </a:xfrm>
            <a:prstGeom prst="rect">
              <a:avLst/>
            </a:prstGeom>
            <a:grp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Infantile fibrosarcoma</a:t>
              </a:r>
            </a:p>
          </p:txBody>
        </p:sp>
        <p:sp>
          <p:nvSpPr>
            <p:cNvPr id="44" name="TextBox 43">
              <a:extLst>
                <a:ext uri="{FF2B5EF4-FFF2-40B4-BE49-F238E27FC236}">
                  <a16:creationId xmlns:a16="http://schemas.microsoft.com/office/drawing/2014/main" id="{F79A1D40-717B-4967-989C-8866766347E1}"/>
                </a:ext>
              </a:extLst>
            </p:cNvPr>
            <p:cNvSpPr txBox="1"/>
            <p:nvPr/>
          </p:nvSpPr>
          <p:spPr>
            <a:xfrm>
              <a:off x="13757376" y="36013284"/>
              <a:ext cx="3697314" cy="717513"/>
            </a:xfrm>
            <a:prstGeom prst="rect">
              <a:avLst/>
            </a:prstGeom>
            <a:grp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Primary CNS, TRK fusion positive</a:t>
              </a:r>
            </a:p>
          </p:txBody>
        </p:sp>
        <p:sp>
          <p:nvSpPr>
            <p:cNvPr id="46" name="TextBox 45">
              <a:extLst>
                <a:ext uri="{FF2B5EF4-FFF2-40B4-BE49-F238E27FC236}">
                  <a16:creationId xmlns:a16="http://schemas.microsoft.com/office/drawing/2014/main" id="{5BE12098-CA76-46D9-91E1-DB9612CBBFF8}"/>
                </a:ext>
              </a:extLst>
            </p:cNvPr>
            <p:cNvSpPr txBox="1"/>
            <p:nvPr/>
          </p:nvSpPr>
          <p:spPr>
            <a:xfrm>
              <a:off x="13776249" y="32778107"/>
              <a:ext cx="3659579" cy="410006"/>
            </a:xfrm>
            <a:prstGeom prst="rect">
              <a:avLst/>
            </a:prstGeom>
            <a:grp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Phase 1/2 </a:t>
              </a:r>
            </a:p>
          </p:txBody>
        </p:sp>
        <p:sp>
          <p:nvSpPr>
            <p:cNvPr id="52" name="TextBox 51">
              <a:extLst>
                <a:ext uri="{FF2B5EF4-FFF2-40B4-BE49-F238E27FC236}">
                  <a16:creationId xmlns:a16="http://schemas.microsoft.com/office/drawing/2014/main" id="{78C4A730-808B-4D02-8743-44C976E00C2B}"/>
                </a:ext>
              </a:extLst>
            </p:cNvPr>
            <p:cNvSpPr txBox="1"/>
            <p:nvPr/>
          </p:nvSpPr>
          <p:spPr>
            <a:xfrm>
              <a:off x="13757376" y="35050262"/>
              <a:ext cx="3697315" cy="717513"/>
            </a:xfrm>
            <a:prstGeom prst="rect">
              <a:avLst/>
            </a:prstGeom>
            <a:grp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Other extra-cranial, TRK fusion positive</a:t>
              </a:r>
            </a:p>
          </p:txBody>
        </p:sp>
      </p:grpSp>
      <p:sp>
        <p:nvSpPr>
          <p:cNvPr id="4" name="Title 3">
            <a:extLst>
              <a:ext uri="{FF2B5EF4-FFF2-40B4-BE49-F238E27FC236}">
                <a16:creationId xmlns:a16="http://schemas.microsoft.com/office/drawing/2014/main" id="{BAD9B970-5872-4B41-8BF3-1BCDA4FCFDA0}"/>
              </a:ext>
            </a:extLst>
          </p:cNvPr>
          <p:cNvSpPr>
            <a:spLocks noGrp="1"/>
          </p:cNvSpPr>
          <p:nvPr>
            <p:ph type="title"/>
          </p:nvPr>
        </p:nvSpPr>
        <p:spPr>
          <a:xfrm>
            <a:off x="731520" y="63465"/>
            <a:ext cx="10972800" cy="1143000"/>
          </a:xfrm>
        </p:spPr>
        <p:txBody>
          <a:bodyPr>
            <a:normAutofit/>
          </a:bodyPr>
          <a:lstStyle/>
          <a:p>
            <a:r>
              <a:rPr lang="en-US" sz="2400" b="1" dirty="0"/>
              <a:t>SCOUT:   Phase 1/2 Pediatric basket trial</a:t>
            </a:r>
          </a:p>
        </p:txBody>
      </p:sp>
      <p:sp>
        <p:nvSpPr>
          <p:cNvPr id="27" name="Content Placeholder 2">
            <a:extLst>
              <a:ext uri="{FF2B5EF4-FFF2-40B4-BE49-F238E27FC236}">
                <a16:creationId xmlns:a16="http://schemas.microsoft.com/office/drawing/2014/main" id="{17DB38A8-085E-40F9-856C-8C0967653A52}"/>
              </a:ext>
            </a:extLst>
          </p:cNvPr>
          <p:cNvSpPr txBox="1">
            <a:spLocks/>
          </p:cNvSpPr>
          <p:nvPr/>
        </p:nvSpPr>
        <p:spPr>
          <a:xfrm>
            <a:off x="6806045" y="1441073"/>
            <a:ext cx="4527615" cy="3901760"/>
          </a:xfrm>
          <a:prstGeom prst="rect">
            <a:avLst/>
          </a:prstGeom>
        </p:spPr>
        <p:txBody>
          <a:bodyPr>
            <a:noAutofit/>
          </a:bodyPr>
          <a:lstStyle>
            <a:lvl1pPr marL="302676" indent="-302676" algn="l" defTabSz="609585" rtl="0" eaLnBrk="1" fontAlgn="base" hangingPunct="1">
              <a:spcBef>
                <a:spcPct val="20000"/>
              </a:spcBef>
              <a:spcAft>
                <a:spcPct val="0"/>
              </a:spcAft>
              <a:buClr>
                <a:srgbClr val="31709A"/>
              </a:buClr>
              <a:buFont typeface="Arial" charset="0"/>
              <a:buChar char="•"/>
              <a:defRPr sz="2133" kern="1200">
                <a:solidFill>
                  <a:schemeClr val="tx1"/>
                </a:solidFill>
                <a:latin typeface="Corbel"/>
                <a:ea typeface="ＭＳ Ｐゴシック" charset="0"/>
                <a:cs typeface="Corbel"/>
              </a:defRPr>
            </a:lvl1pPr>
            <a:lvl2pPr marL="990575" indent="-380990" algn="l" defTabSz="609585" rtl="0" eaLnBrk="1" fontAlgn="base" hangingPunct="1">
              <a:spcBef>
                <a:spcPct val="20000"/>
              </a:spcBef>
              <a:spcAft>
                <a:spcPct val="0"/>
              </a:spcAft>
              <a:buClr>
                <a:srgbClr val="31709A"/>
              </a:buClr>
              <a:buFont typeface="Arial" charset="0"/>
              <a:buChar char="–"/>
              <a:defRPr sz="2133" kern="1200">
                <a:solidFill>
                  <a:schemeClr val="tx1"/>
                </a:solidFill>
                <a:latin typeface="Corbel"/>
                <a:ea typeface="ＭＳ Ｐゴシック" charset="0"/>
                <a:cs typeface="Corbel"/>
              </a:defRPr>
            </a:lvl2pPr>
            <a:lvl3pPr marL="1523962" indent="-304792" algn="l" defTabSz="609585" rtl="0" eaLnBrk="1" fontAlgn="base" hangingPunct="1">
              <a:spcBef>
                <a:spcPct val="20000"/>
              </a:spcBef>
              <a:spcAft>
                <a:spcPct val="0"/>
              </a:spcAft>
              <a:buClr>
                <a:srgbClr val="31709A"/>
              </a:buClr>
              <a:buFont typeface="Arial" charset="0"/>
              <a:buChar char="•"/>
              <a:defRPr sz="1867" kern="1200">
                <a:solidFill>
                  <a:schemeClr val="tx1"/>
                </a:solidFill>
                <a:latin typeface="Corbel"/>
                <a:ea typeface="ＭＳ Ｐゴシック" charset="0"/>
                <a:cs typeface="Corbel"/>
              </a:defRPr>
            </a:lvl3pPr>
            <a:lvl4pPr marL="2133547" indent="-304792" algn="l" defTabSz="609585" rtl="0" eaLnBrk="1" fontAlgn="base" hangingPunct="1">
              <a:spcBef>
                <a:spcPct val="20000"/>
              </a:spcBef>
              <a:spcAft>
                <a:spcPct val="0"/>
              </a:spcAft>
              <a:buClr>
                <a:srgbClr val="31709A"/>
              </a:buClr>
              <a:buFont typeface="Arial" charset="0"/>
              <a:buChar char="–"/>
              <a:defRPr sz="1867" kern="1200">
                <a:solidFill>
                  <a:schemeClr val="tx1"/>
                </a:solidFill>
                <a:latin typeface="Corbel"/>
                <a:ea typeface="ＭＳ Ｐゴシック" charset="0"/>
                <a:cs typeface="Corbel"/>
              </a:defRPr>
            </a:lvl4pPr>
            <a:lvl5pPr marL="2743131" indent="-304792" algn="l" defTabSz="609585" rtl="0" eaLnBrk="1" fontAlgn="base" hangingPunct="1">
              <a:spcBef>
                <a:spcPct val="20000"/>
              </a:spcBef>
              <a:spcAft>
                <a:spcPct val="0"/>
              </a:spcAft>
              <a:buClr>
                <a:srgbClr val="31709A"/>
              </a:buClr>
              <a:buFont typeface="Arial" charset="0"/>
              <a:buChar char="»"/>
              <a:defRPr sz="1600" kern="1200">
                <a:solidFill>
                  <a:schemeClr val="tx1"/>
                </a:solidFill>
                <a:latin typeface="Corbel"/>
                <a:ea typeface="ＭＳ Ｐゴシック" charset="0"/>
                <a:cs typeface="Corbe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02676" marR="0" lvl="0" indent="-302676" algn="l" defTabSz="609585" rtl="0" eaLnBrk="1" fontAlgn="base" latinLnBrk="0" hangingPunct="1">
              <a:lnSpc>
                <a:spcPct val="100000"/>
              </a:lnSpc>
              <a:spcBef>
                <a:spcPct val="20000"/>
              </a:spcBef>
              <a:spcAft>
                <a:spcPct val="0"/>
              </a:spcAft>
              <a:buClr>
                <a:srgbClr val="31709A"/>
              </a:buClr>
              <a:buSzTx/>
              <a:buFont typeface="Arial" charset="0"/>
              <a:buChar char="•"/>
              <a:tabLst/>
              <a:defRPr/>
            </a:pPr>
            <a:r>
              <a:rPr kumimoji="0" lang="en-US" sz="1800" b="0"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Primary endpoint</a:t>
            </a:r>
          </a:p>
          <a:p>
            <a:pPr marL="0" marR="0" lvl="0" indent="0" algn="l" defTabSz="609585" rtl="0" eaLnBrk="1" fontAlgn="base" latinLnBrk="0" hangingPunct="1">
              <a:lnSpc>
                <a:spcPct val="100000"/>
              </a:lnSpc>
              <a:spcBef>
                <a:spcPct val="20000"/>
              </a:spcBef>
              <a:spcAft>
                <a:spcPct val="0"/>
              </a:spcAft>
              <a:buClr>
                <a:srgbClr val="31709A"/>
              </a:buClr>
              <a:buSzTx/>
              <a:buFont typeface="Arial" charset="0"/>
              <a:buNone/>
              <a:tabLst/>
              <a:defRPr/>
            </a:pPr>
            <a:r>
              <a:rPr kumimoji="0" lang="en-US" sz="1600" b="0"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Phase 1: </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 determine the safety of oral </a:t>
            </a:r>
            <a:r>
              <a:rPr kumimoji="0" lang="en-US" sz="16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larotrectinib</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(LOXO-101), including dose-limiting toxicity (DLT), in pediatric patients with advanced solid or primary central nervous system (CNS) tumors.</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9585" rtl="0" eaLnBrk="1" fontAlgn="base" latinLnBrk="0" hangingPunct="1">
              <a:lnSpc>
                <a:spcPct val="100000"/>
              </a:lnSpc>
              <a:spcBef>
                <a:spcPct val="20000"/>
              </a:spcBef>
              <a:spcAft>
                <a:spcPct val="0"/>
              </a:spcAft>
              <a:buClr>
                <a:srgbClr val="31709A"/>
              </a:buClr>
              <a:buSzTx/>
              <a:buFont typeface="Arial" charset="0"/>
              <a:buNone/>
              <a:tabLst/>
              <a:defRPr/>
            </a:pPr>
            <a:r>
              <a:rPr kumimoji="0" lang="en-US" sz="1600" b="0" i="0" u="none" strike="noStrike" kern="1200" cap="none" spc="0" normalizeH="0" baseline="0" noProof="0" dirty="0">
                <a:ln>
                  <a:noFill/>
                </a:ln>
                <a:solidFill>
                  <a:srgbClr val="245F95"/>
                </a:solidFill>
                <a:effectLst/>
                <a:uLnTx/>
                <a:uFillTx/>
                <a:latin typeface="Tahoma" panose="020B0604030504040204" pitchFamily="34" charset="0"/>
                <a:ea typeface="Tahoma" panose="020B0604030504040204" pitchFamily="34" charset="0"/>
                <a:cs typeface="Tahoma" panose="020B0604030504040204" pitchFamily="34" charset="0"/>
              </a:rPr>
              <a:t>Phase 2:  </a:t>
            </a: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 determine the overall response rate (ORR) as determined by an independent radiology review committee and measured by RECIST 1.1 </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or RANO criteria, as appropriate. </a:t>
            </a:r>
          </a:p>
          <a:p>
            <a:pPr marL="0" marR="0" lvl="0" indent="0" algn="l" defTabSz="609585" rtl="0" eaLnBrk="1" fontAlgn="base" latinLnBrk="0" hangingPunct="1">
              <a:lnSpc>
                <a:spcPct val="100000"/>
              </a:lnSpc>
              <a:spcBef>
                <a:spcPct val="20000"/>
              </a:spcBef>
              <a:spcAft>
                <a:spcPct val="0"/>
              </a:spcAft>
              <a:buClr>
                <a:srgbClr val="31709A"/>
              </a:buClr>
              <a:buSzTx/>
              <a:buFont typeface="Arial" charset="0"/>
              <a:buNone/>
              <a:tabLst/>
              <a:defRPr/>
            </a:pPr>
            <a:endPar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02676" marR="0" lvl="0" indent="-302676" algn="l" defTabSz="609585" rtl="0" eaLnBrk="1" fontAlgn="base" latinLnBrk="0" hangingPunct="1">
              <a:lnSpc>
                <a:spcPct val="100000"/>
              </a:lnSpc>
              <a:spcBef>
                <a:spcPct val="20000"/>
              </a:spcBef>
              <a:spcAft>
                <a:spcPct val="0"/>
              </a:spcAft>
              <a:buClr>
                <a:srgbClr val="31709A"/>
              </a:buClr>
              <a:buSzTx/>
              <a:buFont typeface="Arial" charset="0"/>
              <a:buChar char="•"/>
              <a:tabLst/>
              <a:defRPr/>
            </a:pPr>
            <a:r>
              <a:rPr kumimoji="0" lang="en-US" sz="1800" b="0" i="0" u="none" strike="noStrike" kern="1200" cap="none" spc="0" normalizeH="0" baseline="0" noProof="0" dirty="0">
                <a:ln>
                  <a:noFill/>
                </a:ln>
                <a:solidFill>
                  <a:srgbClr val="78B5E1">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Secondary endpoints</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990575" marR="0" lvl="1" indent="-380990" algn="l" defTabSz="609585" rtl="0" eaLnBrk="1" fontAlgn="base" latinLnBrk="0" hangingPunct="1">
              <a:lnSpc>
                <a:spcPct val="100000"/>
              </a:lnSpc>
              <a:spcBef>
                <a:spcPct val="20000"/>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Duration of response </a:t>
            </a:r>
          </a:p>
          <a:p>
            <a:pPr marL="0" marR="0" lvl="0" indent="0" algn="l" defTabSz="609585" rtl="0" eaLnBrk="1" fontAlgn="base" latinLnBrk="0" hangingPunct="1">
              <a:lnSpc>
                <a:spcPct val="100000"/>
              </a:lnSpc>
              <a:spcBef>
                <a:spcPct val="20000"/>
              </a:spcBef>
              <a:spcAft>
                <a:spcPct val="0"/>
              </a:spcAft>
              <a:buClr>
                <a:srgbClr val="31709A"/>
              </a:buClr>
              <a:buSzTx/>
              <a:buFont typeface="Arial" charset="0"/>
              <a:buNone/>
              <a:tabLst/>
              <a:defRPr/>
            </a:pP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E94646A-2D7D-49DF-AF97-0C3736FB3176}"/>
              </a:ext>
            </a:extLst>
          </p:cNvPr>
          <p:cNvSpPr/>
          <p:nvPr/>
        </p:nvSpPr>
        <p:spPr>
          <a:xfrm>
            <a:off x="4617298" y="2991055"/>
            <a:ext cx="1749287"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100 mg/m2 (max 100 mg) BID</a:t>
            </a:r>
          </a:p>
        </p:txBody>
      </p:sp>
      <p:sp>
        <p:nvSpPr>
          <p:cNvPr id="8" name="Isosceles Triangle 7">
            <a:extLst>
              <a:ext uri="{FF2B5EF4-FFF2-40B4-BE49-F238E27FC236}">
                <a16:creationId xmlns:a16="http://schemas.microsoft.com/office/drawing/2014/main" id="{FD8D4982-B235-4741-87E9-5B2A884D490B}"/>
              </a:ext>
            </a:extLst>
          </p:cNvPr>
          <p:cNvSpPr/>
          <p:nvPr/>
        </p:nvSpPr>
        <p:spPr>
          <a:xfrm rot="5400000">
            <a:off x="2647285" y="3407197"/>
            <a:ext cx="3432313" cy="310716"/>
          </a:xfrm>
          <a:prstGeom prst="triangl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71048ED0-F9BA-4367-8DBD-496CDBB202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619" y="448384"/>
            <a:ext cx="1476491" cy="445339"/>
          </a:xfrm>
          <a:prstGeom prst="rect">
            <a:avLst/>
          </a:prstGeom>
          <a:noFill/>
          <a:ln>
            <a:noFill/>
          </a:ln>
        </p:spPr>
      </p:pic>
    </p:spTree>
    <p:extLst>
      <p:ext uri="{BB962C8B-B14F-4D97-AF65-F5344CB8AC3E}">
        <p14:creationId xmlns:p14="http://schemas.microsoft.com/office/powerpoint/2010/main" val="1860082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711200" y="330200"/>
            <a:ext cx="11480800" cy="731838"/>
          </a:xfrm>
        </p:spPr>
        <p:txBody>
          <a:bodyPr>
            <a:normAutofit fontScale="90000"/>
          </a:bodyPr>
          <a:lstStyle/>
          <a:p>
            <a:pPr eaLnBrk="1" hangingPunct="1"/>
            <a:r>
              <a:rPr lang="en-US" b="1" dirty="0"/>
              <a:t>High response rate in children with TRK fusions: </a:t>
            </a:r>
            <a:br>
              <a:rPr lang="en-US" b="1" dirty="0"/>
            </a:br>
            <a:r>
              <a:rPr lang="en-US" b="1" dirty="0"/>
              <a:t>presented to ASCO 2017</a:t>
            </a:r>
            <a:endParaRPr lang="en-US" b="1" dirty="0">
              <a:ea typeface="ＭＳ Ｐゴシック" charset="0"/>
              <a:cs typeface="ＭＳ Ｐゴシック" charset="0"/>
            </a:endParaRPr>
          </a:p>
        </p:txBody>
      </p:sp>
      <p:sp>
        <p:nvSpPr>
          <p:cNvPr id="6" name="Slide Number Placeholder 3"/>
          <p:cNvSpPr txBox="1">
            <a:spLocks/>
          </p:cNvSpPr>
          <p:nvPr/>
        </p:nvSpPr>
        <p:spPr>
          <a:xfrm>
            <a:off x="11621728" y="6465807"/>
            <a:ext cx="508000" cy="304800"/>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r" defTabSz="457200" rtl="0" fontAlgn="base">
              <a:spcBef>
                <a:spcPct val="0"/>
              </a:spcBef>
              <a:spcAft>
                <a:spcPct val="0"/>
              </a:spcAft>
              <a:defRPr sz="1000" kern="1200">
                <a:solidFill>
                  <a:schemeClr val="accent2">
                    <a:lumMod val="40000"/>
                    <a:lumOff val="60000"/>
                  </a:schemeClr>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03E8180-56E4-1C41-BF1E-780A3F5263BF}" type="slidenum">
              <a:rPr kumimoji="0" lang="en-US" sz="1333" b="0" i="0" u="none" strike="noStrike" kern="1200" cap="none" spc="0" normalizeH="0" baseline="0" noProof="0">
                <a:ln>
                  <a:noFill/>
                </a:ln>
                <a:solidFill>
                  <a:srgbClr val="53B2F3">
                    <a:lumMod val="40000"/>
                    <a:lumOff val="60000"/>
                  </a:srgbClr>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333" b="0" i="0" u="none" strike="noStrike" kern="1200" cap="none" spc="0" normalizeH="0" baseline="0" noProof="0" dirty="0">
              <a:ln>
                <a:noFill/>
              </a:ln>
              <a:solidFill>
                <a:srgbClr val="53B2F3">
                  <a:lumMod val="40000"/>
                  <a:lumOff val="60000"/>
                </a:srgbClr>
              </a:solidFill>
              <a:effectLst/>
              <a:uLnTx/>
              <a:uFillTx/>
              <a:latin typeface="Arial" charset="0"/>
              <a:ea typeface="ＭＳ Ｐゴシック" charset="0"/>
            </a:endParaRPr>
          </a:p>
        </p:txBody>
      </p:sp>
      <p:sp>
        <p:nvSpPr>
          <p:cNvPr id="9" name="TextBox 8"/>
          <p:cNvSpPr txBox="1"/>
          <p:nvPr/>
        </p:nvSpPr>
        <p:spPr>
          <a:xfrm>
            <a:off x="1046440" y="5736305"/>
            <a:ext cx="814344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Note: 3 Non-NTRK fusion patients not shown due to clinical disease progression without post-baseline tumor measurements. 4 TRK fusion patients not shown due to having non-measurable disease (n=2) or no disease assessments yet/continuing treatment (n=2). </a:t>
            </a:r>
            <a:r>
              <a:rPr kumimoji="0" lang="en-US" sz="12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Pathologic CR</a:t>
            </a:r>
            <a:endPar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TextBox 11"/>
          <p:cNvSpPr txBox="1"/>
          <p:nvPr/>
        </p:nvSpPr>
        <p:spPr>
          <a:xfrm>
            <a:off x="6681565" y="6393949"/>
            <a:ext cx="54152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5F9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Laetsch, ASCO 2017; abs10510</a:t>
            </a:r>
          </a:p>
          <a:p>
            <a:pPr lvl="0">
              <a:defRPr/>
            </a:pPr>
            <a:r>
              <a:rPr lang="en-US" sz="1000" b="1" dirty="0">
                <a:solidFill>
                  <a:srgbClr val="245F95">
                    <a:lumMod val="50000"/>
                  </a:srgbClr>
                </a:solidFill>
                <a:latin typeface="Tahoma" panose="020B0604030504040204" pitchFamily="34" charset="0"/>
                <a:ea typeface="Tahoma" panose="020B0604030504040204" pitchFamily="34" charset="0"/>
                <a:cs typeface="Tahoma" panose="020B0604030504040204" pitchFamily="34" charset="0"/>
              </a:rPr>
              <a:t>Laetsch et al Lan </a:t>
            </a:r>
            <a:r>
              <a:rPr lang="en-US" sz="1000" b="1" dirty="0" err="1">
                <a:solidFill>
                  <a:srgbClr val="245F95">
                    <a:lumMod val="50000"/>
                  </a:srgbClr>
                </a:solidFill>
                <a:latin typeface="Tahoma" panose="020B0604030504040204" pitchFamily="34" charset="0"/>
                <a:ea typeface="Tahoma" panose="020B0604030504040204" pitchFamily="34" charset="0"/>
                <a:cs typeface="Tahoma" panose="020B0604030504040204" pitchFamily="34" charset="0"/>
              </a:rPr>
              <a:t>Onc</a:t>
            </a:r>
            <a:r>
              <a:rPr lang="en-US" sz="1000" b="1" dirty="0">
                <a:solidFill>
                  <a:srgbClr val="245F95">
                    <a:lumMod val="50000"/>
                  </a:srgbClr>
                </a:solidFill>
                <a:latin typeface="Tahoma" panose="020B0604030504040204" pitchFamily="34" charset="0"/>
                <a:ea typeface="Tahoma" panose="020B0604030504040204" pitchFamily="34" charset="0"/>
                <a:cs typeface="Tahoma" panose="020B0604030504040204" pitchFamily="34" charset="0"/>
              </a:rPr>
              <a:t> 2018</a:t>
            </a:r>
            <a:r>
              <a:rPr lang="en-US" sz="1200" b="1" dirty="0">
                <a:solidFill>
                  <a:srgbClr val="245F95">
                    <a:lumMod val="50000"/>
                  </a:srgbClr>
                </a:solidFill>
                <a:latin typeface="Arial" panose="020B0604020202020204"/>
              </a:rPr>
              <a:t>; </a:t>
            </a:r>
            <a:r>
              <a:rPr lang="en-US" sz="1000" b="1" dirty="0">
                <a:latin typeface="Tahoma" panose="020B0604030504040204" pitchFamily="34" charset="0"/>
                <a:ea typeface="Tahoma" panose="020B0604030504040204" pitchFamily="34" charset="0"/>
                <a:cs typeface="Tahoma" panose="020B0604030504040204" pitchFamily="34" charset="0"/>
              </a:rPr>
              <a:t>http://dx.doi.org/10.1016/S1470-2045(18)30119-0</a:t>
            </a:r>
            <a:endParaRPr kumimoji="0" lang="en-US" sz="1000" b="1" i="0" u="none" strike="noStrike" kern="1200" cap="none" spc="0" normalizeH="0" baseline="0" noProof="0" dirty="0">
              <a:ln>
                <a:noFill/>
              </a:ln>
              <a:solidFill>
                <a:srgbClr val="245F9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42" name="Group 441"/>
          <p:cNvGrpSpPr/>
          <p:nvPr/>
        </p:nvGrpSpPr>
        <p:grpSpPr>
          <a:xfrm>
            <a:off x="989848" y="1279355"/>
            <a:ext cx="10195984" cy="4476613"/>
            <a:chOff x="660400" y="765278"/>
            <a:chExt cx="7646988" cy="3357460"/>
          </a:xfrm>
        </p:grpSpPr>
        <p:sp>
          <p:nvSpPr>
            <p:cNvPr id="443" name="Text Box 1"/>
            <p:cNvSpPr txBox="1">
              <a:spLocks noChangeArrowheads="1"/>
            </p:cNvSpPr>
            <p:nvPr/>
          </p:nvSpPr>
          <p:spPr bwMode="auto">
            <a:xfrm>
              <a:off x="882650" y="3889375"/>
              <a:ext cx="196850"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-100</a:t>
              </a:r>
            </a:p>
          </p:txBody>
        </p:sp>
        <p:sp>
          <p:nvSpPr>
            <p:cNvPr id="444" name="Text Box 2"/>
            <p:cNvSpPr txBox="1">
              <a:spLocks noChangeArrowheads="1"/>
            </p:cNvSpPr>
            <p:nvPr/>
          </p:nvSpPr>
          <p:spPr bwMode="auto">
            <a:xfrm>
              <a:off x="938213" y="3708400"/>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-90</a:t>
              </a:r>
            </a:p>
          </p:txBody>
        </p:sp>
        <p:sp>
          <p:nvSpPr>
            <p:cNvPr id="445" name="Text Box 3"/>
            <p:cNvSpPr txBox="1">
              <a:spLocks noChangeArrowheads="1"/>
            </p:cNvSpPr>
            <p:nvPr/>
          </p:nvSpPr>
          <p:spPr bwMode="auto">
            <a:xfrm>
              <a:off x="938213" y="3527425"/>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-80</a:t>
              </a:r>
            </a:p>
          </p:txBody>
        </p:sp>
        <p:sp>
          <p:nvSpPr>
            <p:cNvPr id="446" name="Text Box 4"/>
            <p:cNvSpPr txBox="1">
              <a:spLocks noChangeArrowheads="1"/>
            </p:cNvSpPr>
            <p:nvPr/>
          </p:nvSpPr>
          <p:spPr bwMode="auto">
            <a:xfrm>
              <a:off x="938213" y="3348038"/>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-70</a:t>
              </a:r>
            </a:p>
          </p:txBody>
        </p:sp>
        <p:sp>
          <p:nvSpPr>
            <p:cNvPr id="447" name="Text Box 5"/>
            <p:cNvSpPr txBox="1">
              <a:spLocks noChangeArrowheads="1"/>
            </p:cNvSpPr>
            <p:nvPr/>
          </p:nvSpPr>
          <p:spPr bwMode="auto">
            <a:xfrm>
              <a:off x="938213" y="3167063"/>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-60</a:t>
              </a:r>
            </a:p>
          </p:txBody>
        </p:sp>
        <p:sp>
          <p:nvSpPr>
            <p:cNvPr id="448" name="Text Box 6"/>
            <p:cNvSpPr txBox="1">
              <a:spLocks noChangeArrowheads="1"/>
            </p:cNvSpPr>
            <p:nvPr/>
          </p:nvSpPr>
          <p:spPr bwMode="auto">
            <a:xfrm>
              <a:off x="938213" y="2986088"/>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-50</a:t>
              </a:r>
            </a:p>
          </p:txBody>
        </p:sp>
        <p:sp>
          <p:nvSpPr>
            <p:cNvPr id="449" name="Text Box 7"/>
            <p:cNvSpPr txBox="1">
              <a:spLocks noChangeArrowheads="1"/>
            </p:cNvSpPr>
            <p:nvPr/>
          </p:nvSpPr>
          <p:spPr bwMode="auto">
            <a:xfrm>
              <a:off x="938213" y="2805113"/>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-40</a:t>
              </a:r>
            </a:p>
          </p:txBody>
        </p:sp>
        <p:sp>
          <p:nvSpPr>
            <p:cNvPr id="450" name="Text Box 8"/>
            <p:cNvSpPr txBox="1">
              <a:spLocks noChangeArrowheads="1"/>
            </p:cNvSpPr>
            <p:nvPr/>
          </p:nvSpPr>
          <p:spPr bwMode="auto">
            <a:xfrm>
              <a:off x="938213" y="2624138"/>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-30</a:t>
              </a:r>
            </a:p>
          </p:txBody>
        </p:sp>
        <p:sp>
          <p:nvSpPr>
            <p:cNvPr id="451" name="Text Box 9"/>
            <p:cNvSpPr txBox="1">
              <a:spLocks noChangeArrowheads="1"/>
            </p:cNvSpPr>
            <p:nvPr/>
          </p:nvSpPr>
          <p:spPr bwMode="auto">
            <a:xfrm>
              <a:off x="938213" y="2444750"/>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-20</a:t>
              </a:r>
            </a:p>
          </p:txBody>
        </p:sp>
        <p:sp>
          <p:nvSpPr>
            <p:cNvPr id="452" name="Text Box 10"/>
            <p:cNvSpPr txBox="1">
              <a:spLocks noChangeArrowheads="1"/>
            </p:cNvSpPr>
            <p:nvPr/>
          </p:nvSpPr>
          <p:spPr bwMode="auto">
            <a:xfrm>
              <a:off x="938213" y="2263775"/>
              <a:ext cx="14287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-10</a:t>
              </a:r>
            </a:p>
          </p:txBody>
        </p:sp>
        <p:sp>
          <p:nvSpPr>
            <p:cNvPr id="453" name="Text Box 11"/>
            <p:cNvSpPr txBox="1">
              <a:spLocks noChangeArrowheads="1"/>
            </p:cNvSpPr>
            <p:nvPr/>
          </p:nvSpPr>
          <p:spPr bwMode="auto">
            <a:xfrm>
              <a:off x="1025525" y="2082800"/>
              <a:ext cx="55563"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0</a:t>
              </a:r>
            </a:p>
          </p:txBody>
        </p:sp>
        <p:sp>
          <p:nvSpPr>
            <p:cNvPr id="454" name="Text Box 12"/>
            <p:cNvSpPr txBox="1">
              <a:spLocks noChangeArrowheads="1"/>
            </p:cNvSpPr>
            <p:nvPr/>
          </p:nvSpPr>
          <p:spPr bwMode="auto">
            <a:xfrm>
              <a:off x="969963" y="1901825"/>
              <a:ext cx="11112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10</a:t>
              </a:r>
            </a:p>
          </p:txBody>
        </p:sp>
        <p:sp>
          <p:nvSpPr>
            <p:cNvPr id="455" name="Text Box 13"/>
            <p:cNvSpPr txBox="1">
              <a:spLocks noChangeArrowheads="1"/>
            </p:cNvSpPr>
            <p:nvPr/>
          </p:nvSpPr>
          <p:spPr bwMode="auto">
            <a:xfrm>
              <a:off x="969963" y="1720850"/>
              <a:ext cx="11112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20</a:t>
              </a:r>
            </a:p>
          </p:txBody>
        </p:sp>
        <p:sp>
          <p:nvSpPr>
            <p:cNvPr id="456" name="Text Box 14"/>
            <p:cNvSpPr txBox="1">
              <a:spLocks noChangeArrowheads="1"/>
            </p:cNvSpPr>
            <p:nvPr/>
          </p:nvSpPr>
          <p:spPr bwMode="auto">
            <a:xfrm>
              <a:off x="969963" y="1541463"/>
              <a:ext cx="11112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30</a:t>
              </a:r>
            </a:p>
          </p:txBody>
        </p:sp>
        <p:sp>
          <p:nvSpPr>
            <p:cNvPr id="457" name="Text Box 15"/>
            <p:cNvSpPr txBox="1">
              <a:spLocks noChangeArrowheads="1"/>
            </p:cNvSpPr>
            <p:nvPr/>
          </p:nvSpPr>
          <p:spPr bwMode="auto">
            <a:xfrm>
              <a:off x="969963" y="1360488"/>
              <a:ext cx="11112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40</a:t>
              </a:r>
            </a:p>
          </p:txBody>
        </p:sp>
        <p:sp>
          <p:nvSpPr>
            <p:cNvPr id="458" name="Text Box 16"/>
            <p:cNvSpPr txBox="1">
              <a:spLocks noChangeArrowheads="1"/>
            </p:cNvSpPr>
            <p:nvPr/>
          </p:nvSpPr>
          <p:spPr bwMode="auto">
            <a:xfrm>
              <a:off x="969963" y="1179513"/>
              <a:ext cx="11112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50</a:t>
              </a:r>
            </a:p>
          </p:txBody>
        </p:sp>
        <p:sp>
          <p:nvSpPr>
            <p:cNvPr id="459" name="Text Box 17"/>
            <p:cNvSpPr txBox="1">
              <a:spLocks noChangeArrowheads="1"/>
            </p:cNvSpPr>
            <p:nvPr/>
          </p:nvSpPr>
          <p:spPr bwMode="auto">
            <a:xfrm>
              <a:off x="1252538" y="765278"/>
              <a:ext cx="1568450"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2936" rIns="0" bIns="0"/>
            <a:lstStyle>
              <a:lvl1pPr>
                <a:tabLst>
                  <a:tab pos="723900" algn="l"/>
                </a:tabLst>
                <a:defRPr>
                  <a:solidFill>
                    <a:srgbClr val="000000"/>
                  </a:solidFill>
                  <a:latin typeface="Arial" charset="0"/>
                  <a:ea typeface="Arial Unicode MS" charset="0"/>
                  <a:cs typeface="Arial Unicode MS" charset="0"/>
                </a:defRPr>
              </a:lvl1pPr>
              <a:lvl2pPr>
                <a:tabLst>
                  <a:tab pos="723900" algn="l"/>
                </a:tabLst>
                <a:defRPr>
                  <a:solidFill>
                    <a:srgbClr val="000000"/>
                  </a:solidFill>
                  <a:latin typeface="Arial" charset="0"/>
                  <a:ea typeface="Arial Unicode MS" charset="0"/>
                  <a:cs typeface="Arial Unicode MS" charset="0"/>
                </a:defRPr>
              </a:lvl2pPr>
              <a:lvl3pPr>
                <a:tabLst>
                  <a:tab pos="723900" algn="l"/>
                </a:tabLst>
                <a:defRPr>
                  <a:solidFill>
                    <a:srgbClr val="000000"/>
                  </a:solidFill>
                  <a:latin typeface="Arial" charset="0"/>
                  <a:ea typeface="Arial Unicode MS" charset="0"/>
                  <a:cs typeface="Arial Unicode MS" charset="0"/>
                </a:defRPr>
              </a:lvl3pPr>
              <a:lvl4pPr>
                <a:tabLst>
                  <a:tab pos="723900" algn="l"/>
                </a:tabLst>
                <a:defRPr>
                  <a:solidFill>
                    <a:srgbClr val="000000"/>
                  </a:solidFill>
                  <a:latin typeface="Arial" charset="0"/>
                  <a:ea typeface="Arial Unicode MS" charset="0"/>
                  <a:cs typeface="Arial Unicode MS" charset="0"/>
                </a:defRPr>
              </a:lvl4pPr>
              <a:lvl5pPr>
                <a:tabLst>
                  <a:tab pos="7239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9pPr>
            </a:lstStyle>
            <a:p>
              <a:pPr marL="0" marR="0" lvl="0" indent="0" algn="ct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Lst>
                <a:defRPr/>
              </a:pPr>
              <a:r>
                <a:rPr kumimoji="0" lang="en-GB" altLang="en-US" sz="1733"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Non-TRK fusion</a:t>
              </a:r>
            </a:p>
          </p:txBody>
        </p:sp>
        <p:sp>
          <p:nvSpPr>
            <p:cNvPr id="460" name="Text Box 18"/>
            <p:cNvSpPr txBox="1">
              <a:spLocks noChangeArrowheads="1"/>
            </p:cNvSpPr>
            <p:nvPr/>
          </p:nvSpPr>
          <p:spPr bwMode="auto">
            <a:xfrm>
              <a:off x="2913063" y="765278"/>
              <a:ext cx="53943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2936" rIns="0" bIns="0"/>
            <a:lstStyle/>
            <a:p>
              <a:pPr marL="0" marR="0" lvl="0" indent="0" algn="ctr"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r>
                <a:rPr kumimoji="0" lang="en-GB" altLang="en-US" sz="1733"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TRK fusion</a:t>
              </a:r>
            </a:p>
          </p:txBody>
        </p:sp>
        <p:sp>
          <p:nvSpPr>
            <p:cNvPr id="461" name="Text Box 19"/>
            <p:cNvSpPr txBox="1">
              <a:spLocks noChangeArrowheads="1"/>
            </p:cNvSpPr>
            <p:nvPr/>
          </p:nvSpPr>
          <p:spPr bwMode="auto">
            <a:xfrm rot="16200000">
              <a:off x="-614362" y="2519362"/>
              <a:ext cx="2711450"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2936" rIns="0" bIns="0"/>
            <a:lstStyle>
              <a:lvl1pPr>
                <a:tabLst>
                  <a:tab pos="723900" algn="l"/>
                  <a:tab pos="1447800" algn="l"/>
                  <a:tab pos="2171700" algn="l"/>
                </a:tabLst>
                <a:defRPr>
                  <a:solidFill>
                    <a:srgbClr val="000000"/>
                  </a:solidFill>
                  <a:latin typeface="Arial" charset="0"/>
                  <a:ea typeface="Arial Unicode MS" charset="0"/>
                  <a:cs typeface="Arial Unicode MS" charset="0"/>
                </a:defRPr>
              </a:lvl1pPr>
              <a:lvl2pPr>
                <a:tabLst>
                  <a:tab pos="723900" algn="l"/>
                  <a:tab pos="1447800" algn="l"/>
                  <a:tab pos="2171700" algn="l"/>
                </a:tabLst>
                <a:defRPr>
                  <a:solidFill>
                    <a:srgbClr val="000000"/>
                  </a:solidFill>
                  <a:latin typeface="Arial" charset="0"/>
                  <a:ea typeface="Arial Unicode MS" charset="0"/>
                  <a:cs typeface="Arial Unicode MS" charset="0"/>
                </a:defRPr>
              </a:lvl2pPr>
              <a:lvl3pPr>
                <a:tabLst>
                  <a:tab pos="723900" algn="l"/>
                  <a:tab pos="1447800" algn="l"/>
                  <a:tab pos="2171700" algn="l"/>
                </a:tabLst>
                <a:defRPr>
                  <a:solidFill>
                    <a:srgbClr val="000000"/>
                  </a:solidFill>
                  <a:latin typeface="Arial" charset="0"/>
                  <a:ea typeface="Arial Unicode MS" charset="0"/>
                  <a:cs typeface="Arial Unicode MS" charset="0"/>
                </a:defRPr>
              </a:lvl3pPr>
              <a:lvl4pPr>
                <a:tabLst>
                  <a:tab pos="723900" algn="l"/>
                  <a:tab pos="1447800" algn="l"/>
                  <a:tab pos="2171700" algn="l"/>
                </a:tabLst>
                <a:defRPr>
                  <a:solidFill>
                    <a:srgbClr val="000000"/>
                  </a:solidFill>
                  <a:latin typeface="Arial" charset="0"/>
                  <a:ea typeface="Arial Unicode MS" charset="0"/>
                  <a:cs typeface="Arial Unicode MS" charset="0"/>
                </a:defRPr>
              </a:lvl4pPr>
              <a:lvl5pPr>
                <a:tabLst>
                  <a:tab pos="723900" algn="l"/>
                  <a:tab pos="1447800" algn="l"/>
                  <a:tab pos="21717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Arial Unicode MS" charset="0"/>
                  <a:cs typeface="Arial Unicode MS" charset="0"/>
                </a:defRPr>
              </a:lvl9pPr>
            </a:lstStyle>
            <a:p>
              <a:pPr marL="0" marR="0" lvl="0" indent="0" algn="ct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Lst>
                <a:defRPr/>
              </a:pPr>
              <a:r>
                <a:rPr kumimoji="0" lang="en-GB" altLang="en-US" sz="14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Maximum change in </a:t>
              </a:r>
              <a:r>
                <a:rPr kumimoji="0" lang="en-GB" altLang="en-US" sz="1467" b="1" i="0" u="none" strike="noStrike" kern="1200" cap="none" spc="0" normalizeH="0" baseline="0" noProof="0" dirty="0" err="1">
                  <a:ln>
                    <a:noFill/>
                  </a:ln>
                  <a:solidFill>
                    <a:srgbClr val="000000"/>
                  </a:solidFill>
                  <a:effectLst/>
                  <a:uLnTx/>
                  <a:uFillTx/>
                  <a:latin typeface="Arial Narrow" charset="0"/>
                  <a:ea typeface="Arial Narrow" charset="0"/>
                  <a:cs typeface="Arial Narrow" charset="0"/>
                </a:rPr>
                <a:t>tumor</a:t>
              </a:r>
              <a:r>
                <a:rPr kumimoji="0" lang="en-GB" altLang="en-US" sz="14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 size (%)</a:t>
              </a:r>
            </a:p>
          </p:txBody>
        </p:sp>
        <p:sp>
          <p:nvSpPr>
            <p:cNvPr id="462" name="Freeform 20"/>
            <p:cNvSpPr>
              <a:spLocks noChangeArrowheads="1"/>
            </p:cNvSpPr>
            <p:nvPr/>
          </p:nvSpPr>
          <p:spPr bwMode="auto">
            <a:xfrm>
              <a:off x="1227138" y="1254125"/>
              <a:ext cx="323850" cy="896938"/>
            </a:xfrm>
            <a:custGeom>
              <a:avLst/>
              <a:gdLst>
                <a:gd name="T0" fmla="*/ 161941 w 898"/>
                <a:gd name="T1" fmla="*/ 896452 h 2492"/>
                <a:gd name="T2" fmla="*/ 0 w 898"/>
                <a:gd name="T3" fmla="*/ 896452 h 2492"/>
                <a:gd name="T4" fmla="*/ 0 w 898"/>
                <a:gd name="T5" fmla="*/ 0 h 2492"/>
                <a:gd name="T6" fmla="*/ 323520 w 898"/>
                <a:gd name="T7" fmla="*/ 0 h 2492"/>
                <a:gd name="T8" fmla="*/ 323520 w 898"/>
                <a:gd name="T9" fmla="*/ 896452 h 2492"/>
                <a:gd name="T10" fmla="*/ 161941 w 898"/>
                <a:gd name="T11" fmla="*/ 896452 h 24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492">
                  <a:moveTo>
                    <a:pt x="449" y="2491"/>
                  </a:moveTo>
                  <a:lnTo>
                    <a:pt x="0" y="2491"/>
                  </a:lnTo>
                  <a:lnTo>
                    <a:pt x="0" y="0"/>
                  </a:lnTo>
                  <a:lnTo>
                    <a:pt x="897" y="0"/>
                  </a:lnTo>
                  <a:lnTo>
                    <a:pt x="897" y="2491"/>
                  </a:lnTo>
                  <a:lnTo>
                    <a:pt x="449" y="2491"/>
                  </a:lnTo>
                </a:path>
              </a:pathLst>
            </a:custGeom>
            <a:solidFill>
              <a:srgbClr val="80818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3" name="Freeform 21"/>
            <p:cNvSpPr>
              <a:spLocks noChangeArrowheads="1"/>
            </p:cNvSpPr>
            <p:nvPr/>
          </p:nvSpPr>
          <p:spPr bwMode="auto">
            <a:xfrm>
              <a:off x="1649413" y="1574800"/>
              <a:ext cx="323850" cy="577850"/>
            </a:xfrm>
            <a:custGeom>
              <a:avLst/>
              <a:gdLst>
                <a:gd name="T0" fmla="*/ 161941 w 898"/>
                <a:gd name="T1" fmla="*/ 577409 h 1603"/>
                <a:gd name="T2" fmla="*/ 0 w 898"/>
                <a:gd name="T3" fmla="*/ 577409 h 1603"/>
                <a:gd name="T4" fmla="*/ 0 w 898"/>
                <a:gd name="T5" fmla="*/ 0 h 1603"/>
                <a:gd name="T6" fmla="*/ 323520 w 898"/>
                <a:gd name="T7" fmla="*/ 0 h 1603"/>
                <a:gd name="T8" fmla="*/ 323520 w 898"/>
                <a:gd name="T9" fmla="*/ 577409 h 1603"/>
                <a:gd name="T10" fmla="*/ 161941 w 898"/>
                <a:gd name="T11" fmla="*/ 577409 h 1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1603">
                  <a:moveTo>
                    <a:pt x="449" y="1602"/>
                  </a:moveTo>
                  <a:lnTo>
                    <a:pt x="0" y="1602"/>
                  </a:lnTo>
                  <a:lnTo>
                    <a:pt x="0" y="0"/>
                  </a:lnTo>
                  <a:lnTo>
                    <a:pt x="897" y="0"/>
                  </a:lnTo>
                  <a:lnTo>
                    <a:pt x="897" y="1602"/>
                  </a:lnTo>
                  <a:lnTo>
                    <a:pt x="449" y="1602"/>
                  </a:lnTo>
                </a:path>
              </a:pathLst>
            </a:custGeom>
            <a:solidFill>
              <a:srgbClr val="80818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4" name="Freeform 22"/>
            <p:cNvSpPr>
              <a:spLocks noChangeArrowheads="1"/>
            </p:cNvSpPr>
            <p:nvPr/>
          </p:nvSpPr>
          <p:spPr bwMode="auto">
            <a:xfrm>
              <a:off x="2071688" y="2065338"/>
              <a:ext cx="323850" cy="85725"/>
            </a:xfrm>
            <a:custGeom>
              <a:avLst/>
              <a:gdLst>
                <a:gd name="T0" fmla="*/ 161941 w 898"/>
                <a:gd name="T1" fmla="*/ 85353 h 238"/>
                <a:gd name="T2" fmla="*/ 0 w 898"/>
                <a:gd name="T3" fmla="*/ 85353 h 238"/>
                <a:gd name="T4" fmla="*/ 0 w 898"/>
                <a:gd name="T5" fmla="*/ 0 h 238"/>
                <a:gd name="T6" fmla="*/ 323520 w 898"/>
                <a:gd name="T7" fmla="*/ 0 h 238"/>
                <a:gd name="T8" fmla="*/ 323520 w 898"/>
                <a:gd name="T9" fmla="*/ 85353 h 238"/>
                <a:gd name="T10" fmla="*/ 161941 w 898"/>
                <a:gd name="T11" fmla="*/ 85353 h 2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8">
                  <a:moveTo>
                    <a:pt x="449" y="237"/>
                  </a:moveTo>
                  <a:lnTo>
                    <a:pt x="0" y="237"/>
                  </a:lnTo>
                  <a:lnTo>
                    <a:pt x="0" y="0"/>
                  </a:lnTo>
                  <a:lnTo>
                    <a:pt x="897" y="0"/>
                  </a:lnTo>
                  <a:lnTo>
                    <a:pt x="897" y="237"/>
                  </a:lnTo>
                  <a:lnTo>
                    <a:pt x="449" y="237"/>
                  </a:lnTo>
                </a:path>
              </a:pathLst>
            </a:custGeom>
            <a:solidFill>
              <a:srgbClr val="80818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5" name="Freeform 23"/>
            <p:cNvSpPr>
              <a:spLocks noChangeArrowheads="1"/>
            </p:cNvSpPr>
            <p:nvPr/>
          </p:nvSpPr>
          <p:spPr bwMode="auto">
            <a:xfrm>
              <a:off x="2493963" y="2151063"/>
              <a:ext cx="323850" cy="376237"/>
            </a:xfrm>
            <a:custGeom>
              <a:avLst/>
              <a:gdLst>
                <a:gd name="T0" fmla="*/ 161941 w 898"/>
                <a:gd name="T1" fmla="*/ 375824 h 1045"/>
                <a:gd name="T2" fmla="*/ 0 w 898"/>
                <a:gd name="T3" fmla="*/ 375824 h 1045"/>
                <a:gd name="T4" fmla="*/ 0 w 898"/>
                <a:gd name="T5" fmla="*/ 0 h 1045"/>
                <a:gd name="T6" fmla="*/ 323520 w 898"/>
                <a:gd name="T7" fmla="*/ 0 h 1045"/>
                <a:gd name="T8" fmla="*/ 323520 w 898"/>
                <a:gd name="T9" fmla="*/ 375824 h 1045"/>
                <a:gd name="T10" fmla="*/ 161941 w 898"/>
                <a:gd name="T11" fmla="*/ 375824 h 10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1045">
                  <a:moveTo>
                    <a:pt x="449" y="1044"/>
                  </a:moveTo>
                  <a:lnTo>
                    <a:pt x="0" y="1044"/>
                  </a:lnTo>
                  <a:lnTo>
                    <a:pt x="0" y="0"/>
                  </a:lnTo>
                  <a:lnTo>
                    <a:pt x="897" y="0"/>
                  </a:lnTo>
                  <a:lnTo>
                    <a:pt x="897" y="1044"/>
                  </a:lnTo>
                  <a:lnTo>
                    <a:pt x="449" y="1044"/>
                  </a:lnTo>
                </a:path>
              </a:pathLst>
            </a:custGeom>
            <a:solidFill>
              <a:srgbClr val="80818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6" name="Freeform 24"/>
            <p:cNvSpPr>
              <a:spLocks noChangeArrowheads="1"/>
            </p:cNvSpPr>
            <p:nvPr/>
          </p:nvSpPr>
          <p:spPr bwMode="auto">
            <a:xfrm>
              <a:off x="2916238" y="2151063"/>
              <a:ext cx="323850" cy="469900"/>
            </a:xfrm>
            <a:custGeom>
              <a:avLst/>
              <a:gdLst>
                <a:gd name="T0" fmla="*/ 161941 w 898"/>
                <a:gd name="T1" fmla="*/ 469474 h 1304"/>
                <a:gd name="T2" fmla="*/ 0 w 898"/>
                <a:gd name="T3" fmla="*/ 469474 h 1304"/>
                <a:gd name="T4" fmla="*/ 0 w 898"/>
                <a:gd name="T5" fmla="*/ 0 h 1304"/>
                <a:gd name="T6" fmla="*/ 323520 w 898"/>
                <a:gd name="T7" fmla="*/ 0 h 1304"/>
                <a:gd name="T8" fmla="*/ 323520 w 898"/>
                <a:gd name="T9" fmla="*/ 469474 h 1304"/>
                <a:gd name="T10" fmla="*/ 161941 w 898"/>
                <a:gd name="T11" fmla="*/ 469474 h 1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1304">
                  <a:moveTo>
                    <a:pt x="449" y="1303"/>
                  </a:moveTo>
                  <a:lnTo>
                    <a:pt x="0" y="1303"/>
                  </a:lnTo>
                  <a:lnTo>
                    <a:pt x="0" y="0"/>
                  </a:lnTo>
                  <a:lnTo>
                    <a:pt x="897" y="0"/>
                  </a:lnTo>
                  <a:lnTo>
                    <a:pt x="897" y="1303"/>
                  </a:lnTo>
                  <a:lnTo>
                    <a:pt x="449" y="1303"/>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7" name="Freeform 25"/>
            <p:cNvSpPr>
              <a:spLocks noChangeArrowheads="1"/>
            </p:cNvSpPr>
            <p:nvPr/>
          </p:nvSpPr>
          <p:spPr bwMode="auto">
            <a:xfrm>
              <a:off x="3338513" y="2151063"/>
              <a:ext cx="323850" cy="568325"/>
            </a:xfrm>
            <a:custGeom>
              <a:avLst/>
              <a:gdLst>
                <a:gd name="T0" fmla="*/ 161941 w 898"/>
                <a:gd name="T1" fmla="*/ 567885 h 1578"/>
                <a:gd name="T2" fmla="*/ 0 w 898"/>
                <a:gd name="T3" fmla="*/ 567885 h 1578"/>
                <a:gd name="T4" fmla="*/ 0 w 898"/>
                <a:gd name="T5" fmla="*/ 0 h 1578"/>
                <a:gd name="T6" fmla="*/ 323520 w 898"/>
                <a:gd name="T7" fmla="*/ 0 h 1578"/>
                <a:gd name="T8" fmla="*/ 323520 w 898"/>
                <a:gd name="T9" fmla="*/ 567885 h 1578"/>
                <a:gd name="T10" fmla="*/ 161941 w 898"/>
                <a:gd name="T11" fmla="*/ 567885 h 15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1578">
                  <a:moveTo>
                    <a:pt x="449" y="1577"/>
                  </a:moveTo>
                  <a:lnTo>
                    <a:pt x="0" y="1577"/>
                  </a:lnTo>
                  <a:lnTo>
                    <a:pt x="0" y="0"/>
                  </a:lnTo>
                  <a:lnTo>
                    <a:pt x="897" y="0"/>
                  </a:lnTo>
                  <a:lnTo>
                    <a:pt x="897" y="1577"/>
                  </a:lnTo>
                  <a:lnTo>
                    <a:pt x="449" y="1577"/>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8" name="Freeform 26"/>
            <p:cNvSpPr>
              <a:spLocks noChangeArrowheads="1"/>
            </p:cNvSpPr>
            <p:nvPr/>
          </p:nvSpPr>
          <p:spPr bwMode="auto">
            <a:xfrm>
              <a:off x="3760788" y="2151063"/>
              <a:ext cx="323850" cy="852487"/>
            </a:xfrm>
            <a:custGeom>
              <a:avLst/>
              <a:gdLst>
                <a:gd name="T0" fmla="*/ 161941 w 898"/>
                <a:gd name="T1" fmla="*/ 852007 h 2369"/>
                <a:gd name="T2" fmla="*/ 0 w 898"/>
                <a:gd name="T3" fmla="*/ 852007 h 2369"/>
                <a:gd name="T4" fmla="*/ 0 w 898"/>
                <a:gd name="T5" fmla="*/ 0 h 2369"/>
                <a:gd name="T6" fmla="*/ 323520 w 898"/>
                <a:gd name="T7" fmla="*/ 0 h 2369"/>
                <a:gd name="T8" fmla="*/ 323520 w 898"/>
                <a:gd name="T9" fmla="*/ 852007 h 2369"/>
                <a:gd name="T10" fmla="*/ 161941 w 898"/>
                <a:gd name="T11" fmla="*/ 852007 h 2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69">
                  <a:moveTo>
                    <a:pt x="449" y="2368"/>
                  </a:moveTo>
                  <a:lnTo>
                    <a:pt x="0" y="2368"/>
                  </a:lnTo>
                  <a:lnTo>
                    <a:pt x="0" y="0"/>
                  </a:lnTo>
                  <a:lnTo>
                    <a:pt x="897" y="0"/>
                  </a:lnTo>
                  <a:lnTo>
                    <a:pt x="897" y="2368"/>
                  </a:lnTo>
                  <a:lnTo>
                    <a:pt x="449" y="2368"/>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9" name="Freeform 27"/>
            <p:cNvSpPr>
              <a:spLocks noChangeArrowheads="1"/>
            </p:cNvSpPr>
            <p:nvPr/>
          </p:nvSpPr>
          <p:spPr bwMode="auto">
            <a:xfrm>
              <a:off x="4183063" y="2151063"/>
              <a:ext cx="323850" cy="852487"/>
            </a:xfrm>
            <a:custGeom>
              <a:avLst/>
              <a:gdLst>
                <a:gd name="T0" fmla="*/ 161941 w 898"/>
                <a:gd name="T1" fmla="*/ 852007 h 2369"/>
                <a:gd name="T2" fmla="*/ 0 w 898"/>
                <a:gd name="T3" fmla="*/ 852007 h 2369"/>
                <a:gd name="T4" fmla="*/ 0 w 898"/>
                <a:gd name="T5" fmla="*/ 0 h 2369"/>
                <a:gd name="T6" fmla="*/ 323520 w 898"/>
                <a:gd name="T7" fmla="*/ 0 h 2369"/>
                <a:gd name="T8" fmla="*/ 323520 w 898"/>
                <a:gd name="T9" fmla="*/ 852007 h 2369"/>
                <a:gd name="T10" fmla="*/ 161941 w 898"/>
                <a:gd name="T11" fmla="*/ 852007 h 2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69">
                  <a:moveTo>
                    <a:pt x="449" y="2368"/>
                  </a:moveTo>
                  <a:lnTo>
                    <a:pt x="0" y="2368"/>
                  </a:lnTo>
                  <a:lnTo>
                    <a:pt x="0" y="0"/>
                  </a:lnTo>
                  <a:lnTo>
                    <a:pt x="897" y="0"/>
                  </a:lnTo>
                  <a:lnTo>
                    <a:pt x="897" y="2368"/>
                  </a:lnTo>
                  <a:lnTo>
                    <a:pt x="449" y="2368"/>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0" name="Freeform 28"/>
            <p:cNvSpPr>
              <a:spLocks noChangeArrowheads="1"/>
            </p:cNvSpPr>
            <p:nvPr/>
          </p:nvSpPr>
          <p:spPr bwMode="auto">
            <a:xfrm>
              <a:off x="4605338" y="2151063"/>
              <a:ext cx="323850" cy="879475"/>
            </a:xfrm>
            <a:custGeom>
              <a:avLst/>
              <a:gdLst>
                <a:gd name="T0" fmla="*/ 161941 w 898"/>
                <a:gd name="T1" fmla="*/ 878992 h 2444"/>
                <a:gd name="T2" fmla="*/ 0 w 898"/>
                <a:gd name="T3" fmla="*/ 878992 h 2444"/>
                <a:gd name="T4" fmla="*/ 0 w 898"/>
                <a:gd name="T5" fmla="*/ 0 h 2444"/>
                <a:gd name="T6" fmla="*/ 323520 w 898"/>
                <a:gd name="T7" fmla="*/ 0 h 2444"/>
                <a:gd name="T8" fmla="*/ 323520 w 898"/>
                <a:gd name="T9" fmla="*/ 878992 h 2444"/>
                <a:gd name="T10" fmla="*/ 161941 w 898"/>
                <a:gd name="T11" fmla="*/ 878992 h 24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444">
                  <a:moveTo>
                    <a:pt x="449" y="2443"/>
                  </a:moveTo>
                  <a:lnTo>
                    <a:pt x="0" y="2443"/>
                  </a:lnTo>
                  <a:lnTo>
                    <a:pt x="0" y="0"/>
                  </a:lnTo>
                  <a:lnTo>
                    <a:pt x="897" y="0"/>
                  </a:lnTo>
                  <a:lnTo>
                    <a:pt x="897" y="2443"/>
                  </a:lnTo>
                  <a:lnTo>
                    <a:pt x="449" y="2443"/>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1" name="Freeform 29"/>
            <p:cNvSpPr>
              <a:spLocks noChangeArrowheads="1"/>
            </p:cNvSpPr>
            <p:nvPr/>
          </p:nvSpPr>
          <p:spPr bwMode="auto">
            <a:xfrm>
              <a:off x="5027613" y="2151063"/>
              <a:ext cx="323850" cy="903287"/>
            </a:xfrm>
            <a:custGeom>
              <a:avLst/>
              <a:gdLst>
                <a:gd name="T0" fmla="*/ 161941 w 898"/>
                <a:gd name="T1" fmla="*/ 902800 h 2511"/>
                <a:gd name="T2" fmla="*/ 0 w 898"/>
                <a:gd name="T3" fmla="*/ 902800 h 2511"/>
                <a:gd name="T4" fmla="*/ 0 w 898"/>
                <a:gd name="T5" fmla="*/ 0 h 2511"/>
                <a:gd name="T6" fmla="*/ 323520 w 898"/>
                <a:gd name="T7" fmla="*/ 0 h 2511"/>
                <a:gd name="T8" fmla="*/ 323520 w 898"/>
                <a:gd name="T9" fmla="*/ 902800 h 2511"/>
                <a:gd name="T10" fmla="*/ 161941 w 898"/>
                <a:gd name="T11" fmla="*/ 902800 h 25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511">
                  <a:moveTo>
                    <a:pt x="449" y="2510"/>
                  </a:moveTo>
                  <a:lnTo>
                    <a:pt x="0" y="2510"/>
                  </a:lnTo>
                  <a:lnTo>
                    <a:pt x="0" y="0"/>
                  </a:lnTo>
                  <a:lnTo>
                    <a:pt x="897" y="0"/>
                  </a:lnTo>
                  <a:lnTo>
                    <a:pt x="897" y="2510"/>
                  </a:lnTo>
                  <a:lnTo>
                    <a:pt x="449" y="2510"/>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2" name="Freeform 30"/>
            <p:cNvSpPr>
              <a:spLocks noChangeArrowheads="1"/>
            </p:cNvSpPr>
            <p:nvPr/>
          </p:nvSpPr>
          <p:spPr bwMode="auto">
            <a:xfrm>
              <a:off x="5449888" y="2151063"/>
              <a:ext cx="323850" cy="1206500"/>
            </a:xfrm>
            <a:custGeom>
              <a:avLst/>
              <a:gdLst>
                <a:gd name="T0" fmla="*/ 161941 w 898"/>
                <a:gd name="T1" fmla="*/ 1205971 h 3351"/>
                <a:gd name="T2" fmla="*/ 0 w 898"/>
                <a:gd name="T3" fmla="*/ 1205971 h 3351"/>
                <a:gd name="T4" fmla="*/ 0 w 898"/>
                <a:gd name="T5" fmla="*/ 0 h 3351"/>
                <a:gd name="T6" fmla="*/ 323520 w 898"/>
                <a:gd name="T7" fmla="*/ 0 h 3351"/>
                <a:gd name="T8" fmla="*/ 323520 w 898"/>
                <a:gd name="T9" fmla="*/ 1205971 h 3351"/>
                <a:gd name="T10" fmla="*/ 161941 w 898"/>
                <a:gd name="T11" fmla="*/ 1205971 h 3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3351">
                  <a:moveTo>
                    <a:pt x="449" y="3350"/>
                  </a:moveTo>
                  <a:lnTo>
                    <a:pt x="0" y="3350"/>
                  </a:lnTo>
                  <a:lnTo>
                    <a:pt x="0" y="0"/>
                  </a:lnTo>
                  <a:lnTo>
                    <a:pt x="897" y="0"/>
                  </a:lnTo>
                  <a:lnTo>
                    <a:pt x="897" y="3350"/>
                  </a:lnTo>
                  <a:lnTo>
                    <a:pt x="449" y="3350"/>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3" name="Freeform 31"/>
            <p:cNvSpPr>
              <a:spLocks noChangeArrowheads="1"/>
            </p:cNvSpPr>
            <p:nvPr/>
          </p:nvSpPr>
          <p:spPr bwMode="auto">
            <a:xfrm>
              <a:off x="5872163" y="2151063"/>
              <a:ext cx="323850" cy="1409700"/>
            </a:xfrm>
            <a:custGeom>
              <a:avLst/>
              <a:gdLst>
                <a:gd name="T0" fmla="*/ 161941 w 898"/>
                <a:gd name="T1" fmla="*/ 1409142 h 3918"/>
                <a:gd name="T2" fmla="*/ 0 w 898"/>
                <a:gd name="T3" fmla="*/ 1409142 h 3918"/>
                <a:gd name="T4" fmla="*/ 0 w 898"/>
                <a:gd name="T5" fmla="*/ 0 h 3918"/>
                <a:gd name="T6" fmla="*/ 323520 w 898"/>
                <a:gd name="T7" fmla="*/ 0 h 3918"/>
                <a:gd name="T8" fmla="*/ 323520 w 898"/>
                <a:gd name="T9" fmla="*/ 1409142 h 3918"/>
                <a:gd name="T10" fmla="*/ 161941 w 898"/>
                <a:gd name="T11" fmla="*/ 1409142 h 39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3918">
                  <a:moveTo>
                    <a:pt x="449" y="3917"/>
                  </a:moveTo>
                  <a:lnTo>
                    <a:pt x="0" y="3917"/>
                  </a:lnTo>
                  <a:lnTo>
                    <a:pt x="0" y="0"/>
                  </a:lnTo>
                  <a:lnTo>
                    <a:pt x="897" y="0"/>
                  </a:lnTo>
                  <a:lnTo>
                    <a:pt x="897" y="3917"/>
                  </a:lnTo>
                  <a:lnTo>
                    <a:pt x="449" y="3917"/>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4" name="Freeform 32"/>
            <p:cNvSpPr>
              <a:spLocks noChangeArrowheads="1"/>
            </p:cNvSpPr>
            <p:nvPr/>
          </p:nvSpPr>
          <p:spPr bwMode="auto">
            <a:xfrm>
              <a:off x="6294438" y="2151063"/>
              <a:ext cx="323850" cy="1698625"/>
            </a:xfrm>
            <a:custGeom>
              <a:avLst/>
              <a:gdLst>
                <a:gd name="T0" fmla="*/ 161941 w 898"/>
                <a:gd name="T1" fmla="*/ 1698027 h 4717"/>
                <a:gd name="T2" fmla="*/ 0 w 898"/>
                <a:gd name="T3" fmla="*/ 1698027 h 4717"/>
                <a:gd name="T4" fmla="*/ 0 w 898"/>
                <a:gd name="T5" fmla="*/ 0 h 4717"/>
                <a:gd name="T6" fmla="*/ 323520 w 898"/>
                <a:gd name="T7" fmla="*/ 0 h 4717"/>
                <a:gd name="T8" fmla="*/ 323520 w 898"/>
                <a:gd name="T9" fmla="*/ 1698027 h 4717"/>
                <a:gd name="T10" fmla="*/ 161941 w 898"/>
                <a:gd name="T11" fmla="*/ 1698027 h 47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4717">
                  <a:moveTo>
                    <a:pt x="449" y="4716"/>
                  </a:moveTo>
                  <a:lnTo>
                    <a:pt x="0" y="4716"/>
                  </a:lnTo>
                  <a:lnTo>
                    <a:pt x="0" y="0"/>
                  </a:lnTo>
                  <a:lnTo>
                    <a:pt x="897" y="0"/>
                  </a:lnTo>
                  <a:lnTo>
                    <a:pt x="897" y="4716"/>
                  </a:lnTo>
                  <a:lnTo>
                    <a:pt x="449" y="4716"/>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5" name="Freeform 33"/>
            <p:cNvSpPr>
              <a:spLocks noChangeArrowheads="1"/>
            </p:cNvSpPr>
            <p:nvPr/>
          </p:nvSpPr>
          <p:spPr bwMode="auto">
            <a:xfrm>
              <a:off x="6716713" y="2151063"/>
              <a:ext cx="323850" cy="1804987"/>
            </a:xfrm>
            <a:custGeom>
              <a:avLst/>
              <a:gdLst>
                <a:gd name="T0" fmla="*/ 161941 w 898"/>
                <a:gd name="T1" fmla="*/ 1804374 h 5016"/>
                <a:gd name="T2" fmla="*/ 0 w 898"/>
                <a:gd name="T3" fmla="*/ 1804374 h 5016"/>
                <a:gd name="T4" fmla="*/ 0 w 898"/>
                <a:gd name="T5" fmla="*/ 0 h 5016"/>
                <a:gd name="T6" fmla="*/ 323520 w 898"/>
                <a:gd name="T7" fmla="*/ 0 h 5016"/>
                <a:gd name="T8" fmla="*/ 323520 w 898"/>
                <a:gd name="T9" fmla="*/ 1804374 h 5016"/>
                <a:gd name="T10" fmla="*/ 161941 w 898"/>
                <a:gd name="T11" fmla="*/ 1804374 h 5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5016">
                  <a:moveTo>
                    <a:pt x="449" y="5015"/>
                  </a:moveTo>
                  <a:lnTo>
                    <a:pt x="0" y="5015"/>
                  </a:lnTo>
                  <a:lnTo>
                    <a:pt x="0" y="0"/>
                  </a:lnTo>
                  <a:lnTo>
                    <a:pt x="897" y="0"/>
                  </a:lnTo>
                  <a:lnTo>
                    <a:pt x="897" y="5015"/>
                  </a:lnTo>
                  <a:lnTo>
                    <a:pt x="449" y="5015"/>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6" name="Freeform 34"/>
            <p:cNvSpPr>
              <a:spLocks noChangeArrowheads="1"/>
            </p:cNvSpPr>
            <p:nvPr/>
          </p:nvSpPr>
          <p:spPr bwMode="auto">
            <a:xfrm>
              <a:off x="7138988" y="2151063"/>
              <a:ext cx="323850" cy="1804987"/>
            </a:xfrm>
            <a:custGeom>
              <a:avLst/>
              <a:gdLst>
                <a:gd name="T0" fmla="*/ 161941 w 898"/>
                <a:gd name="T1" fmla="*/ 1804374 h 5016"/>
                <a:gd name="T2" fmla="*/ 0 w 898"/>
                <a:gd name="T3" fmla="*/ 1804374 h 5016"/>
                <a:gd name="T4" fmla="*/ 0 w 898"/>
                <a:gd name="T5" fmla="*/ 0 h 5016"/>
                <a:gd name="T6" fmla="*/ 323520 w 898"/>
                <a:gd name="T7" fmla="*/ 0 h 5016"/>
                <a:gd name="T8" fmla="*/ 323520 w 898"/>
                <a:gd name="T9" fmla="*/ 1804374 h 5016"/>
                <a:gd name="T10" fmla="*/ 161941 w 898"/>
                <a:gd name="T11" fmla="*/ 1804374 h 5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5016">
                  <a:moveTo>
                    <a:pt x="449" y="5015"/>
                  </a:moveTo>
                  <a:lnTo>
                    <a:pt x="0" y="5015"/>
                  </a:lnTo>
                  <a:lnTo>
                    <a:pt x="0" y="0"/>
                  </a:lnTo>
                  <a:lnTo>
                    <a:pt x="897" y="0"/>
                  </a:lnTo>
                  <a:lnTo>
                    <a:pt x="897" y="5015"/>
                  </a:lnTo>
                  <a:lnTo>
                    <a:pt x="449" y="5015"/>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7" name="Freeform 35"/>
            <p:cNvSpPr>
              <a:spLocks noChangeArrowheads="1"/>
            </p:cNvSpPr>
            <p:nvPr/>
          </p:nvSpPr>
          <p:spPr bwMode="auto">
            <a:xfrm>
              <a:off x="7561263" y="2151063"/>
              <a:ext cx="323850" cy="1804987"/>
            </a:xfrm>
            <a:custGeom>
              <a:avLst/>
              <a:gdLst>
                <a:gd name="T0" fmla="*/ 161941 w 898"/>
                <a:gd name="T1" fmla="*/ 1804374 h 5016"/>
                <a:gd name="T2" fmla="*/ 0 w 898"/>
                <a:gd name="T3" fmla="*/ 1804374 h 5016"/>
                <a:gd name="T4" fmla="*/ 0 w 898"/>
                <a:gd name="T5" fmla="*/ 0 h 5016"/>
                <a:gd name="T6" fmla="*/ 323520 w 898"/>
                <a:gd name="T7" fmla="*/ 0 h 5016"/>
                <a:gd name="T8" fmla="*/ 323520 w 898"/>
                <a:gd name="T9" fmla="*/ 1804374 h 5016"/>
                <a:gd name="T10" fmla="*/ 161941 w 898"/>
                <a:gd name="T11" fmla="*/ 1804374 h 5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5016">
                  <a:moveTo>
                    <a:pt x="449" y="5015"/>
                  </a:moveTo>
                  <a:lnTo>
                    <a:pt x="0" y="5015"/>
                  </a:lnTo>
                  <a:lnTo>
                    <a:pt x="0" y="0"/>
                  </a:lnTo>
                  <a:lnTo>
                    <a:pt x="897" y="0"/>
                  </a:lnTo>
                  <a:lnTo>
                    <a:pt x="897" y="5015"/>
                  </a:lnTo>
                  <a:lnTo>
                    <a:pt x="449" y="5015"/>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8" name="Freeform 36"/>
            <p:cNvSpPr>
              <a:spLocks noChangeArrowheads="1"/>
            </p:cNvSpPr>
            <p:nvPr/>
          </p:nvSpPr>
          <p:spPr bwMode="auto">
            <a:xfrm>
              <a:off x="7983538" y="2151063"/>
              <a:ext cx="323850" cy="1804987"/>
            </a:xfrm>
            <a:custGeom>
              <a:avLst/>
              <a:gdLst>
                <a:gd name="T0" fmla="*/ 161941 w 898"/>
                <a:gd name="T1" fmla="*/ 1804374 h 5016"/>
                <a:gd name="T2" fmla="*/ 0 w 898"/>
                <a:gd name="T3" fmla="*/ 1804374 h 5016"/>
                <a:gd name="T4" fmla="*/ 0 w 898"/>
                <a:gd name="T5" fmla="*/ 0 h 5016"/>
                <a:gd name="T6" fmla="*/ 323520 w 898"/>
                <a:gd name="T7" fmla="*/ 0 h 5016"/>
                <a:gd name="T8" fmla="*/ 323520 w 898"/>
                <a:gd name="T9" fmla="*/ 1804374 h 5016"/>
                <a:gd name="T10" fmla="*/ 161941 w 898"/>
                <a:gd name="T11" fmla="*/ 1804374 h 50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5016">
                  <a:moveTo>
                    <a:pt x="449" y="5015"/>
                  </a:moveTo>
                  <a:lnTo>
                    <a:pt x="0" y="5015"/>
                  </a:lnTo>
                  <a:lnTo>
                    <a:pt x="0" y="0"/>
                  </a:lnTo>
                  <a:lnTo>
                    <a:pt x="897" y="0"/>
                  </a:lnTo>
                  <a:lnTo>
                    <a:pt x="897" y="5015"/>
                  </a:lnTo>
                  <a:lnTo>
                    <a:pt x="449" y="5015"/>
                  </a:lnTo>
                </a:path>
              </a:pathLst>
            </a:custGeom>
            <a:solidFill>
              <a:srgbClr val="1C71B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0" name="Freeform 350"/>
            <p:cNvSpPr>
              <a:spLocks noChangeArrowheads="1"/>
            </p:cNvSpPr>
            <p:nvPr/>
          </p:nvSpPr>
          <p:spPr bwMode="auto">
            <a:xfrm>
              <a:off x="1104900" y="1247775"/>
              <a:ext cx="55563" cy="2709863"/>
            </a:xfrm>
            <a:custGeom>
              <a:avLst/>
              <a:gdLst>
                <a:gd name="T0" fmla="*/ 0 w 154"/>
                <a:gd name="T1" fmla="*/ 0 h 7528"/>
                <a:gd name="T2" fmla="*/ 55207 w 154"/>
                <a:gd name="T3" fmla="*/ 0 h 7528"/>
                <a:gd name="T4" fmla="*/ 55207 w 154"/>
                <a:gd name="T5" fmla="*/ 2709123 h 7528"/>
                <a:gd name="T6" fmla="*/ 0 w 154"/>
                <a:gd name="T7" fmla="*/ 2709123 h 7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4" h="7528">
                  <a:moveTo>
                    <a:pt x="0" y="0"/>
                  </a:moveTo>
                  <a:lnTo>
                    <a:pt x="153" y="0"/>
                  </a:lnTo>
                  <a:lnTo>
                    <a:pt x="153" y="7527"/>
                  </a:lnTo>
                  <a:lnTo>
                    <a:pt x="0" y="7527"/>
                  </a:lnTo>
                </a:path>
              </a:pathLst>
            </a:custGeom>
            <a:noFill/>
            <a:ln w="1008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1" name="Line 351"/>
            <p:cNvSpPr>
              <a:spLocks noChangeShapeType="1"/>
            </p:cNvSpPr>
            <p:nvPr/>
          </p:nvSpPr>
          <p:spPr bwMode="auto">
            <a:xfrm>
              <a:off x="1104900" y="3776662"/>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2" name="Line 352"/>
            <p:cNvSpPr>
              <a:spLocks noChangeShapeType="1"/>
            </p:cNvSpPr>
            <p:nvPr/>
          </p:nvSpPr>
          <p:spPr bwMode="auto">
            <a:xfrm>
              <a:off x="1104900" y="3595687"/>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3" name="Line 353"/>
            <p:cNvSpPr>
              <a:spLocks noChangeShapeType="1"/>
            </p:cNvSpPr>
            <p:nvPr/>
          </p:nvSpPr>
          <p:spPr bwMode="auto">
            <a:xfrm>
              <a:off x="1104900" y="3414712"/>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4" name="Line 354"/>
            <p:cNvSpPr>
              <a:spLocks noChangeShapeType="1"/>
            </p:cNvSpPr>
            <p:nvPr/>
          </p:nvSpPr>
          <p:spPr bwMode="auto">
            <a:xfrm>
              <a:off x="1104900" y="3236913"/>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5" name="Line 355"/>
            <p:cNvSpPr>
              <a:spLocks noChangeShapeType="1"/>
            </p:cNvSpPr>
            <p:nvPr/>
          </p:nvSpPr>
          <p:spPr bwMode="auto">
            <a:xfrm>
              <a:off x="1104900" y="3055938"/>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6" name="Line 356"/>
            <p:cNvSpPr>
              <a:spLocks noChangeShapeType="1"/>
            </p:cNvSpPr>
            <p:nvPr/>
          </p:nvSpPr>
          <p:spPr bwMode="auto">
            <a:xfrm>
              <a:off x="1108075" y="2874963"/>
              <a:ext cx="52388"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7" name="Line 357"/>
            <p:cNvSpPr>
              <a:spLocks noChangeShapeType="1"/>
            </p:cNvSpPr>
            <p:nvPr/>
          </p:nvSpPr>
          <p:spPr bwMode="auto">
            <a:xfrm>
              <a:off x="1104900" y="2151062"/>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8" name="Line 358"/>
            <p:cNvSpPr>
              <a:spLocks noChangeShapeType="1"/>
            </p:cNvSpPr>
            <p:nvPr/>
          </p:nvSpPr>
          <p:spPr bwMode="auto">
            <a:xfrm>
              <a:off x="1104900" y="1970087"/>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89" name="Line 359"/>
            <p:cNvSpPr>
              <a:spLocks noChangeShapeType="1"/>
            </p:cNvSpPr>
            <p:nvPr/>
          </p:nvSpPr>
          <p:spPr bwMode="auto">
            <a:xfrm>
              <a:off x="1104900" y="1792288"/>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90" name="Line 360"/>
            <p:cNvSpPr>
              <a:spLocks noChangeShapeType="1"/>
            </p:cNvSpPr>
            <p:nvPr/>
          </p:nvSpPr>
          <p:spPr bwMode="auto">
            <a:xfrm>
              <a:off x="1101725" y="1611313"/>
              <a:ext cx="58738"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91" name="Line 361"/>
            <p:cNvSpPr>
              <a:spLocks noChangeShapeType="1"/>
            </p:cNvSpPr>
            <p:nvPr/>
          </p:nvSpPr>
          <p:spPr bwMode="auto">
            <a:xfrm>
              <a:off x="1114425" y="1430338"/>
              <a:ext cx="46038"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92" name="Line 362"/>
            <p:cNvSpPr>
              <a:spLocks noChangeShapeType="1"/>
            </p:cNvSpPr>
            <p:nvPr/>
          </p:nvSpPr>
          <p:spPr bwMode="auto">
            <a:xfrm>
              <a:off x="1111250" y="2698470"/>
              <a:ext cx="4921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93" name="Line 363"/>
            <p:cNvSpPr>
              <a:spLocks noChangeShapeType="1"/>
            </p:cNvSpPr>
            <p:nvPr/>
          </p:nvSpPr>
          <p:spPr bwMode="auto">
            <a:xfrm>
              <a:off x="1108075" y="2513013"/>
              <a:ext cx="52388"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94" name="Line 364"/>
            <p:cNvSpPr>
              <a:spLocks noChangeShapeType="1"/>
            </p:cNvSpPr>
            <p:nvPr/>
          </p:nvSpPr>
          <p:spPr bwMode="auto">
            <a:xfrm>
              <a:off x="1104900" y="2332037"/>
              <a:ext cx="55563" cy="0"/>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495" name="Freeform 365"/>
            <p:cNvSpPr>
              <a:spLocks noChangeArrowheads="1"/>
            </p:cNvSpPr>
            <p:nvPr/>
          </p:nvSpPr>
          <p:spPr bwMode="auto">
            <a:xfrm>
              <a:off x="1227138" y="1009650"/>
              <a:ext cx="1590675" cy="55563"/>
            </a:xfrm>
            <a:custGeom>
              <a:avLst/>
              <a:gdLst>
                <a:gd name="T0" fmla="*/ 0 w 4417"/>
                <a:gd name="T1" fmla="*/ 55192 h 153"/>
                <a:gd name="T2" fmla="*/ 0 w 4417"/>
                <a:gd name="T3" fmla="*/ 0 h 153"/>
                <a:gd name="T4" fmla="*/ 1590468 w 4417"/>
                <a:gd name="T5" fmla="*/ 0 h 153"/>
                <a:gd name="T6" fmla="*/ 1590468 w 4417"/>
                <a:gd name="T7" fmla="*/ 55192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17" h="153">
                  <a:moveTo>
                    <a:pt x="0" y="152"/>
                  </a:moveTo>
                  <a:lnTo>
                    <a:pt x="0" y="0"/>
                  </a:lnTo>
                  <a:lnTo>
                    <a:pt x="4416" y="0"/>
                  </a:lnTo>
                  <a:lnTo>
                    <a:pt x="4416" y="152"/>
                  </a:lnTo>
                </a:path>
              </a:pathLst>
            </a:custGeom>
            <a:noFill/>
            <a:ln w="1270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6" name="Freeform 366"/>
            <p:cNvSpPr>
              <a:spLocks noChangeArrowheads="1"/>
            </p:cNvSpPr>
            <p:nvPr/>
          </p:nvSpPr>
          <p:spPr bwMode="auto">
            <a:xfrm>
              <a:off x="2916238" y="1009650"/>
              <a:ext cx="5389562" cy="55563"/>
            </a:xfrm>
            <a:custGeom>
              <a:avLst/>
              <a:gdLst>
                <a:gd name="T0" fmla="*/ 0 w 14973"/>
                <a:gd name="T1" fmla="*/ 55192 h 153"/>
                <a:gd name="T2" fmla="*/ 0 w 14973"/>
                <a:gd name="T3" fmla="*/ 0 h 153"/>
                <a:gd name="T4" fmla="*/ 5389720 w 14973"/>
                <a:gd name="T5" fmla="*/ 0 h 153"/>
                <a:gd name="T6" fmla="*/ 5389720 w 14973"/>
                <a:gd name="T7" fmla="*/ 55192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973" h="153">
                  <a:moveTo>
                    <a:pt x="0" y="152"/>
                  </a:moveTo>
                  <a:lnTo>
                    <a:pt x="0" y="0"/>
                  </a:lnTo>
                  <a:lnTo>
                    <a:pt x="14972" y="0"/>
                  </a:lnTo>
                  <a:lnTo>
                    <a:pt x="14972" y="152"/>
                  </a:lnTo>
                </a:path>
              </a:pathLst>
            </a:custGeom>
            <a:noFill/>
            <a:ln w="1270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7" name="Text Box 367"/>
            <p:cNvSpPr txBox="1">
              <a:spLocks noChangeArrowheads="1"/>
            </p:cNvSpPr>
            <p:nvPr/>
          </p:nvSpPr>
          <p:spPr bwMode="auto">
            <a:xfrm>
              <a:off x="1231900" y="1114425"/>
              <a:ext cx="317500" cy="109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5375"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067" b="0" i="0" u="none" strike="noStrike" kern="1200" cap="none" spc="0" normalizeH="0" baseline="0" noProof="0">
                  <a:ln>
                    <a:noFill/>
                  </a:ln>
                  <a:solidFill>
                    <a:srgbClr val="000000"/>
                  </a:solidFill>
                  <a:effectLst/>
                  <a:uLnTx/>
                  <a:uFillTx/>
                  <a:latin typeface="Arial Narrow" charset="0"/>
                  <a:ea typeface="Arial Narrow" charset="0"/>
                  <a:cs typeface="Arial Narrow" charset="0"/>
                </a:rPr>
                <a:t>91.9</a:t>
              </a:r>
            </a:p>
          </p:txBody>
        </p:sp>
        <p:sp>
          <p:nvSpPr>
            <p:cNvPr id="498" name="Text Box 16"/>
            <p:cNvSpPr txBox="1">
              <a:spLocks noChangeArrowheads="1"/>
            </p:cNvSpPr>
            <p:nvPr/>
          </p:nvSpPr>
          <p:spPr bwMode="auto">
            <a:xfrm>
              <a:off x="6719888" y="3983038"/>
              <a:ext cx="312737"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a:t>
              </a:r>
            </a:p>
          </p:txBody>
        </p:sp>
        <p:sp>
          <p:nvSpPr>
            <p:cNvPr id="499" name="Text Box 16"/>
            <p:cNvSpPr txBox="1">
              <a:spLocks noChangeArrowheads="1"/>
            </p:cNvSpPr>
            <p:nvPr/>
          </p:nvSpPr>
          <p:spPr bwMode="auto">
            <a:xfrm>
              <a:off x="7142163" y="3983038"/>
              <a:ext cx="314325" cy="13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720"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0" i="0" u="none" strike="noStrike" kern="1200" cap="none" spc="0" normalizeH="0" baseline="0" noProof="0">
                  <a:ln>
                    <a:noFill/>
                  </a:ln>
                  <a:solidFill>
                    <a:srgbClr val="000000"/>
                  </a:solidFill>
                  <a:effectLst/>
                  <a:uLnTx/>
                  <a:uFillTx/>
                  <a:latin typeface="Arial Narrow" charset="0"/>
                  <a:ea typeface="Arial Narrow" charset="0"/>
                  <a:cs typeface="Arial Narrow" charset="0"/>
                </a:rPr>
                <a:t>#</a:t>
              </a:r>
              <a:endParaRPr kumimoji="0" lang="en-GB" altLang="en-US" sz="1333" b="0" i="0" u="none" strike="noStrike" kern="1200" cap="none" spc="0" normalizeH="0" baseline="0" noProof="0" dirty="0">
                <a:ln>
                  <a:noFill/>
                </a:ln>
                <a:solidFill>
                  <a:srgbClr val="000000"/>
                </a:solidFill>
                <a:effectLst/>
                <a:uLnTx/>
                <a:uFillTx/>
                <a:latin typeface="Arial Narrow" charset="0"/>
                <a:ea typeface="Arial Narrow" charset="0"/>
                <a:cs typeface="Arial Narrow" charset="0"/>
              </a:endParaRPr>
            </a:p>
          </p:txBody>
        </p:sp>
        <p:cxnSp>
          <p:nvCxnSpPr>
            <p:cNvPr id="500" name="Straight Connector 499"/>
            <p:cNvCxnSpPr>
              <a:cxnSpLocks/>
            </p:cNvCxnSpPr>
            <p:nvPr/>
          </p:nvCxnSpPr>
          <p:spPr>
            <a:xfrm flipV="1">
              <a:off x="1160653" y="2696341"/>
              <a:ext cx="7128000" cy="0"/>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a:cxnSpLocks/>
            </p:cNvCxnSpPr>
            <p:nvPr/>
          </p:nvCxnSpPr>
          <p:spPr>
            <a:xfrm flipV="1">
              <a:off x="1156624" y="1792663"/>
              <a:ext cx="7128000" cy="0"/>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a:cxnSpLocks/>
            </p:cNvCxnSpPr>
            <p:nvPr/>
          </p:nvCxnSpPr>
          <p:spPr>
            <a:xfrm flipV="1">
              <a:off x="2870917" y="1018309"/>
              <a:ext cx="0" cy="2952000"/>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479" name="Line 349"/>
            <p:cNvSpPr>
              <a:spLocks noChangeShapeType="1"/>
            </p:cNvSpPr>
            <p:nvPr/>
          </p:nvSpPr>
          <p:spPr bwMode="auto">
            <a:xfrm>
              <a:off x="1160463" y="2151063"/>
              <a:ext cx="7146925" cy="1587"/>
            </a:xfrm>
            <a:prstGeom prst="line">
              <a:avLst/>
            </a:prstGeom>
            <a:noFill/>
            <a:ln w="100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grpSp>
    </p:spTree>
    <p:extLst>
      <p:ext uri="{BB962C8B-B14F-4D97-AF65-F5344CB8AC3E}">
        <p14:creationId xmlns:p14="http://schemas.microsoft.com/office/powerpoint/2010/main" val="3925764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lnSpc>
                <a:spcPct val="85000"/>
              </a:lnSpc>
            </a:pPr>
            <a:r>
              <a:rPr lang="en-US" dirty="0">
                <a:ea typeface="ＭＳ Ｐゴシック" charset="0"/>
                <a:cs typeface="ＭＳ Ｐゴシック" charset="0"/>
              </a:rPr>
              <a:t>ETV6-NTRK3 infantile </a:t>
            </a:r>
            <a:r>
              <a:rPr lang="en-US" dirty="0" err="1">
                <a:ea typeface="ＭＳ Ｐゴシック" charset="0"/>
                <a:cs typeface="ＭＳ Ｐゴシック" charset="0"/>
              </a:rPr>
              <a:t>fibrosarcoma</a:t>
            </a:r>
            <a:r>
              <a:rPr lang="en-US" dirty="0">
                <a:ea typeface="ＭＳ Ｐゴシック" charset="0"/>
                <a:cs typeface="ＭＳ Ｐゴシック" charset="0"/>
              </a:rPr>
              <a:t> patient</a:t>
            </a:r>
            <a:endParaRPr lang="en-US" sz="3200" dirty="0">
              <a:ea typeface="ＭＳ Ｐゴシック" charset="0"/>
              <a:cs typeface="ＭＳ Ｐゴシック" charset="0"/>
            </a:endParaRPr>
          </a:p>
        </p:txBody>
      </p:sp>
      <p:sp>
        <p:nvSpPr>
          <p:cNvPr id="6" name="Content Placeholder 2"/>
          <p:cNvSpPr>
            <a:spLocks noGrp="1"/>
          </p:cNvSpPr>
          <p:nvPr>
            <p:ph idx="1"/>
          </p:nvPr>
        </p:nvSpPr>
        <p:spPr/>
        <p:txBody>
          <a:bodyPr>
            <a:normAutofit/>
          </a:bodyPr>
          <a:lstStyle/>
          <a:p>
            <a:pPr marL="0" indent="0" algn="ctr">
              <a:spcBef>
                <a:spcPts val="800"/>
              </a:spcBef>
              <a:buNone/>
            </a:pPr>
            <a:r>
              <a:rPr lang="en-US" sz="1867" b="1" dirty="0"/>
              <a:t>Baseline</a:t>
            </a:r>
          </a:p>
        </p:txBody>
      </p:sp>
      <p:sp>
        <p:nvSpPr>
          <p:cNvPr id="2" name="Slide Number Placehold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8180-56E4-1C41-BF1E-780A3F5263BF}" type="slidenum">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p:cNvSpPr txBox="1"/>
          <p:nvPr/>
        </p:nvSpPr>
        <p:spPr>
          <a:xfrm>
            <a:off x="5211011" y="5674588"/>
            <a:ext cx="878959" cy="379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Cycle 3</a:t>
            </a:r>
          </a:p>
        </p:txBody>
      </p:sp>
      <p:sp>
        <p:nvSpPr>
          <p:cNvPr id="8" name="Content Placeholder 2"/>
          <p:cNvSpPr txBox="1">
            <a:spLocks/>
          </p:cNvSpPr>
          <p:nvPr/>
        </p:nvSpPr>
        <p:spPr bwMode="auto">
          <a:xfrm>
            <a:off x="7683897" y="6468042"/>
            <a:ext cx="3610439" cy="40962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2400" b="0" i="0" kern="1200">
                <a:solidFill>
                  <a:schemeClr val="tx1"/>
                </a:solidFill>
                <a:latin typeface="Calibri" panose="020F0502020204030204" pitchFamily="34" charset="0"/>
                <a:ea typeface="ＭＳ Ｐゴシック" pitchFamily="80" charset="-128"/>
                <a:cs typeface="Calibri" panose="020F0502020204030204" pitchFamily="34" charset="0"/>
              </a:defRPr>
            </a:lvl1pPr>
            <a:lvl2pPr marL="742950" indent="-285750" algn="l" defTabSz="457200" rtl="0" eaLnBrk="0" fontAlgn="base" hangingPunct="0">
              <a:spcBef>
                <a:spcPct val="20000"/>
              </a:spcBef>
              <a:spcAft>
                <a:spcPct val="0"/>
              </a:spcAft>
              <a:buFont typeface="Arial" charset="0"/>
              <a:buChar char="–"/>
              <a:defRPr sz="2200" b="0" i="0" kern="1200">
                <a:solidFill>
                  <a:schemeClr val="tx1"/>
                </a:solidFill>
                <a:latin typeface="Calibri" panose="020F0502020204030204" pitchFamily="34" charset="0"/>
                <a:ea typeface="ＭＳ Ｐゴシック" pitchFamily="80" charset="-128"/>
                <a:cs typeface="Calibri" panose="020F0502020204030204" pitchFamily="34" charset="0"/>
              </a:defRPr>
            </a:lvl2pPr>
            <a:lvl3pPr marL="1143000" indent="-228600" algn="l" defTabSz="457200" rtl="0" eaLnBrk="0" fontAlgn="base" hangingPunct="0">
              <a:spcBef>
                <a:spcPct val="20000"/>
              </a:spcBef>
              <a:spcAft>
                <a:spcPct val="0"/>
              </a:spcAft>
              <a:buFont typeface="Arial" charset="0"/>
              <a:buChar char="•"/>
              <a:defRPr sz="2000" b="0" i="0" kern="1200">
                <a:solidFill>
                  <a:schemeClr val="tx1"/>
                </a:solidFill>
                <a:latin typeface="Calibri" panose="020F0502020204030204" pitchFamily="34" charset="0"/>
                <a:ea typeface="ヒラギノ角ゴ Pro W3" charset="-128"/>
                <a:cs typeface="Calibri" panose="020F0502020204030204" pitchFamily="34" charset="0"/>
              </a:defRPr>
            </a:lvl3pPr>
            <a:lvl4pPr marL="1600200" indent="-228600" algn="l" defTabSz="457200" rtl="0" eaLnBrk="0" fontAlgn="base" hangingPunct="0">
              <a:spcBef>
                <a:spcPct val="20000"/>
              </a:spcBef>
              <a:spcAft>
                <a:spcPct val="0"/>
              </a:spcAft>
              <a:buFont typeface="Arial" charset="0"/>
              <a:buChar char="–"/>
              <a:defRPr sz="2000" b="0" i="0" kern="1200">
                <a:solidFill>
                  <a:schemeClr val="tx1"/>
                </a:solidFill>
                <a:latin typeface="Calibri" panose="020F0502020204030204" pitchFamily="34" charset="0"/>
                <a:ea typeface="ヒラギノ角ゴ Pro W3" charset="-128"/>
                <a:cs typeface="Calibri" panose="020F0502020204030204" pitchFamily="34" charset="0"/>
              </a:defRPr>
            </a:lvl4pPr>
            <a:lvl5pPr marL="2057400" indent="-228600" algn="l" defTabSz="457200" rtl="0" eaLnBrk="0" fontAlgn="base" hangingPunct="0">
              <a:spcBef>
                <a:spcPct val="20000"/>
              </a:spcBef>
              <a:spcAft>
                <a:spcPct val="0"/>
              </a:spcAft>
              <a:buFont typeface="Arial" charset="0"/>
              <a:buChar char="»"/>
              <a:defRPr sz="2000" b="0" i="0" kern="1200">
                <a:solidFill>
                  <a:schemeClr val="tx1"/>
                </a:solidFill>
                <a:latin typeface="Calibri" panose="020F0502020204030204" pitchFamily="34" charset="0"/>
                <a:ea typeface="ヒラギノ角ゴ Pro W3" charset="-128"/>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0" fontAlgn="base" latinLnBrk="0" hangingPunct="0">
              <a:lnSpc>
                <a:spcPct val="100000"/>
              </a:lnSpc>
              <a:spcBef>
                <a:spcPts val="800"/>
              </a:spcBef>
              <a:spcAft>
                <a:spcPct val="0"/>
              </a:spcAft>
              <a:buClrTx/>
              <a:buSzTx/>
              <a:buFont typeface="Arial" charset="0"/>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80" charset="-128"/>
                <a:cs typeface="Calibri" panose="020F0502020204030204" pitchFamily="34" charset="0"/>
              </a:rPr>
              <a:t>Courtesy of L. Mascarenhas, CHLA</a:t>
            </a:r>
          </a:p>
        </p:txBody>
      </p:sp>
      <p:sp>
        <p:nvSpPr>
          <p:cNvPr id="13" name="Rectangle 12"/>
          <p:cNvSpPr/>
          <p:nvPr/>
        </p:nvSpPr>
        <p:spPr>
          <a:xfrm>
            <a:off x="7841480" y="1166268"/>
            <a:ext cx="3826212" cy="4825544"/>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18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yo</a:t>
            </a: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girl with infantile </a:t>
            </a:r>
            <a:r>
              <a:rPr kumimoji="0" lang="en-US" sz="18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fibrosarcoma</a:t>
            </a: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cycles of vincristine/ actinomycin-D/ cyclophosphamide </a:t>
            </a: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progression  leg amputation was only alternative option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4 cycles larotrectinib  r</a:t>
            </a: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eferred for surgery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Pathologic complete response with clear margins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functional deficit post-surgery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67" dirty="0">
              <a:solidFill>
                <a:srgbClr val="00000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adverse events reported </a:t>
            </a:r>
          </a:p>
        </p:txBody>
      </p:sp>
      <p:pic>
        <p:nvPicPr>
          <p:cNvPr id="9" name="Picture 8"/>
          <p:cNvPicPr>
            <a:picLocks noChangeAspect="1"/>
          </p:cNvPicPr>
          <p:nvPr/>
        </p:nvPicPr>
        <p:blipFill rotWithShape="1">
          <a:blip r:embed="rId2"/>
          <a:srcRect t="4640"/>
          <a:stretch/>
        </p:blipFill>
        <p:spPr>
          <a:xfrm>
            <a:off x="624895" y="1402287"/>
            <a:ext cx="2810932" cy="4215232"/>
          </a:xfrm>
          <a:prstGeom prst="rect">
            <a:avLst/>
          </a:prstGeom>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657"/>
          <a:stretch/>
        </p:blipFill>
        <p:spPr bwMode="auto">
          <a:xfrm>
            <a:off x="3726965" y="1402287"/>
            <a:ext cx="3823377" cy="353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41D0565-1BBD-4BB9-8D93-77DF0D47C029}"/>
              </a:ext>
            </a:extLst>
          </p:cNvPr>
          <p:cNvSpPr/>
          <p:nvPr/>
        </p:nvSpPr>
        <p:spPr>
          <a:xfrm>
            <a:off x="5482905" y="6410219"/>
            <a:ext cx="6096000" cy="400110"/>
          </a:xfrm>
          <a:prstGeom prst="rect">
            <a:avLst/>
          </a:prstGeom>
        </p:spPr>
        <p:txBody>
          <a:bodyPr>
            <a:spAutoFit/>
          </a:bodyPr>
          <a:lstStyle/>
          <a:p>
            <a:r>
              <a:rPr lang="en-US" sz="1000" dirty="0">
                <a:solidFill>
                  <a:srgbClr val="131413"/>
                </a:solidFill>
                <a:latin typeface="Tahoma" panose="020B0604030504040204" pitchFamily="34" charset="0"/>
                <a:ea typeface="Tahoma" panose="020B0604030504040204" pitchFamily="34" charset="0"/>
                <a:cs typeface="Tahoma" panose="020B0604030504040204" pitchFamily="34" charset="0"/>
              </a:rPr>
              <a:t>Kummar S and Lassen U. Targeted Oncology 2018; </a:t>
            </a:r>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https://doi.org/10.1007/s11523-018-0590-1</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rPr>
              <a:t>DuBois S et al. Cancer 2018; 124:4241</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199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701890-44B9-4AFE-8792-4CC5EAE38DE4}"/>
              </a:ext>
            </a:extLst>
          </p:cNvPr>
          <p:cNvPicPr>
            <a:picLocks noChangeAspect="1"/>
          </p:cNvPicPr>
          <p:nvPr/>
        </p:nvPicPr>
        <p:blipFill>
          <a:blip r:embed="rId2"/>
          <a:stretch>
            <a:fillRect/>
          </a:stretch>
        </p:blipFill>
        <p:spPr>
          <a:xfrm>
            <a:off x="7641341" y="1952543"/>
            <a:ext cx="897819" cy="897819"/>
          </a:xfrm>
          <a:prstGeom prst="rect">
            <a:avLst/>
          </a:prstGeom>
        </p:spPr>
      </p:pic>
      <p:pic>
        <p:nvPicPr>
          <p:cNvPr id="5" name="Picture 4">
            <a:extLst>
              <a:ext uri="{FF2B5EF4-FFF2-40B4-BE49-F238E27FC236}">
                <a16:creationId xmlns:a16="http://schemas.microsoft.com/office/drawing/2014/main" id="{E86FC023-4562-4AD0-B1CE-B2D8E8835A91}"/>
              </a:ext>
            </a:extLst>
          </p:cNvPr>
          <p:cNvPicPr>
            <a:picLocks noChangeAspect="1"/>
          </p:cNvPicPr>
          <p:nvPr/>
        </p:nvPicPr>
        <p:blipFill>
          <a:blip r:embed="rId2"/>
          <a:stretch>
            <a:fillRect/>
          </a:stretch>
        </p:blipFill>
        <p:spPr>
          <a:xfrm>
            <a:off x="3241676" y="1973365"/>
            <a:ext cx="1619250" cy="1619250"/>
          </a:xfrm>
          <a:prstGeom prst="rect">
            <a:avLst/>
          </a:prstGeom>
        </p:spPr>
      </p:pic>
      <p:sp>
        <p:nvSpPr>
          <p:cNvPr id="2" name="Title 1">
            <a:extLst>
              <a:ext uri="{FF2B5EF4-FFF2-40B4-BE49-F238E27FC236}">
                <a16:creationId xmlns:a16="http://schemas.microsoft.com/office/drawing/2014/main" id="{2C840C53-13FB-4A61-B521-72A0114DE49B}"/>
              </a:ext>
            </a:extLst>
          </p:cNvPr>
          <p:cNvSpPr>
            <a:spLocks noGrp="1"/>
          </p:cNvSpPr>
          <p:nvPr>
            <p:ph type="title"/>
          </p:nvPr>
        </p:nvSpPr>
        <p:spPr>
          <a:xfrm>
            <a:off x="609600" y="0"/>
            <a:ext cx="10972800" cy="1143000"/>
          </a:xfrm>
        </p:spPr>
        <p:txBody>
          <a:bodyPr/>
          <a:lstStyle/>
          <a:p>
            <a:r>
              <a:rPr lang="en-US" b="1" dirty="0">
                <a:solidFill>
                  <a:schemeClr val="tx2">
                    <a:lumMod val="75000"/>
                  </a:schemeClr>
                </a:solidFill>
              </a:rPr>
              <a:t>New targeted drug approvals in children</a:t>
            </a:r>
          </a:p>
        </p:txBody>
      </p:sp>
      <p:sp>
        <p:nvSpPr>
          <p:cNvPr id="3" name="Slide Number Placeholder 2">
            <a:extLst>
              <a:ext uri="{FF2B5EF4-FFF2-40B4-BE49-F238E27FC236}">
                <a16:creationId xmlns:a16="http://schemas.microsoft.com/office/drawing/2014/main" id="{C331B35E-F6E1-442B-8B99-727BEC339EA1}"/>
              </a:ext>
            </a:extLst>
          </p:cNvPr>
          <p:cNvSpPr>
            <a:spLocks noGrp="1"/>
          </p:cNvSpPr>
          <p:nvPr>
            <p:ph type="sldNum" sz="quarter" idx="4"/>
          </p:nvPr>
        </p:nvSpPr>
        <p:spPr/>
        <p:txBody>
          <a:bodyPr/>
          <a:lstStyle/>
          <a:p>
            <a:fld id="{20F9767F-3D5E-D141-98F1-468CF245114F}" type="slidenum">
              <a:rPr lang="en-US" smtClean="0"/>
              <a:pPr/>
              <a:t>35</a:t>
            </a:fld>
            <a:endParaRPr lang="en-US" dirty="0"/>
          </a:p>
        </p:txBody>
      </p:sp>
      <p:graphicFrame>
        <p:nvGraphicFramePr>
          <p:cNvPr id="4" name="Table 3">
            <a:extLst>
              <a:ext uri="{FF2B5EF4-FFF2-40B4-BE49-F238E27FC236}">
                <a16:creationId xmlns:a16="http://schemas.microsoft.com/office/drawing/2014/main" id="{B5026B7A-3225-4389-9728-F54107DE3BF4}"/>
              </a:ext>
            </a:extLst>
          </p:cNvPr>
          <p:cNvGraphicFramePr>
            <a:graphicFrameLocks noGrp="1"/>
          </p:cNvGraphicFramePr>
          <p:nvPr>
            <p:extLst>
              <p:ext uri="{D42A27DB-BD31-4B8C-83A1-F6EECF244321}">
                <p14:modId xmlns:p14="http://schemas.microsoft.com/office/powerpoint/2010/main" val="1573420527"/>
              </p:ext>
            </p:extLst>
          </p:nvPr>
        </p:nvGraphicFramePr>
        <p:xfrm>
          <a:off x="1917699" y="3781721"/>
          <a:ext cx="8563781" cy="2225040"/>
        </p:xfrm>
        <a:graphic>
          <a:graphicData uri="http://schemas.openxmlformats.org/drawingml/2006/table">
            <a:tbl>
              <a:tblPr firstRow="1" bandRow="1">
                <a:tableStyleId>{EB344D84-9AFB-497E-A393-DC336BA19D2E}</a:tableStyleId>
              </a:tblPr>
              <a:tblGrid>
                <a:gridCol w="8563781">
                  <a:extLst>
                    <a:ext uri="{9D8B030D-6E8A-4147-A177-3AD203B41FA5}">
                      <a16:colId xmlns:a16="http://schemas.microsoft.com/office/drawing/2014/main" val="117275345"/>
                    </a:ext>
                  </a:extLst>
                </a:gridCol>
              </a:tblGrid>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Challenges </a:t>
                      </a:r>
                    </a:p>
                  </a:txBody>
                  <a:tcPr/>
                </a:tc>
                <a:extLst>
                  <a:ext uri="{0D108BD9-81ED-4DB2-BD59-A6C34878D82A}">
                    <a16:rowId xmlns:a16="http://schemas.microsoft.com/office/drawing/2014/main" val="4293854848"/>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Most trials exclude patients age &lt;18</a:t>
                      </a:r>
                    </a:p>
                  </a:txBody>
                  <a:tcPr/>
                </a:tc>
                <a:extLst>
                  <a:ext uri="{0D108BD9-81ED-4DB2-BD59-A6C34878D82A}">
                    <a16:rowId xmlns:a16="http://schemas.microsoft.com/office/drawing/2014/main" val="836459012"/>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“Rare cancers” are not a economic priority for industry (0.01% of adult incidence)</a:t>
                      </a:r>
                    </a:p>
                  </a:txBody>
                  <a:tcPr/>
                </a:tc>
                <a:extLst>
                  <a:ext uri="{0D108BD9-81ED-4DB2-BD59-A6C34878D82A}">
                    <a16:rowId xmlns:a16="http://schemas.microsoft.com/office/drawing/2014/main" val="3787215343"/>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Lack of funding for pediatric trials</a:t>
                      </a:r>
                    </a:p>
                  </a:txBody>
                  <a:tcPr/>
                </a:tc>
                <a:extLst>
                  <a:ext uri="{0D108BD9-81ED-4DB2-BD59-A6C34878D82A}">
                    <a16:rowId xmlns:a16="http://schemas.microsoft.com/office/drawing/2014/main" val="1229088117"/>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Rare single target pathophysiology—economic investment?</a:t>
                      </a:r>
                    </a:p>
                  </a:txBody>
                  <a:tcPr/>
                </a:tc>
                <a:extLst>
                  <a:ext uri="{0D108BD9-81ED-4DB2-BD59-A6C34878D82A}">
                    <a16:rowId xmlns:a16="http://schemas.microsoft.com/office/drawing/2014/main" val="1083528864"/>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Fear of “harm” to young patients especially targeted therapy</a:t>
                      </a:r>
                    </a:p>
                  </a:txBody>
                  <a:tcPr/>
                </a:tc>
                <a:extLst>
                  <a:ext uri="{0D108BD9-81ED-4DB2-BD59-A6C34878D82A}">
                    <a16:rowId xmlns:a16="http://schemas.microsoft.com/office/drawing/2014/main" val="2859055200"/>
                  </a:ext>
                </a:extLst>
              </a:tr>
            </a:tbl>
          </a:graphicData>
        </a:graphic>
      </p:graphicFrame>
      <p:graphicFrame>
        <p:nvGraphicFramePr>
          <p:cNvPr id="8" name="Table 7">
            <a:extLst>
              <a:ext uri="{FF2B5EF4-FFF2-40B4-BE49-F238E27FC236}">
                <a16:creationId xmlns:a16="http://schemas.microsoft.com/office/drawing/2014/main" id="{05B2F69B-5864-47E7-B9C1-0EE526E26523}"/>
              </a:ext>
            </a:extLst>
          </p:cNvPr>
          <p:cNvGraphicFramePr>
            <a:graphicFrameLocks noGrp="1"/>
          </p:cNvGraphicFramePr>
          <p:nvPr>
            <p:extLst>
              <p:ext uri="{D42A27DB-BD31-4B8C-83A1-F6EECF244321}">
                <p14:modId xmlns:p14="http://schemas.microsoft.com/office/powerpoint/2010/main" val="2099498031"/>
              </p:ext>
            </p:extLst>
          </p:nvPr>
        </p:nvGraphicFramePr>
        <p:xfrm>
          <a:off x="8616949" y="1778559"/>
          <a:ext cx="2070100" cy="1854200"/>
        </p:xfrm>
        <a:graphic>
          <a:graphicData uri="http://schemas.openxmlformats.org/drawingml/2006/table">
            <a:tbl>
              <a:tblPr firstRow="1" bandRow="1">
                <a:tableStyleId>{2D5ABB26-0587-4C30-8999-92F81FD0307C}</a:tableStyleId>
              </a:tblPr>
              <a:tblGrid>
                <a:gridCol w="2070100">
                  <a:extLst>
                    <a:ext uri="{9D8B030D-6E8A-4147-A177-3AD203B41FA5}">
                      <a16:colId xmlns:a16="http://schemas.microsoft.com/office/drawing/2014/main" val="2382317363"/>
                    </a:ext>
                  </a:extLst>
                </a:gridCol>
              </a:tblGrid>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Imatinib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517867"/>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Sirolimus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638181"/>
                  </a:ext>
                </a:extLst>
              </a:tr>
              <a:tr h="370840">
                <a:tc>
                  <a:txBody>
                    <a:bodyPr/>
                    <a:lstStyle/>
                    <a:p>
                      <a:r>
                        <a:rPr lang="en-US" dirty="0" err="1">
                          <a:latin typeface="Tahoma" panose="020B0604030504040204" pitchFamily="34" charset="0"/>
                          <a:ea typeface="Tahoma" panose="020B0604030504040204" pitchFamily="34" charset="0"/>
                          <a:cs typeface="Tahoma" panose="020B0604030504040204" pitchFamily="34" charset="0"/>
                        </a:rPr>
                        <a:t>everolimus</a:t>
                      </a:r>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82478"/>
                  </a:ext>
                </a:extLst>
              </a:tr>
              <a:tr h="370840">
                <a:tc>
                  <a:txBody>
                    <a:bodyPr/>
                    <a:lstStyle/>
                    <a:p>
                      <a:r>
                        <a:rPr lang="en-US" dirty="0" err="1">
                          <a:latin typeface="Tahoma" panose="020B0604030504040204" pitchFamily="34" charset="0"/>
                          <a:ea typeface="Tahoma" panose="020B0604030504040204" pitchFamily="34" charset="0"/>
                          <a:cs typeface="Tahoma" panose="020B0604030504040204" pitchFamily="34" charset="0"/>
                        </a:rPr>
                        <a:t>larotrectinib</a:t>
                      </a:r>
                      <a:endParaRPr lang="en-US"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3369200"/>
                  </a:ext>
                </a:extLst>
              </a:tr>
              <a:tr h="370840">
                <a:tc>
                  <a:txBody>
                    <a:bodyPr/>
                    <a:lstStyle/>
                    <a:p>
                      <a:r>
                        <a:rPr lang="en-US" dirty="0">
                          <a:latin typeface="Tahoma" panose="020B0604030504040204" pitchFamily="34" charset="0"/>
                          <a:ea typeface="Tahoma" panose="020B0604030504040204" pitchFamily="34" charset="0"/>
                          <a:cs typeface="Tahoma" panose="020B0604030504040204" pitchFamily="34" charset="0"/>
                        </a:rPr>
                        <a:t>pembrolizumab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643673"/>
                  </a:ext>
                </a:extLst>
              </a:tr>
            </a:tbl>
          </a:graphicData>
        </a:graphic>
      </p:graphicFrame>
      <p:graphicFrame>
        <p:nvGraphicFramePr>
          <p:cNvPr id="9" name="Table 8">
            <a:extLst>
              <a:ext uri="{FF2B5EF4-FFF2-40B4-BE49-F238E27FC236}">
                <a16:creationId xmlns:a16="http://schemas.microsoft.com/office/drawing/2014/main" id="{5D82F549-B05D-4729-97AC-CBD0B2573050}"/>
              </a:ext>
            </a:extLst>
          </p:cNvPr>
          <p:cNvGraphicFramePr>
            <a:graphicFrameLocks noGrp="1"/>
          </p:cNvGraphicFramePr>
          <p:nvPr>
            <p:extLst>
              <p:ext uri="{D42A27DB-BD31-4B8C-83A1-F6EECF244321}">
                <p14:modId xmlns:p14="http://schemas.microsoft.com/office/powerpoint/2010/main" val="308200737"/>
              </p:ext>
            </p:extLst>
          </p:nvPr>
        </p:nvGraphicFramePr>
        <p:xfrm>
          <a:off x="1034857" y="2950783"/>
          <a:ext cx="1816099" cy="370840"/>
        </p:xfrm>
        <a:graphic>
          <a:graphicData uri="http://schemas.openxmlformats.org/drawingml/2006/table">
            <a:tbl>
              <a:tblPr firstRow="1" bandRow="1">
                <a:tableStyleId>{2D5ABB26-0587-4C30-8999-92F81FD0307C}</a:tableStyleId>
              </a:tblPr>
              <a:tblGrid>
                <a:gridCol w="1816099">
                  <a:extLst>
                    <a:ext uri="{9D8B030D-6E8A-4147-A177-3AD203B41FA5}">
                      <a16:colId xmlns:a16="http://schemas.microsoft.com/office/drawing/2014/main" val="2382317363"/>
                    </a:ext>
                  </a:extLst>
                </a:gridCol>
              </a:tblGrid>
              <a:tr h="370840">
                <a:tc>
                  <a:txBody>
                    <a:bodyPr/>
                    <a:lstStyle/>
                    <a:p>
                      <a:r>
                        <a:rPr lang="en-US" b="1" dirty="0">
                          <a:latin typeface="Tahoma" panose="020B0604030504040204" pitchFamily="34" charset="0"/>
                          <a:ea typeface="Tahoma" panose="020B0604030504040204" pitchFamily="34" charset="0"/>
                          <a:cs typeface="Tahoma" panose="020B0604030504040204" pitchFamily="34" charset="0"/>
                        </a:rPr>
                        <a:t>58</a:t>
                      </a:r>
                      <a:r>
                        <a:rPr lang="en-US" dirty="0">
                          <a:latin typeface="Tahoma" panose="020B0604030504040204" pitchFamily="34" charset="0"/>
                          <a:ea typeface="Tahoma" panose="020B0604030504040204" pitchFamily="34" charset="0"/>
                          <a:cs typeface="Tahoma" panose="020B0604030504040204" pitchFamily="34" charset="0"/>
                        </a:rPr>
                        <a:t> including 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517867"/>
                  </a:ext>
                </a:extLst>
              </a:tr>
            </a:tbl>
          </a:graphicData>
        </a:graphic>
      </p:graphicFrame>
      <p:cxnSp>
        <p:nvCxnSpPr>
          <p:cNvPr id="12" name="Straight Connector 11">
            <a:extLst>
              <a:ext uri="{FF2B5EF4-FFF2-40B4-BE49-F238E27FC236}">
                <a16:creationId xmlns:a16="http://schemas.microsoft.com/office/drawing/2014/main" id="{1EF7AA36-1875-4153-8BA9-0F8A5D064825}"/>
              </a:ext>
            </a:extLst>
          </p:cNvPr>
          <p:cNvCxnSpPr>
            <a:cxnSpLocks/>
          </p:cNvCxnSpPr>
          <p:nvPr/>
        </p:nvCxnSpPr>
        <p:spPr>
          <a:xfrm flipV="1">
            <a:off x="3487735" y="2658524"/>
            <a:ext cx="5051425" cy="668677"/>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827A9505-74B4-451D-8CA7-634C1A0A64B6}"/>
              </a:ext>
            </a:extLst>
          </p:cNvPr>
          <p:cNvSpPr/>
          <p:nvPr/>
        </p:nvSpPr>
        <p:spPr>
          <a:xfrm>
            <a:off x="5878512" y="2975919"/>
            <a:ext cx="469900" cy="363011"/>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41A1856-81A8-4A95-BE1C-3398EA991090}"/>
              </a:ext>
            </a:extLst>
          </p:cNvPr>
          <p:cNvSpPr txBox="1"/>
          <p:nvPr/>
        </p:nvSpPr>
        <p:spPr>
          <a:xfrm>
            <a:off x="1028701" y="2499949"/>
            <a:ext cx="3022600" cy="370840"/>
          </a:xfrm>
          <a:prstGeom prst="rect">
            <a:avLst/>
          </a:prstGeom>
          <a:noFill/>
        </p:spPr>
        <p:txBody>
          <a:bodyPr wrap="squar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Adults, age 18+</a:t>
            </a:r>
          </a:p>
        </p:txBody>
      </p:sp>
      <p:sp>
        <p:nvSpPr>
          <p:cNvPr id="16" name="TextBox 15">
            <a:extLst>
              <a:ext uri="{FF2B5EF4-FFF2-40B4-BE49-F238E27FC236}">
                <a16:creationId xmlns:a16="http://schemas.microsoft.com/office/drawing/2014/main" id="{1C4A3817-31A3-4082-83FC-3752BC2E97BF}"/>
              </a:ext>
            </a:extLst>
          </p:cNvPr>
          <p:cNvSpPr txBox="1"/>
          <p:nvPr/>
        </p:nvSpPr>
        <p:spPr>
          <a:xfrm>
            <a:off x="8998205" y="1347687"/>
            <a:ext cx="736099" cy="369332"/>
          </a:xfrm>
          <a:prstGeom prst="rect">
            <a:avLst/>
          </a:prstGeom>
          <a:noFill/>
        </p:spPr>
        <p:txBody>
          <a:bodyPr wrap="non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Peds</a:t>
            </a:r>
          </a:p>
        </p:txBody>
      </p:sp>
    </p:spTree>
    <p:extLst>
      <p:ext uri="{BB962C8B-B14F-4D97-AF65-F5344CB8AC3E}">
        <p14:creationId xmlns:p14="http://schemas.microsoft.com/office/powerpoint/2010/main" val="1750516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BDA652B-5438-43A1-99E6-8B59890E87C9}"/>
              </a:ext>
            </a:extLst>
          </p:cNvPr>
          <p:cNvSpPr/>
          <p:nvPr/>
        </p:nvSpPr>
        <p:spPr>
          <a:xfrm>
            <a:off x="4003090" y="1472651"/>
            <a:ext cx="6283480" cy="4728789"/>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D12FE3-9945-4AA0-BBA8-2630B882272D}"/>
              </a:ext>
            </a:extLst>
          </p:cNvPr>
          <p:cNvSpPr>
            <a:spLocks noGrp="1"/>
          </p:cNvSpPr>
          <p:nvPr>
            <p:ph type="title"/>
          </p:nvPr>
        </p:nvSpPr>
        <p:spPr>
          <a:xfrm>
            <a:off x="606105" y="171886"/>
            <a:ext cx="10972800" cy="1143000"/>
          </a:xfrm>
        </p:spPr>
        <p:txBody>
          <a:bodyPr>
            <a:normAutofit/>
          </a:bodyPr>
          <a:lstStyle/>
          <a:p>
            <a:r>
              <a:rPr lang="en-US" sz="2400" b="1" dirty="0"/>
              <a:t>Pediatric sequencing initiatives OUS: “Actionable” alterations identified in up to 70% of pediatric oncology patients</a:t>
            </a:r>
          </a:p>
        </p:txBody>
      </p:sp>
      <p:sp>
        <p:nvSpPr>
          <p:cNvPr id="3" name="Slide Number Placeholder 2">
            <a:extLst>
              <a:ext uri="{FF2B5EF4-FFF2-40B4-BE49-F238E27FC236}">
                <a16:creationId xmlns:a16="http://schemas.microsoft.com/office/drawing/2014/main" id="{A571CE93-CFF9-4BA6-A396-2D4D4239C3D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800" b="1" i="0" u="none" strike="noStrike" kern="1200" cap="none" spc="0" normalizeH="0" baseline="0" noProof="0" dirty="0">
              <a:ln>
                <a:noFill/>
              </a:ln>
              <a:solidFill>
                <a:srgbClr val="404040"/>
              </a:solidFill>
              <a:effectLst/>
              <a:uLnTx/>
              <a:uFillTx/>
              <a:latin typeface="Tahoma"/>
              <a:ea typeface="+mn-ea"/>
              <a:cs typeface="Tahoma"/>
            </a:endParaRPr>
          </a:p>
        </p:txBody>
      </p:sp>
      <p:pic>
        <p:nvPicPr>
          <p:cNvPr id="12" name="Picture 11">
            <a:extLst>
              <a:ext uri="{FF2B5EF4-FFF2-40B4-BE49-F238E27FC236}">
                <a16:creationId xmlns:a16="http://schemas.microsoft.com/office/drawing/2014/main" id="{88A86E5B-9B19-4E33-B970-08E4D1AEFAEA}"/>
              </a:ext>
            </a:extLst>
          </p:cNvPr>
          <p:cNvPicPr>
            <a:picLocks noChangeAspect="1"/>
          </p:cNvPicPr>
          <p:nvPr/>
        </p:nvPicPr>
        <p:blipFill>
          <a:blip r:embed="rId3"/>
          <a:stretch>
            <a:fillRect/>
          </a:stretch>
        </p:blipFill>
        <p:spPr>
          <a:xfrm>
            <a:off x="9232900" y="4925091"/>
            <a:ext cx="2714625" cy="1276350"/>
          </a:xfrm>
          <a:prstGeom prst="rect">
            <a:avLst/>
          </a:prstGeom>
        </p:spPr>
      </p:pic>
      <p:pic>
        <p:nvPicPr>
          <p:cNvPr id="14" name="Picture 13">
            <a:extLst>
              <a:ext uri="{FF2B5EF4-FFF2-40B4-BE49-F238E27FC236}">
                <a16:creationId xmlns:a16="http://schemas.microsoft.com/office/drawing/2014/main" id="{156F4A22-E43D-4D61-B98E-8B97AFAC6F3D}"/>
              </a:ext>
            </a:extLst>
          </p:cNvPr>
          <p:cNvPicPr>
            <a:picLocks noChangeAspect="1"/>
          </p:cNvPicPr>
          <p:nvPr/>
        </p:nvPicPr>
        <p:blipFill>
          <a:blip r:embed="rId4"/>
          <a:stretch>
            <a:fillRect/>
          </a:stretch>
        </p:blipFill>
        <p:spPr>
          <a:xfrm>
            <a:off x="3097531" y="5759482"/>
            <a:ext cx="1672330" cy="774629"/>
          </a:xfrm>
          <a:prstGeom prst="rect">
            <a:avLst/>
          </a:prstGeom>
        </p:spPr>
      </p:pic>
      <p:pic>
        <p:nvPicPr>
          <p:cNvPr id="16" name="Picture 15">
            <a:extLst>
              <a:ext uri="{FF2B5EF4-FFF2-40B4-BE49-F238E27FC236}">
                <a16:creationId xmlns:a16="http://schemas.microsoft.com/office/drawing/2014/main" id="{0D7C3752-C420-4515-A6B6-B420B6737140}"/>
              </a:ext>
            </a:extLst>
          </p:cNvPr>
          <p:cNvPicPr>
            <a:picLocks noChangeAspect="1"/>
          </p:cNvPicPr>
          <p:nvPr/>
        </p:nvPicPr>
        <p:blipFill>
          <a:blip r:embed="rId5"/>
          <a:stretch>
            <a:fillRect/>
          </a:stretch>
        </p:blipFill>
        <p:spPr>
          <a:xfrm>
            <a:off x="1463562" y="5640523"/>
            <a:ext cx="1695141" cy="1045591"/>
          </a:xfrm>
          <a:prstGeom prst="rect">
            <a:avLst/>
          </a:prstGeom>
        </p:spPr>
      </p:pic>
      <p:pic>
        <p:nvPicPr>
          <p:cNvPr id="17" name="Picture 16">
            <a:extLst>
              <a:ext uri="{FF2B5EF4-FFF2-40B4-BE49-F238E27FC236}">
                <a16:creationId xmlns:a16="http://schemas.microsoft.com/office/drawing/2014/main" id="{6417ECF3-356B-44FE-A912-80ECC4411C66}"/>
              </a:ext>
            </a:extLst>
          </p:cNvPr>
          <p:cNvPicPr>
            <a:picLocks noChangeAspect="1"/>
          </p:cNvPicPr>
          <p:nvPr/>
        </p:nvPicPr>
        <p:blipFill>
          <a:blip r:embed="rId6"/>
          <a:stretch>
            <a:fillRect/>
          </a:stretch>
        </p:blipFill>
        <p:spPr>
          <a:xfrm>
            <a:off x="6363839" y="1716057"/>
            <a:ext cx="1565104" cy="1143000"/>
          </a:xfrm>
          <a:prstGeom prst="rect">
            <a:avLst/>
          </a:prstGeom>
        </p:spPr>
      </p:pic>
      <p:pic>
        <p:nvPicPr>
          <p:cNvPr id="4" name="Picture 3">
            <a:extLst>
              <a:ext uri="{FF2B5EF4-FFF2-40B4-BE49-F238E27FC236}">
                <a16:creationId xmlns:a16="http://schemas.microsoft.com/office/drawing/2014/main" id="{FDA76309-790C-4167-8904-EA1BD593E002}"/>
              </a:ext>
            </a:extLst>
          </p:cNvPr>
          <p:cNvPicPr>
            <a:picLocks noChangeAspect="1"/>
          </p:cNvPicPr>
          <p:nvPr/>
        </p:nvPicPr>
        <p:blipFill>
          <a:blip r:embed="rId7"/>
          <a:stretch>
            <a:fillRect/>
          </a:stretch>
        </p:blipFill>
        <p:spPr>
          <a:xfrm>
            <a:off x="4193411" y="1741015"/>
            <a:ext cx="5867400" cy="3200400"/>
          </a:xfrm>
          <a:prstGeom prst="rect">
            <a:avLst/>
          </a:prstGeom>
        </p:spPr>
      </p:pic>
      <p:sp>
        <p:nvSpPr>
          <p:cNvPr id="13" name="Rectangle 12">
            <a:extLst>
              <a:ext uri="{FF2B5EF4-FFF2-40B4-BE49-F238E27FC236}">
                <a16:creationId xmlns:a16="http://schemas.microsoft.com/office/drawing/2014/main" id="{EE7974A6-0CDD-4F73-AA1A-0D6E9AA9F686}"/>
              </a:ext>
            </a:extLst>
          </p:cNvPr>
          <p:cNvSpPr/>
          <p:nvPr/>
        </p:nvSpPr>
        <p:spPr>
          <a:xfrm>
            <a:off x="8188910" y="1695652"/>
            <a:ext cx="1892300" cy="835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0E3FC4EB-4314-4322-80EB-9BE14E00B127}"/>
              </a:ext>
            </a:extLst>
          </p:cNvPr>
          <p:cNvSpPr/>
          <p:nvPr/>
        </p:nvSpPr>
        <p:spPr>
          <a:xfrm rot="5400000">
            <a:off x="11032231" y="3372408"/>
            <a:ext cx="1892300" cy="835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10B2FF66-162D-4BB9-8EF6-487C1937B602}"/>
              </a:ext>
            </a:extLst>
          </p:cNvPr>
          <p:cNvSpPr/>
          <p:nvPr/>
        </p:nvSpPr>
        <p:spPr>
          <a:xfrm>
            <a:off x="6394450" y="1322294"/>
            <a:ext cx="1892300" cy="5140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729CD665-9F94-4F43-A5EC-76056CCA34F3}"/>
              </a:ext>
            </a:extLst>
          </p:cNvPr>
          <p:cNvPicPr>
            <a:picLocks noChangeAspect="1"/>
          </p:cNvPicPr>
          <p:nvPr/>
        </p:nvPicPr>
        <p:blipFill>
          <a:blip r:embed="rId8"/>
          <a:stretch>
            <a:fillRect/>
          </a:stretch>
        </p:blipFill>
        <p:spPr>
          <a:xfrm>
            <a:off x="9057483" y="1472652"/>
            <a:ext cx="939966" cy="625245"/>
          </a:xfrm>
          <a:prstGeom prst="rect">
            <a:avLst/>
          </a:prstGeom>
        </p:spPr>
      </p:pic>
      <p:pic>
        <p:nvPicPr>
          <p:cNvPr id="8" name="Picture 7">
            <a:extLst>
              <a:ext uri="{FF2B5EF4-FFF2-40B4-BE49-F238E27FC236}">
                <a16:creationId xmlns:a16="http://schemas.microsoft.com/office/drawing/2014/main" id="{E0AF27E5-0AB5-4528-B6CA-29A161CC9AA5}"/>
              </a:ext>
            </a:extLst>
          </p:cNvPr>
          <p:cNvPicPr>
            <a:picLocks noChangeAspect="1"/>
          </p:cNvPicPr>
          <p:nvPr/>
        </p:nvPicPr>
        <p:blipFill>
          <a:blip r:embed="rId9"/>
          <a:stretch>
            <a:fillRect/>
          </a:stretch>
        </p:blipFill>
        <p:spPr>
          <a:xfrm>
            <a:off x="8418901" y="5579139"/>
            <a:ext cx="1048088" cy="622302"/>
          </a:xfrm>
          <a:prstGeom prst="rect">
            <a:avLst/>
          </a:prstGeom>
          <a:ln>
            <a:solidFill>
              <a:schemeClr val="tx1"/>
            </a:solidFill>
          </a:ln>
        </p:spPr>
      </p:pic>
      <p:pic>
        <p:nvPicPr>
          <p:cNvPr id="9" name="Picture 8">
            <a:extLst>
              <a:ext uri="{FF2B5EF4-FFF2-40B4-BE49-F238E27FC236}">
                <a16:creationId xmlns:a16="http://schemas.microsoft.com/office/drawing/2014/main" id="{21A5CF6F-B537-469B-9D6A-A7678AD29194}"/>
              </a:ext>
            </a:extLst>
          </p:cNvPr>
          <p:cNvPicPr>
            <a:picLocks noChangeAspect="1"/>
          </p:cNvPicPr>
          <p:nvPr/>
        </p:nvPicPr>
        <p:blipFill>
          <a:blip r:embed="rId10"/>
          <a:stretch>
            <a:fillRect/>
          </a:stretch>
        </p:blipFill>
        <p:spPr>
          <a:xfrm>
            <a:off x="9872108" y="4474102"/>
            <a:ext cx="1079093" cy="629305"/>
          </a:xfrm>
          <a:prstGeom prst="rect">
            <a:avLst/>
          </a:prstGeom>
        </p:spPr>
      </p:pic>
      <p:pic>
        <p:nvPicPr>
          <p:cNvPr id="10" name="Picture 9">
            <a:extLst>
              <a:ext uri="{FF2B5EF4-FFF2-40B4-BE49-F238E27FC236}">
                <a16:creationId xmlns:a16="http://schemas.microsoft.com/office/drawing/2014/main" id="{A8B28754-68FA-4B68-9C14-D0BF3C27B3D1}"/>
              </a:ext>
            </a:extLst>
          </p:cNvPr>
          <p:cNvPicPr>
            <a:picLocks noChangeAspect="1"/>
          </p:cNvPicPr>
          <p:nvPr/>
        </p:nvPicPr>
        <p:blipFill>
          <a:blip r:embed="rId11"/>
          <a:stretch>
            <a:fillRect/>
          </a:stretch>
        </p:blipFill>
        <p:spPr>
          <a:xfrm>
            <a:off x="2982273" y="4321475"/>
            <a:ext cx="1190603" cy="741516"/>
          </a:xfrm>
          <a:prstGeom prst="rect">
            <a:avLst/>
          </a:prstGeom>
        </p:spPr>
      </p:pic>
      <p:pic>
        <p:nvPicPr>
          <p:cNvPr id="11" name="Picture 10">
            <a:extLst>
              <a:ext uri="{FF2B5EF4-FFF2-40B4-BE49-F238E27FC236}">
                <a16:creationId xmlns:a16="http://schemas.microsoft.com/office/drawing/2014/main" id="{044FD2AB-6679-483F-9046-5B775B11A0E0}"/>
              </a:ext>
            </a:extLst>
          </p:cNvPr>
          <p:cNvPicPr>
            <a:picLocks noChangeAspect="1"/>
          </p:cNvPicPr>
          <p:nvPr/>
        </p:nvPicPr>
        <p:blipFill>
          <a:blip r:embed="rId12"/>
          <a:stretch>
            <a:fillRect/>
          </a:stretch>
        </p:blipFill>
        <p:spPr>
          <a:xfrm>
            <a:off x="1793044" y="4015030"/>
            <a:ext cx="1292530" cy="703642"/>
          </a:xfrm>
          <a:prstGeom prst="rect">
            <a:avLst/>
          </a:prstGeom>
        </p:spPr>
      </p:pic>
      <p:pic>
        <p:nvPicPr>
          <p:cNvPr id="20" name="Picture 19">
            <a:extLst>
              <a:ext uri="{FF2B5EF4-FFF2-40B4-BE49-F238E27FC236}">
                <a16:creationId xmlns:a16="http://schemas.microsoft.com/office/drawing/2014/main" id="{0072A24F-2B19-48FD-A270-6BDA6B500EA9}"/>
              </a:ext>
            </a:extLst>
          </p:cNvPr>
          <p:cNvPicPr>
            <a:picLocks noChangeAspect="1"/>
          </p:cNvPicPr>
          <p:nvPr/>
        </p:nvPicPr>
        <p:blipFill>
          <a:blip r:embed="rId13"/>
          <a:stretch>
            <a:fillRect/>
          </a:stretch>
        </p:blipFill>
        <p:spPr>
          <a:xfrm>
            <a:off x="1463562" y="2880910"/>
            <a:ext cx="1095598" cy="586928"/>
          </a:xfrm>
          <a:prstGeom prst="rect">
            <a:avLst/>
          </a:prstGeom>
        </p:spPr>
      </p:pic>
      <p:pic>
        <p:nvPicPr>
          <p:cNvPr id="21" name="Picture 20">
            <a:extLst>
              <a:ext uri="{FF2B5EF4-FFF2-40B4-BE49-F238E27FC236}">
                <a16:creationId xmlns:a16="http://schemas.microsoft.com/office/drawing/2014/main" id="{B4D4018D-ACFD-4F65-8E3D-C3F26B176FDC}"/>
              </a:ext>
            </a:extLst>
          </p:cNvPr>
          <p:cNvPicPr>
            <a:picLocks noChangeAspect="1"/>
          </p:cNvPicPr>
          <p:nvPr/>
        </p:nvPicPr>
        <p:blipFill>
          <a:blip r:embed="rId14"/>
          <a:stretch>
            <a:fillRect/>
          </a:stretch>
        </p:blipFill>
        <p:spPr>
          <a:xfrm>
            <a:off x="10414131" y="2509969"/>
            <a:ext cx="984792" cy="525562"/>
          </a:xfrm>
          <a:prstGeom prst="rect">
            <a:avLst/>
          </a:prstGeom>
        </p:spPr>
      </p:pic>
      <p:pic>
        <p:nvPicPr>
          <p:cNvPr id="15" name="Picture 14">
            <a:extLst>
              <a:ext uri="{FF2B5EF4-FFF2-40B4-BE49-F238E27FC236}">
                <a16:creationId xmlns:a16="http://schemas.microsoft.com/office/drawing/2014/main" id="{98634AB1-A7D1-4031-BDCA-953A1E9964D8}"/>
              </a:ext>
            </a:extLst>
          </p:cNvPr>
          <p:cNvPicPr>
            <a:picLocks noChangeAspect="1"/>
          </p:cNvPicPr>
          <p:nvPr/>
        </p:nvPicPr>
        <p:blipFill>
          <a:blip r:embed="rId15"/>
          <a:stretch>
            <a:fillRect/>
          </a:stretch>
        </p:blipFill>
        <p:spPr>
          <a:xfrm>
            <a:off x="8803598" y="4758634"/>
            <a:ext cx="1079093" cy="715455"/>
          </a:xfrm>
          <a:prstGeom prst="rect">
            <a:avLst/>
          </a:prstGeom>
        </p:spPr>
      </p:pic>
      <p:pic>
        <p:nvPicPr>
          <p:cNvPr id="22" name="Picture 21">
            <a:extLst>
              <a:ext uri="{FF2B5EF4-FFF2-40B4-BE49-F238E27FC236}">
                <a16:creationId xmlns:a16="http://schemas.microsoft.com/office/drawing/2014/main" id="{262BC549-D576-4A55-823B-A4E11C7F23D6}"/>
              </a:ext>
            </a:extLst>
          </p:cNvPr>
          <p:cNvPicPr>
            <a:picLocks noChangeAspect="1"/>
          </p:cNvPicPr>
          <p:nvPr/>
        </p:nvPicPr>
        <p:blipFill>
          <a:blip r:embed="rId16"/>
          <a:stretch>
            <a:fillRect/>
          </a:stretch>
        </p:blipFill>
        <p:spPr>
          <a:xfrm>
            <a:off x="1501655" y="1695832"/>
            <a:ext cx="4125912" cy="834938"/>
          </a:xfrm>
          <a:prstGeom prst="rect">
            <a:avLst/>
          </a:prstGeom>
        </p:spPr>
      </p:pic>
      <p:pic>
        <p:nvPicPr>
          <p:cNvPr id="7" name="Picture 6">
            <a:extLst>
              <a:ext uri="{FF2B5EF4-FFF2-40B4-BE49-F238E27FC236}">
                <a16:creationId xmlns:a16="http://schemas.microsoft.com/office/drawing/2014/main" id="{E76997E3-6193-404A-A57B-FF3C346768EE}"/>
              </a:ext>
            </a:extLst>
          </p:cNvPr>
          <p:cNvPicPr>
            <a:picLocks noChangeAspect="1"/>
          </p:cNvPicPr>
          <p:nvPr/>
        </p:nvPicPr>
        <p:blipFill>
          <a:blip r:embed="rId17"/>
          <a:stretch>
            <a:fillRect/>
          </a:stretch>
        </p:blipFill>
        <p:spPr>
          <a:xfrm>
            <a:off x="2500546" y="3288105"/>
            <a:ext cx="1303440" cy="721157"/>
          </a:xfrm>
          <a:prstGeom prst="rect">
            <a:avLst/>
          </a:prstGeom>
        </p:spPr>
      </p:pic>
      <p:sp>
        <p:nvSpPr>
          <p:cNvPr id="23" name="TextBox 22">
            <a:extLst>
              <a:ext uri="{FF2B5EF4-FFF2-40B4-BE49-F238E27FC236}">
                <a16:creationId xmlns:a16="http://schemas.microsoft.com/office/drawing/2014/main" id="{E66EB262-B55F-4E9E-90D2-5A3C447E8030}"/>
              </a:ext>
            </a:extLst>
          </p:cNvPr>
          <p:cNvSpPr txBox="1"/>
          <p:nvPr/>
        </p:nvSpPr>
        <p:spPr>
          <a:xfrm>
            <a:off x="7973802" y="1566068"/>
            <a:ext cx="969143"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iTHER</a:t>
            </a:r>
            <a:endPar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ED269A5-EAC3-4077-8B90-E3D7D6CC7C3D}"/>
              </a:ext>
            </a:extLst>
          </p:cNvPr>
          <p:cNvSpPr txBox="1"/>
          <p:nvPr/>
        </p:nvSpPr>
        <p:spPr>
          <a:xfrm>
            <a:off x="10286570" y="2043587"/>
            <a:ext cx="1406182"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AM-PAED</a:t>
            </a:r>
          </a:p>
        </p:txBody>
      </p:sp>
      <p:sp>
        <p:nvSpPr>
          <p:cNvPr id="25" name="TextBox 24">
            <a:extLst>
              <a:ext uri="{FF2B5EF4-FFF2-40B4-BE49-F238E27FC236}">
                <a16:creationId xmlns:a16="http://schemas.microsoft.com/office/drawing/2014/main" id="{B2B9AE26-BE5F-4117-B317-0A76AFBC4461}"/>
              </a:ext>
            </a:extLst>
          </p:cNvPr>
          <p:cNvSpPr txBox="1"/>
          <p:nvPr/>
        </p:nvSpPr>
        <p:spPr>
          <a:xfrm>
            <a:off x="5505581" y="5079267"/>
            <a:ext cx="25242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3000 exomes at relapse by 2019</a:t>
            </a:r>
          </a:p>
        </p:txBody>
      </p:sp>
    </p:spTree>
    <p:extLst>
      <p:ext uri="{BB962C8B-B14F-4D97-AF65-F5344CB8AC3E}">
        <p14:creationId xmlns:p14="http://schemas.microsoft.com/office/powerpoint/2010/main" val="1172825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030EAD-EC93-40F1-AC4A-7DE1EA699C22}"/>
              </a:ext>
            </a:extLst>
          </p:cNvPr>
          <p:cNvSpPr>
            <a:spLocks noGrp="1"/>
          </p:cNvSpPr>
          <p:nvPr>
            <p:ph type="sldNum" sz="quarter" idx="4"/>
          </p:nvPr>
        </p:nvSpPr>
        <p:spPr/>
        <p:txBody>
          <a:bodyPr/>
          <a:lstStyle/>
          <a:p>
            <a:fld id="{20F9767F-3D5E-D141-98F1-468CF245114F}" type="slidenum">
              <a:rPr lang="en-US" smtClean="0"/>
              <a:pPr/>
              <a:t>37</a:t>
            </a:fld>
            <a:endParaRPr lang="en-US" dirty="0"/>
          </a:p>
        </p:txBody>
      </p:sp>
      <p:pic>
        <p:nvPicPr>
          <p:cNvPr id="4" name="Picture 3">
            <a:extLst>
              <a:ext uri="{FF2B5EF4-FFF2-40B4-BE49-F238E27FC236}">
                <a16:creationId xmlns:a16="http://schemas.microsoft.com/office/drawing/2014/main" id="{D585E25D-6F69-4DD5-8968-6E699ACDCC8D}"/>
              </a:ext>
            </a:extLst>
          </p:cNvPr>
          <p:cNvPicPr>
            <a:picLocks noChangeAspect="1"/>
          </p:cNvPicPr>
          <p:nvPr/>
        </p:nvPicPr>
        <p:blipFill>
          <a:blip r:embed="rId2"/>
          <a:stretch>
            <a:fillRect/>
          </a:stretch>
        </p:blipFill>
        <p:spPr>
          <a:xfrm>
            <a:off x="2897686" y="3653031"/>
            <a:ext cx="2191877" cy="1223548"/>
          </a:xfrm>
          <a:prstGeom prst="rect">
            <a:avLst/>
          </a:prstGeom>
        </p:spPr>
      </p:pic>
      <p:pic>
        <p:nvPicPr>
          <p:cNvPr id="5" name="Picture 4">
            <a:extLst>
              <a:ext uri="{FF2B5EF4-FFF2-40B4-BE49-F238E27FC236}">
                <a16:creationId xmlns:a16="http://schemas.microsoft.com/office/drawing/2014/main" id="{48F405CF-0AA9-47F4-8670-977C514EA087}"/>
              </a:ext>
            </a:extLst>
          </p:cNvPr>
          <p:cNvPicPr>
            <a:picLocks noChangeAspect="1"/>
          </p:cNvPicPr>
          <p:nvPr/>
        </p:nvPicPr>
        <p:blipFill>
          <a:blip r:embed="rId3"/>
          <a:stretch>
            <a:fillRect/>
          </a:stretch>
        </p:blipFill>
        <p:spPr>
          <a:xfrm>
            <a:off x="1276011" y="3505478"/>
            <a:ext cx="1757822" cy="1371101"/>
          </a:xfrm>
          <a:prstGeom prst="rect">
            <a:avLst/>
          </a:prstGeom>
        </p:spPr>
      </p:pic>
      <p:pic>
        <p:nvPicPr>
          <p:cNvPr id="6" name="Picture 5">
            <a:extLst>
              <a:ext uri="{FF2B5EF4-FFF2-40B4-BE49-F238E27FC236}">
                <a16:creationId xmlns:a16="http://schemas.microsoft.com/office/drawing/2014/main" id="{BF35E1C0-0C6F-45AD-8869-DF87353C2220}"/>
              </a:ext>
            </a:extLst>
          </p:cNvPr>
          <p:cNvPicPr>
            <a:picLocks noChangeAspect="1"/>
          </p:cNvPicPr>
          <p:nvPr/>
        </p:nvPicPr>
        <p:blipFill>
          <a:blip r:embed="rId4"/>
          <a:stretch>
            <a:fillRect/>
          </a:stretch>
        </p:blipFill>
        <p:spPr>
          <a:xfrm>
            <a:off x="607573" y="867328"/>
            <a:ext cx="4852520" cy="1557820"/>
          </a:xfrm>
          <a:prstGeom prst="rect">
            <a:avLst/>
          </a:prstGeom>
        </p:spPr>
      </p:pic>
      <p:pic>
        <p:nvPicPr>
          <p:cNvPr id="7" name="Picture 6">
            <a:extLst>
              <a:ext uri="{FF2B5EF4-FFF2-40B4-BE49-F238E27FC236}">
                <a16:creationId xmlns:a16="http://schemas.microsoft.com/office/drawing/2014/main" id="{2552BE72-0A0F-443A-992F-3F6A7D968F3F}"/>
              </a:ext>
            </a:extLst>
          </p:cNvPr>
          <p:cNvPicPr>
            <a:picLocks noChangeAspect="1"/>
          </p:cNvPicPr>
          <p:nvPr/>
        </p:nvPicPr>
        <p:blipFill>
          <a:blip r:embed="rId5"/>
          <a:stretch>
            <a:fillRect/>
          </a:stretch>
        </p:blipFill>
        <p:spPr>
          <a:xfrm>
            <a:off x="7620435" y="1099655"/>
            <a:ext cx="3275600" cy="853576"/>
          </a:xfrm>
          <a:prstGeom prst="rect">
            <a:avLst/>
          </a:prstGeom>
        </p:spPr>
      </p:pic>
      <p:pic>
        <p:nvPicPr>
          <p:cNvPr id="8" name="Picture 7">
            <a:extLst>
              <a:ext uri="{FF2B5EF4-FFF2-40B4-BE49-F238E27FC236}">
                <a16:creationId xmlns:a16="http://schemas.microsoft.com/office/drawing/2014/main" id="{E6E94F30-8654-4B1B-8CA9-EC7A84F0C63C}"/>
              </a:ext>
            </a:extLst>
          </p:cNvPr>
          <p:cNvPicPr>
            <a:picLocks noChangeAspect="1"/>
          </p:cNvPicPr>
          <p:nvPr/>
        </p:nvPicPr>
        <p:blipFill>
          <a:blip r:embed="rId6"/>
          <a:stretch>
            <a:fillRect/>
          </a:stretch>
        </p:blipFill>
        <p:spPr>
          <a:xfrm>
            <a:off x="6698572" y="2101874"/>
            <a:ext cx="4225034" cy="929796"/>
          </a:xfrm>
          <a:prstGeom prst="rect">
            <a:avLst/>
          </a:prstGeom>
        </p:spPr>
      </p:pic>
      <p:pic>
        <p:nvPicPr>
          <p:cNvPr id="9" name="Picture 8">
            <a:extLst>
              <a:ext uri="{FF2B5EF4-FFF2-40B4-BE49-F238E27FC236}">
                <a16:creationId xmlns:a16="http://schemas.microsoft.com/office/drawing/2014/main" id="{49FF4FDA-584A-47C1-B63D-0E0682230CEB}"/>
              </a:ext>
            </a:extLst>
          </p:cNvPr>
          <p:cNvPicPr>
            <a:picLocks noChangeAspect="1"/>
          </p:cNvPicPr>
          <p:nvPr/>
        </p:nvPicPr>
        <p:blipFill>
          <a:blip r:embed="rId7"/>
          <a:stretch>
            <a:fillRect/>
          </a:stretch>
        </p:blipFill>
        <p:spPr>
          <a:xfrm>
            <a:off x="6575091" y="3429000"/>
            <a:ext cx="4763545" cy="1447579"/>
          </a:xfrm>
          <a:prstGeom prst="rect">
            <a:avLst/>
          </a:prstGeom>
        </p:spPr>
      </p:pic>
    </p:spTree>
    <p:extLst>
      <p:ext uri="{BB962C8B-B14F-4D97-AF65-F5344CB8AC3E}">
        <p14:creationId xmlns:p14="http://schemas.microsoft.com/office/powerpoint/2010/main" val="330733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17D9A8-6924-4337-A646-287CCF27DCF1}"/>
              </a:ext>
            </a:extLst>
          </p:cNvPr>
          <p:cNvPicPr>
            <a:picLocks noChangeAspect="1"/>
          </p:cNvPicPr>
          <p:nvPr/>
        </p:nvPicPr>
        <p:blipFill>
          <a:blip r:embed="rId2"/>
          <a:stretch>
            <a:fillRect/>
          </a:stretch>
        </p:blipFill>
        <p:spPr>
          <a:xfrm>
            <a:off x="1432485" y="1573740"/>
            <a:ext cx="3667125" cy="47244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C840C53-13FB-4A61-B521-72A0114DE49B}"/>
              </a:ext>
            </a:extLst>
          </p:cNvPr>
          <p:cNvSpPr>
            <a:spLocks noGrp="1"/>
          </p:cNvSpPr>
          <p:nvPr>
            <p:ph type="title"/>
          </p:nvPr>
        </p:nvSpPr>
        <p:spPr>
          <a:xfrm>
            <a:off x="609600" y="0"/>
            <a:ext cx="10972800" cy="1143000"/>
          </a:xfrm>
        </p:spPr>
        <p:txBody>
          <a:bodyPr/>
          <a:lstStyle/>
          <a:p>
            <a:r>
              <a:rPr lang="en-US" b="1" dirty="0"/>
              <a:t>New drug assessments in children should be a part of development in the age of precision medicine</a:t>
            </a:r>
          </a:p>
        </p:txBody>
      </p:sp>
      <p:sp>
        <p:nvSpPr>
          <p:cNvPr id="3" name="Slide Number Placeholder 2">
            <a:extLst>
              <a:ext uri="{FF2B5EF4-FFF2-40B4-BE49-F238E27FC236}">
                <a16:creationId xmlns:a16="http://schemas.microsoft.com/office/drawing/2014/main" id="{C331B35E-F6E1-442B-8B99-727BEC339EA1}"/>
              </a:ext>
            </a:extLst>
          </p:cNvPr>
          <p:cNvSpPr>
            <a:spLocks noGrp="1"/>
          </p:cNvSpPr>
          <p:nvPr>
            <p:ph type="sldNum" sz="quarter" idx="4"/>
          </p:nvPr>
        </p:nvSpPr>
        <p:spPr/>
        <p:txBody>
          <a:bodyPr/>
          <a:lstStyle/>
          <a:p>
            <a:fld id="{20F9767F-3D5E-D141-98F1-468CF245114F}" type="slidenum">
              <a:rPr lang="en-US" smtClean="0"/>
              <a:pPr/>
              <a:t>38</a:t>
            </a:fld>
            <a:endParaRPr lang="en-US" dirty="0"/>
          </a:p>
        </p:txBody>
      </p:sp>
      <p:graphicFrame>
        <p:nvGraphicFramePr>
          <p:cNvPr id="5" name="Table 4">
            <a:extLst>
              <a:ext uri="{FF2B5EF4-FFF2-40B4-BE49-F238E27FC236}">
                <a16:creationId xmlns:a16="http://schemas.microsoft.com/office/drawing/2014/main" id="{A5751D97-ED93-43D3-9CBB-A706D224C76E}"/>
              </a:ext>
            </a:extLst>
          </p:cNvPr>
          <p:cNvGraphicFramePr>
            <a:graphicFrameLocks noGrp="1"/>
          </p:cNvGraphicFramePr>
          <p:nvPr>
            <p:extLst>
              <p:ext uri="{D42A27DB-BD31-4B8C-83A1-F6EECF244321}">
                <p14:modId xmlns:p14="http://schemas.microsoft.com/office/powerpoint/2010/main" val="3939436770"/>
              </p:ext>
            </p:extLst>
          </p:nvPr>
        </p:nvGraphicFramePr>
        <p:xfrm>
          <a:off x="5422900" y="1511300"/>
          <a:ext cx="4191000" cy="4563013"/>
        </p:xfrm>
        <a:graphic>
          <a:graphicData uri="http://schemas.openxmlformats.org/drawingml/2006/table">
            <a:tbl>
              <a:tblPr firstRow="1" bandRow="1">
                <a:tableStyleId>{EB344D84-9AFB-497E-A393-DC336BA19D2E}</a:tableStyleId>
              </a:tblPr>
              <a:tblGrid>
                <a:gridCol w="4191000">
                  <a:extLst>
                    <a:ext uri="{9D8B030D-6E8A-4147-A177-3AD203B41FA5}">
                      <a16:colId xmlns:a16="http://schemas.microsoft.com/office/drawing/2014/main" val="117275345"/>
                    </a:ext>
                  </a:extLst>
                </a:gridCol>
              </a:tblGrid>
              <a:tr h="429031">
                <a:tc>
                  <a:txBody>
                    <a:bodyPr/>
                    <a:lstStyle/>
                    <a:p>
                      <a:r>
                        <a:rPr lang="en-US" dirty="0"/>
                        <a:t>Suggested Solutions</a:t>
                      </a:r>
                    </a:p>
                  </a:txBody>
                  <a:tcPr/>
                </a:tc>
                <a:extLst>
                  <a:ext uri="{0D108BD9-81ED-4DB2-BD59-A6C34878D82A}">
                    <a16:rowId xmlns:a16="http://schemas.microsoft.com/office/drawing/2014/main" val="4293854848"/>
                  </a:ext>
                </a:extLst>
              </a:tr>
              <a:tr h="761523">
                <a:tc>
                  <a:txBody>
                    <a:bodyPr/>
                    <a:lstStyle/>
                    <a:p>
                      <a:r>
                        <a:rPr lang="en-US" dirty="0"/>
                        <a:t>Use adult safety profile and refine protocol to manage specific side effects</a:t>
                      </a:r>
                    </a:p>
                  </a:txBody>
                  <a:tcPr/>
                </a:tc>
                <a:extLst>
                  <a:ext uri="{0D108BD9-81ED-4DB2-BD59-A6C34878D82A}">
                    <a16:rowId xmlns:a16="http://schemas.microsoft.com/office/drawing/2014/main" val="1065340299"/>
                  </a:ext>
                </a:extLst>
              </a:tr>
              <a:tr h="1087890">
                <a:tc>
                  <a:txBody>
                    <a:bodyPr/>
                    <a:lstStyle/>
                    <a:p>
                      <a:r>
                        <a:rPr lang="en-US" dirty="0"/>
                        <a:t>Use adult phase 1 data to guide pediatric dosing: 80% adult dose adjusted for BSA</a:t>
                      </a:r>
                    </a:p>
                  </a:txBody>
                  <a:tcPr/>
                </a:tc>
                <a:extLst>
                  <a:ext uri="{0D108BD9-81ED-4DB2-BD59-A6C34878D82A}">
                    <a16:rowId xmlns:a16="http://schemas.microsoft.com/office/drawing/2014/main" val="836459012"/>
                  </a:ext>
                </a:extLst>
              </a:tr>
              <a:tr h="761523">
                <a:tc>
                  <a:txBody>
                    <a:bodyPr/>
                    <a:lstStyle/>
                    <a:p>
                      <a:r>
                        <a:rPr lang="en-US" dirty="0"/>
                        <a:t>Use of novel phase 1 designs: rolling 6 or continual reassessment method</a:t>
                      </a:r>
                    </a:p>
                  </a:txBody>
                  <a:tcPr/>
                </a:tc>
                <a:extLst>
                  <a:ext uri="{0D108BD9-81ED-4DB2-BD59-A6C34878D82A}">
                    <a16:rowId xmlns:a16="http://schemas.microsoft.com/office/drawing/2014/main" val="3612132287"/>
                  </a:ext>
                </a:extLst>
              </a:tr>
              <a:tr h="761523">
                <a:tc>
                  <a:txBody>
                    <a:bodyPr/>
                    <a:lstStyle/>
                    <a:p>
                      <a:r>
                        <a:rPr lang="en-US" dirty="0"/>
                        <a:t>Use of adult data to establish dose-escalation schemes in bridging studies</a:t>
                      </a:r>
                    </a:p>
                  </a:txBody>
                  <a:tcPr/>
                </a:tc>
                <a:extLst>
                  <a:ext uri="{0D108BD9-81ED-4DB2-BD59-A6C34878D82A}">
                    <a16:rowId xmlns:a16="http://schemas.microsoft.com/office/drawing/2014/main" val="3787215343"/>
                  </a:ext>
                </a:extLst>
              </a:tr>
              <a:tr h="761523">
                <a:tc>
                  <a:txBody>
                    <a:bodyPr/>
                    <a:lstStyle/>
                    <a:p>
                      <a:r>
                        <a:rPr lang="en-US" dirty="0"/>
                        <a:t>Use of statistical techniques to develop bridging studies, parallel or sequential</a:t>
                      </a:r>
                    </a:p>
                  </a:txBody>
                  <a:tcPr/>
                </a:tc>
                <a:extLst>
                  <a:ext uri="{0D108BD9-81ED-4DB2-BD59-A6C34878D82A}">
                    <a16:rowId xmlns:a16="http://schemas.microsoft.com/office/drawing/2014/main" val="1229088117"/>
                  </a:ext>
                </a:extLst>
              </a:tr>
            </a:tbl>
          </a:graphicData>
        </a:graphic>
      </p:graphicFrame>
      <p:sp>
        <p:nvSpPr>
          <p:cNvPr id="6" name="Speech Bubble: Rectangle with Corners Rounded 5">
            <a:extLst>
              <a:ext uri="{FF2B5EF4-FFF2-40B4-BE49-F238E27FC236}">
                <a16:creationId xmlns:a16="http://schemas.microsoft.com/office/drawing/2014/main" id="{567035EB-684C-4CED-A407-13DD0FD2603A}"/>
              </a:ext>
            </a:extLst>
          </p:cNvPr>
          <p:cNvSpPr/>
          <p:nvPr/>
        </p:nvSpPr>
        <p:spPr>
          <a:xfrm>
            <a:off x="10085949" y="1894422"/>
            <a:ext cx="1955800" cy="1892300"/>
          </a:xfrm>
          <a:prstGeom prst="wedgeRoundRectCallout">
            <a:avLst>
              <a:gd name="adj1" fmla="val -77976"/>
              <a:gd name="adj2" fmla="val 24245"/>
              <a:gd name="adj3" fmla="val 16667"/>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69% of pediatric dose-finding trials has ped RP2D at 90-130% adults RP2D</a:t>
            </a:r>
          </a:p>
        </p:txBody>
      </p:sp>
      <p:sp>
        <p:nvSpPr>
          <p:cNvPr id="7" name="TextBox 6">
            <a:extLst>
              <a:ext uri="{FF2B5EF4-FFF2-40B4-BE49-F238E27FC236}">
                <a16:creationId xmlns:a16="http://schemas.microsoft.com/office/drawing/2014/main" id="{0E36C1F4-A6BC-44C4-B2B9-9D807D20D0F1}"/>
              </a:ext>
            </a:extLst>
          </p:cNvPr>
          <p:cNvSpPr txBox="1"/>
          <p:nvPr/>
        </p:nvSpPr>
        <p:spPr>
          <a:xfrm>
            <a:off x="9613900" y="6430445"/>
            <a:ext cx="2018501" cy="246221"/>
          </a:xfrm>
          <a:prstGeom prst="rect">
            <a:avLst/>
          </a:prstGeom>
          <a:noFill/>
        </p:spPr>
        <p:txBody>
          <a:bodyPr wrap="none" rtlCol="0">
            <a:spAutoFit/>
          </a:bodyPr>
          <a:lstStyle/>
          <a:p>
            <a:r>
              <a:rPr lang="en-US" sz="1000" dirty="0" err="1">
                <a:latin typeface="Tahoma" panose="020B0604030504040204" pitchFamily="34" charset="0"/>
                <a:ea typeface="Tahoma" panose="020B0604030504040204" pitchFamily="34" charset="0"/>
                <a:cs typeface="Tahoma" panose="020B0604030504040204" pitchFamily="34" charset="0"/>
              </a:rPr>
              <a:t>Paoletti</a:t>
            </a:r>
            <a:r>
              <a:rPr lang="en-US" sz="1000" dirty="0">
                <a:latin typeface="Tahoma" panose="020B0604030504040204" pitchFamily="34" charset="0"/>
                <a:ea typeface="Tahoma" panose="020B0604030504040204" pitchFamily="34" charset="0"/>
                <a:cs typeface="Tahoma" panose="020B0604030504040204" pitchFamily="34" charset="0"/>
              </a:rPr>
              <a:t> et al. Eur J Cancer 2013</a:t>
            </a:r>
          </a:p>
        </p:txBody>
      </p:sp>
      <p:pic>
        <p:nvPicPr>
          <p:cNvPr id="9" name="Picture 8">
            <a:extLst>
              <a:ext uri="{FF2B5EF4-FFF2-40B4-BE49-F238E27FC236}">
                <a16:creationId xmlns:a16="http://schemas.microsoft.com/office/drawing/2014/main" id="{3D29FAA7-9E1D-41BB-8D1F-D01024DA6E97}"/>
              </a:ext>
            </a:extLst>
          </p:cNvPr>
          <p:cNvPicPr>
            <a:picLocks noChangeAspect="1"/>
          </p:cNvPicPr>
          <p:nvPr/>
        </p:nvPicPr>
        <p:blipFill>
          <a:blip r:embed="rId2"/>
          <a:stretch>
            <a:fillRect/>
          </a:stretch>
        </p:blipFill>
        <p:spPr>
          <a:xfrm>
            <a:off x="1196461" y="1499131"/>
            <a:ext cx="3667125" cy="47244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460A273-3BF2-4258-ADBD-AD757B777FEE}"/>
              </a:ext>
            </a:extLst>
          </p:cNvPr>
          <p:cNvPicPr>
            <a:picLocks noChangeAspect="1"/>
          </p:cNvPicPr>
          <p:nvPr/>
        </p:nvPicPr>
        <p:blipFill>
          <a:blip r:embed="rId2"/>
          <a:stretch>
            <a:fillRect/>
          </a:stretch>
        </p:blipFill>
        <p:spPr>
          <a:xfrm>
            <a:off x="960436" y="1349913"/>
            <a:ext cx="3667125" cy="47244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940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9BC00-2AB5-45A5-AF54-B65A911B403D}"/>
              </a:ext>
            </a:extLst>
          </p:cNvPr>
          <p:cNvSpPr>
            <a:spLocks noGrp="1"/>
          </p:cNvSpPr>
          <p:nvPr>
            <p:ph type="sldNum" sz="quarter" idx="12"/>
          </p:nvPr>
        </p:nvSpPr>
        <p:spPr/>
        <p:txBody>
          <a:bodyPr/>
          <a:lstStyle/>
          <a:p>
            <a:fld id="{20F9767F-3D5E-D141-98F1-468CF245114F}" type="slidenum">
              <a:rPr lang="en-US" smtClean="0"/>
              <a:pPr/>
              <a:t>39</a:t>
            </a:fld>
            <a:endParaRPr lang="en-US"/>
          </a:p>
        </p:txBody>
      </p:sp>
      <p:pic>
        <p:nvPicPr>
          <p:cNvPr id="3" name="Picture 2">
            <a:extLst>
              <a:ext uri="{FF2B5EF4-FFF2-40B4-BE49-F238E27FC236}">
                <a16:creationId xmlns:a16="http://schemas.microsoft.com/office/drawing/2014/main" id="{227BC399-68A9-4A1F-9EE2-C7DF3A604D70}"/>
              </a:ext>
            </a:extLst>
          </p:cNvPr>
          <p:cNvPicPr>
            <a:picLocks noChangeAspect="1"/>
          </p:cNvPicPr>
          <p:nvPr/>
        </p:nvPicPr>
        <p:blipFill>
          <a:blip r:embed="rId3"/>
          <a:stretch>
            <a:fillRect/>
          </a:stretch>
        </p:blipFill>
        <p:spPr>
          <a:xfrm>
            <a:off x="3591484" y="987163"/>
            <a:ext cx="5480327" cy="895350"/>
          </a:xfrm>
          <a:prstGeom prst="rect">
            <a:avLst/>
          </a:prstGeom>
        </p:spPr>
      </p:pic>
      <p:sp>
        <p:nvSpPr>
          <p:cNvPr id="4" name="Rectangle 3">
            <a:extLst>
              <a:ext uri="{FF2B5EF4-FFF2-40B4-BE49-F238E27FC236}">
                <a16:creationId xmlns:a16="http://schemas.microsoft.com/office/drawing/2014/main" id="{181E575D-99A8-4B5C-A02A-B573F1D0A4C1}"/>
              </a:ext>
            </a:extLst>
          </p:cNvPr>
          <p:cNvSpPr/>
          <p:nvPr/>
        </p:nvSpPr>
        <p:spPr>
          <a:xfrm>
            <a:off x="1332379" y="2028684"/>
            <a:ext cx="10043833" cy="1323439"/>
          </a:xfrm>
          <a:prstGeom prst="rect">
            <a:avLst/>
          </a:prstGeom>
        </p:spPr>
        <p:txBody>
          <a:bodyPr wrap="square">
            <a:spAutoFit/>
          </a:bodyPr>
          <a:lstStyle/>
          <a:p>
            <a:r>
              <a:rPr lang="en-US" sz="1600" dirty="0">
                <a:solidFill>
                  <a:srgbClr val="333333"/>
                </a:solidFill>
                <a:latin typeface="Tahoma" panose="020B0604030504040204" pitchFamily="34" charset="0"/>
                <a:ea typeface="Tahoma" panose="020B0604030504040204" pitchFamily="34" charset="0"/>
                <a:cs typeface="Tahoma" panose="020B0604030504040204" pitchFamily="34" charset="0"/>
              </a:rPr>
              <a:t>On May 23, 2017, the U.S. Food and Drug Administration granted accelerated approval to pembrolizumab (KEYTRUDA, Merck &amp; Co.) </a:t>
            </a:r>
            <a:r>
              <a:rPr lang="en-US" sz="1600" dirty="0">
                <a:solidFill>
                  <a:srgbClr val="333333"/>
                </a:solidFill>
                <a:highlight>
                  <a:srgbClr val="FFFF00"/>
                </a:highlight>
                <a:latin typeface="Tahoma" panose="020B0604030504040204" pitchFamily="34" charset="0"/>
                <a:ea typeface="Tahoma" panose="020B0604030504040204" pitchFamily="34" charset="0"/>
                <a:cs typeface="Tahoma" panose="020B0604030504040204" pitchFamily="34" charset="0"/>
              </a:rPr>
              <a:t>for adult and pediatric patients </a:t>
            </a:r>
            <a:r>
              <a:rPr lang="en-US" sz="1600" dirty="0">
                <a:solidFill>
                  <a:srgbClr val="333333"/>
                </a:solidFill>
                <a:latin typeface="Tahoma" panose="020B0604030504040204" pitchFamily="34" charset="0"/>
                <a:ea typeface="Tahoma" panose="020B0604030504040204" pitchFamily="34" charset="0"/>
                <a:cs typeface="Tahoma" panose="020B0604030504040204" pitchFamily="34" charset="0"/>
              </a:rPr>
              <a:t>with unresectable or metastatic, microsatellite instability-high (MSI-H) or mismatch repair deficient (</a:t>
            </a:r>
            <a:r>
              <a:rPr lang="en-US" sz="1600" dirty="0" err="1">
                <a:solidFill>
                  <a:srgbClr val="333333"/>
                </a:solidFill>
                <a:latin typeface="Tahoma" panose="020B0604030504040204" pitchFamily="34" charset="0"/>
                <a:ea typeface="Tahoma" panose="020B0604030504040204" pitchFamily="34" charset="0"/>
                <a:cs typeface="Tahoma" panose="020B0604030504040204" pitchFamily="34" charset="0"/>
              </a:rPr>
              <a:t>dMMR</a:t>
            </a:r>
            <a:r>
              <a:rPr lang="en-US" sz="1600" dirty="0">
                <a:solidFill>
                  <a:srgbClr val="333333"/>
                </a:solidFill>
                <a:latin typeface="Tahoma" panose="020B0604030504040204" pitchFamily="34" charset="0"/>
                <a:ea typeface="Tahoma" panose="020B0604030504040204" pitchFamily="34" charset="0"/>
                <a:cs typeface="Tahoma" panose="020B0604030504040204" pitchFamily="34" charset="0"/>
              </a:rPr>
              <a:t>) solid tumors that have progressed following prior treatment and who have no satisfactory alternative treatment options or with MSI-H or </a:t>
            </a:r>
            <a:r>
              <a:rPr lang="en-US" sz="1600" dirty="0" err="1">
                <a:solidFill>
                  <a:srgbClr val="333333"/>
                </a:solidFill>
                <a:latin typeface="Tahoma" panose="020B0604030504040204" pitchFamily="34" charset="0"/>
                <a:ea typeface="Tahoma" panose="020B0604030504040204" pitchFamily="34" charset="0"/>
                <a:cs typeface="Tahoma" panose="020B0604030504040204" pitchFamily="34" charset="0"/>
              </a:rPr>
              <a:t>dMMR</a:t>
            </a:r>
            <a:r>
              <a:rPr lang="en-US" sz="1600" dirty="0">
                <a:solidFill>
                  <a:srgbClr val="333333"/>
                </a:solidFill>
                <a:latin typeface="Tahoma" panose="020B0604030504040204" pitchFamily="34" charset="0"/>
                <a:ea typeface="Tahoma" panose="020B0604030504040204" pitchFamily="34" charset="0"/>
                <a:cs typeface="Tahoma" panose="020B0604030504040204" pitchFamily="34" charset="0"/>
              </a:rPr>
              <a:t> colorectal cancer that has progressed following treatment with a fluoropyrimidine, oxaliplatin, and irinotecan.</a:t>
            </a:r>
          </a:p>
        </p:txBody>
      </p:sp>
      <p:pic>
        <p:nvPicPr>
          <p:cNvPr id="5" name="Picture 4">
            <a:extLst>
              <a:ext uri="{FF2B5EF4-FFF2-40B4-BE49-F238E27FC236}">
                <a16:creationId xmlns:a16="http://schemas.microsoft.com/office/drawing/2014/main" id="{D33C7492-9D4F-462A-91C1-74F667DBB06E}"/>
              </a:ext>
            </a:extLst>
          </p:cNvPr>
          <p:cNvPicPr>
            <a:picLocks noChangeAspect="1"/>
          </p:cNvPicPr>
          <p:nvPr/>
        </p:nvPicPr>
        <p:blipFill>
          <a:blip r:embed="rId4"/>
          <a:stretch>
            <a:fillRect/>
          </a:stretch>
        </p:blipFill>
        <p:spPr>
          <a:xfrm>
            <a:off x="1383985" y="987163"/>
            <a:ext cx="1532344" cy="810496"/>
          </a:xfrm>
          <a:prstGeom prst="rect">
            <a:avLst/>
          </a:prstGeom>
        </p:spPr>
      </p:pic>
      <p:pic>
        <p:nvPicPr>
          <p:cNvPr id="6" name="Picture 5">
            <a:extLst>
              <a:ext uri="{FF2B5EF4-FFF2-40B4-BE49-F238E27FC236}">
                <a16:creationId xmlns:a16="http://schemas.microsoft.com/office/drawing/2014/main" id="{12E55D8F-017C-4944-9EBF-155257F1C61D}"/>
              </a:ext>
            </a:extLst>
          </p:cNvPr>
          <p:cNvPicPr>
            <a:picLocks noChangeAspect="1"/>
          </p:cNvPicPr>
          <p:nvPr/>
        </p:nvPicPr>
        <p:blipFill>
          <a:blip r:embed="rId5"/>
          <a:stretch>
            <a:fillRect/>
          </a:stretch>
        </p:blipFill>
        <p:spPr>
          <a:xfrm>
            <a:off x="3591484" y="3583148"/>
            <a:ext cx="5805179" cy="695325"/>
          </a:xfrm>
          <a:prstGeom prst="rect">
            <a:avLst/>
          </a:prstGeom>
        </p:spPr>
      </p:pic>
      <p:pic>
        <p:nvPicPr>
          <p:cNvPr id="7" name="Picture 6">
            <a:extLst>
              <a:ext uri="{FF2B5EF4-FFF2-40B4-BE49-F238E27FC236}">
                <a16:creationId xmlns:a16="http://schemas.microsoft.com/office/drawing/2014/main" id="{9DD5F094-D83E-4F9E-A816-92A0754B4F4C}"/>
              </a:ext>
            </a:extLst>
          </p:cNvPr>
          <p:cNvPicPr>
            <a:picLocks noChangeAspect="1"/>
          </p:cNvPicPr>
          <p:nvPr/>
        </p:nvPicPr>
        <p:blipFill>
          <a:blip r:embed="rId4"/>
          <a:stretch>
            <a:fillRect/>
          </a:stretch>
        </p:blipFill>
        <p:spPr>
          <a:xfrm>
            <a:off x="1383985" y="3583148"/>
            <a:ext cx="1532344" cy="810496"/>
          </a:xfrm>
          <a:prstGeom prst="rect">
            <a:avLst/>
          </a:prstGeom>
        </p:spPr>
      </p:pic>
      <p:sp>
        <p:nvSpPr>
          <p:cNvPr id="8" name="Rectangle 7">
            <a:extLst>
              <a:ext uri="{FF2B5EF4-FFF2-40B4-BE49-F238E27FC236}">
                <a16:creationId xmlns:a16="http://schemas.microsoft.com/office/drawing/2014/main" id="{A09181A0-1275-4883-85F8-201E0735B2C9}"/>
              </a:ext>
            </a:extLst>
          </p:cNvPr>
          <p:cNvSpPr/>
          <p:nvPr/>
        </p:nvSpPr>
        <p:spPr>
          <a:xfrm>
            <a:off x="1332380" y="4509498"/>
            <a:ext cx="9676514" cy="1323439"/>
          </a:xfrm>
          <a:prstGeom prst="rect">
            <a:avLst/>
          </a:prstGeom>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On November 26, 2018, the Food and Drug Administration granted accelerated approval to </a:t>
            </a:r>
            <a:r>
              <a:rPr lang="en-US" sz="1600" dirty="0" err="1">
                <a:latin typeface="Tahoma" panose="020B0604030504040204" pitchFamily="34" charset="0"/>
                <a:ea typeface="Tahoma" panose="020B0604030504040204" pitchFamily="34" charset="0"/>
                <a:cs typeface="Tahoma" panose="020B0604030504040204" pitchFamily="34" charset="0"/>
              </a:rPr>
              <a:t>larotrectinib</a:t>
            </a:r>
            <a:r>
              <a:rPr lang="en-US" sz="1600" dirty="0">
                <a:latin typeface="Tahoma" panose="020B0604030504040204" pitchFamily="34" charset="0"/>
                <a:ea typeface="Tahoma" panose="020B0604030504040204" pitchFamily="34" charset="0"/>
                <a:cs typeface="Tahoma" panose="020B0604030504040204" pitchFamily="34" charset="0"/>
              </a:rPr>
              <a:t> (VITRAKVI, </a:t>
            </a:r>
            <a:r>
              <a:rPr lang="en-US" sz="1600" dirty="0" err="1">
                <a:latin typeface="Tahoma" panose="020B0604030504040204" pitchFamily="34" charset="0"/>
                <a:ea typeface="Tahoma" panose="020B0604030504040204" pitchFamily="34" charset="0"/>
                <a:cs typeface="Tahoma" panose="020B0604030504040204" pitchFamily="34" charset="0"/>
              </a:rPr>
              <a:t>Loxo</a:t>
            </a:r>
            <a:r>
              <a:rPr lang="en-US" sz="1600" dirty="0">
                <a:latin typeface="Tahoma" panose="020B0604030504040204" pitchFamily="34" charset="0"/>
                <a:ea typeface="Tahoma" panose="020B0604030504040204" pitchFamily="34" charset="0"/>
                <a:cs typeface="Tahoma" panose="020B0604030504040204" pitchFamily="34" charset="0"/>
              </a:rPr>
              <a:t> Oncology Inc. and Bayer) </a:t>
            </a:r>
            <a:r>
              <a:rPr lang="en-US" sz="1600" dirty="0">
                <a:highlight>
                  <a:srgbClr val="FFFF00"/>
                </a:highlight>
                <a:latin typeface="Tahoma" panose="020B0604030504040204" pitchFamily="34" charset="0"/>
                <a:ea typeface="Tahoma" panose="020B0604030504040204" pitchFamily="34" charset="0"/>
                <a:cs typeface="Tahoma" panose="020B0604030504040204" pitchFamily="34" charset="0"/>
              </a:rPr>
              <a:t>for adult and pediatric patients </a:t>
            </a:r>
            <a:r>
              <a:rPr lang="en-US" sz="1600" dirty="0">
                <a:latin typeface="Tahoma" panose="020B0604030504040204" pitchFamily="34" charset="0"/>
                <a:ea typeface="Tahoma" panose="020B0604030504040204" pitchFamily="34" charset="0"/>
                <a:cs typeface="Tahoma" panose="020B0604030504040204" pitchFamily="34" charset="0"/>
              </a:rPr>
              <a:t>with solid tumors that have a neurotrophic receptor tyrosine kinase (NTRK) gene fusion without a known acquired resistance mutation, that are either metastatic or where surgical resection is likely to result in severe morbidity, and who have no satisfactory alternative treatments or whose cancer has progressed following treatment.</a:t>
            </a:r>
          </a:p>
        </p:txBody>
      </p:sp>
    </p:spTree>
    <p:extLst>
      <p:ext uri="{BB962C8B-B14F-4D97-AF65-F5344CB8AC3E}">
        <p14:creationId xmlns:p14="http://schemas.microsoft.com/office/powerpoint/2010/main" val="84223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59DF5-FDF8-4972-96E2-356353A8BE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0" b="1" i="0" u="none" strike="noStrike" kern="1200" cap="none" spc="0" normalizeH="0" baseline="0" noProof="0">
              <a:ln>
                <a:noFill/>
              </a:ln>
              <a:solidFill>
                <a:srgbClr val="404040"/>
              </a:solidFill>
              <a:effectLst/>
              <a:uLnTx/>
              <a:uFillTx/>
              <a:latin typeface="Tahoma"/>
              <a:ea typeface="+mn-ea"/>
              <a:cs typeface="Tahoma"/>
            </a:endParaRPr>
          </a:p>
        </p:txBody>
      </p:sp>
      <p:pic>
        <p:nvPicPr>
          <p:cNvPr id="3" name="Picture 2">
            <a:extLst>
              <a:ext uri="{FF2B5EF4-FFF2-40B4-BE49-F238E27FC236}">
                <a16:creationId xmlns:a16="http://schemas.microsoft.com/office/drawing/2014/main" id="{F79DC86B-CCE4-4C5E-96EB-B0FEE4E2F9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9724" y="1033009"/>
            <a:ext cx="4744313" cy="232353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5E808AAF-BDD3-4714-A4AE-562E19C405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1000"/>
                    </a14:imgEffect>
                  </a14:imgLayer>
                </a14:imgProps>
              </a:ext>
            </a:extLst>
          </a:blip>
          <a:stretch>
            <a:fillRect/>
          </a:stretch>
        </p:blipFill>
        <p:spPr>
          <a:xfrm>
            <a:off x="490449" y="3796170"/>
            <a:ext cx="4843588" cy="2479332"/>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3231670-E8F0-4B55-9BAB-66F8B7956CBF}"/>
              </a:ext>
            </a:extLst>
          </p:cNvPr>
          <p:cNvSpPr txBox="1"/>
          <p:nvPr/>
        </p:nvSpPr>
        <p:spPr>
          <a:xfrm>
            <a:off x="1907800" y="6507143"/>
            <a:ext cx="329769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www.Keytruda.com/hcp/msi-h/about-msi-h-dmmr</a:t>
            </a:r>
          </a:p>
        </p:txBody>
      </p:sp>
      <p:sp>
        <p:nvSpPr>
          <p:cNvPr id="6" name="TextBox 5">
            <a:extLst>
              <a:ext uri="{FF2B5EF4-FFF2-40B4-BE49-F238E27FC236}">
                <a16:creationId xmlns:a16="http://schemas.microsoft.com/office/drawing/2014/main" id="{9E61AE74-714D-4988-B7B6-72D7FFECAD1D}"/>
              </a:ext>
            </a:extLst>
          </p:cNvPr>
          <p:cNvSpPr txBox="1"/>
          <p:nvPr/>
        </p:nvSpPr>
        <p:spPr>
          <a:xfrm>
            <a:off x="731519" y="293659"/>
            <a:ext cx="93570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MSI-H/</a:t>
            </a:r>
            <a:r>
              <a:rPr kumimoji="0" lang="en-US" sz="2400" b="1" i="0" u="none" strike="noStrike" kern="1200" cap="none" spc="0" normalizeH="0" baseline="0" noProof="0" dirty="0" err="1">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dMMR</a:t>
            </a: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as a biomarker is found across tumor types </a:t>
            </a:r>
          </a:p>
        </p:txBody>
      </p:sp>
      <p:pic>
        <p:nvPicPr>
          <p:cNvPr id="7" name="Picture 2" descr="C:\Users\pruitts\AppData\Local\Microsoft\Windows\Temporary Internet Files\Content.Outlook\KLHXG7A6\Frequency%20chart (2).jpg">
            <a:extLst>
              <a:ext uri="{FF2B5EF4-FFF2-40B4-BE49-F238E27FC236}">
                <a16:creationId xmlns:a16="http://schemas.microsoft.com/office/drawing/2014/main" id="{623CC234-0818-4E8F-8CE4-BFF52C14C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7276" y="1305779"/>
            <a:ext cx="5715000" cy="498078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3">
            <a:extLst>
              <a:ext uri="{FF2B5EF4-FFF2-40B4-BE49-F238E27FC236}">
                <a16:creationId xmlns:a16="http://schemas.microsoft.com/office/drawing/2014/main" id="{AF53787D-603E-4FBF-B059-8C90F79719F9}"/>
              </a:ext>
            </a:extLst>
          </p:cNvPr>
          <p:cNvSpPr/>
          <p:nvPr/>
        </p:nvSpPr>
        <p:spPr bwMode="auto">
          <a:xfrm>
            <a:off x="10133927" y="6373841"/>
            <a:ext cx="1676400" cy="381000"/>
          </a:xfrm>
          <a:prstGeom prst="round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 2017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AAADV Workshop 2017</a:t>
            </a:r>
          </a:p>
        </p:txBody>
      </p:sp>
    </p:spTree>
    <p:extLst>
      <p:ext uri="{BB962C8B-B14F-4D97-AF65-F5344CB8AC3E}">
        <p14:creationId xmlns:p14="http://schemas.microsoft.com/office/powerpoint/2010/main" val="560331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9FCF5F-F9B8-469A-8BF1-B541B6A0D563}"/>
              </a:ext>
            </a:extLst>
          </p:cNvPr>
          <p:cNvSpPr>
            <a:spLocks noGrp="1"/>
          </p:cNvSpPr>
          <p:nvPr>
            <p:ph type="sldNum" sz="quarter" idx="4"/>
          </p:nvPr>
        </p:nvSpPr>
        <p:spPr/>
        <p:txBody>
          <a:bodyPr/>
          <a:lstStyle/>
          <a:p>
            <a:fld id="{20F9767F-3D5E-D141-98F1-468CF245114F}" type="slidenum">
              <a:rPr lang="en-US" smtClean="0"/>
              <a:pPr/>
              <a:t>40</a:t>
            </a:fld>
            <a:endParaRPr lang="en-US" dirty="0"/>
          </a:p>
        </p:txBody>
      </p:sp>
      <p:sp>
        <p:nvSpPr>
          <p:cNvPr id="3" name="Title 2">
            <a:extLst>
              <a:ext uri="{FF2B5EF4-FFF2-40B4-BE49-F238E27FC236}">
                <a16:creationId xmlns:a16="http://schemas.microsoft.com/office/drawing/2014/main" id="{6AB909D5-F734-467F-BF77-8FD0F1692C18}"/>
              </a:ext>
            </a:extLst>
          </p:cNvPr>
          <p:cNvSpPr>
            <a:spLocks noGrp="1"/>
          </p:cNvSpPr>
          <p:nvPr>
            <p:ph type="ctrTitle"/>
          </p:nvPr>
        </p:nvSpPr>
        <p:spPr/>
        <p:txBody>
          <a:bodyPr/>
          <a:lstStyle/>
          <a:p>
            <a:r>
              <a:rPr lang="en-US" dirty="0"/>
              <a:t>Conclusions</a:t>
            </a:r>
          </a:p>
        </p:txBody>
      </p:sp>
      <p:sp>
        <p:nvSpPr>
          <p:cNvPr id="4" name="Subtitle 3">
            <a:extLst>
              <a:ext uri="{FF2B5EF4-FFF2-40B4-BE49-F238E27FC236}">
                <a16:creationId xmlns:a16="http://schemas.microsoft.com/office/drawing/2014/main" id="{5536C6BB-F6C2-4C2F-8FAB-D859CDEECA10}"/>
              </a:ext>
            </a:extLst>
          </p:cNvPr>
          <p:cNvSpPr>
            <a:spLocks noGrp="1"/>
          </p:cNvSpPr>
          <p:nvPr>
            <p:ph type="subTitle" idx="1"/>
          </p:nvPr>
        </p:nvSpPr>
        <p:spPr/>
        <p:txBody>
          <a:bodyPr/>
          <a:lstStyle/>
          <a:p>
            <a:r>
              <a:rPr lang="en-US" dirty="0"/>
              <a:t>A new paradigm?</a:t>
            </a:r>
          </a:p>
          <a:p>
            <a:endParaRPr lang="en-US" dirty="0"/>
          </a:p>
        </p:txBody>
      </p:sp>
    </p:spTree>
    <p:extLst>
      <p:ext uri="{BB962C8B-B14F-4D97-AF65-F5344CB8AC3E}">
        <p14:creationId xmlns:p14="http://schemas.microsoft.com/office/powerpoint/2010/main" val="3908864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11043D-342B-4CF8-A867-A511771C7290}"/>
              </a:ext>
            </a:extLst>
          </p:cNvPr>
          <p:cNvSpPr>
            <a:spLocks noGrp="1"/>
          </p:cNvSpPr>
          <p:nvPr>
            <p:ph type="title"/>
          </p:nvPr>
        </p:nvSpPr>
        <p:spPr>
          <a:xfrm>
            <a:off x="946612" y="-39826"/>
            <a:ext cx="10972800" cy="1143000"/>
          </a:xfrm>
        </p:spPr>
        <p:txBody>
          <a:bodyPr/>
          <a:lstStyle/>
          <a:p>
            <a:r>
              <a:rPr lang="en-US" b="1" dirty="0"/>
              <a:t>Pathway to approval: a sum of the parts</a:t>
            </a:r>
          </a:p>
        </p:txBody>
      </p:sp>
      <p:sp>
        <p:nvSpPr>
          <p:cNvPr id="2" name="Slide Number Placeholder 1">
            <a:extLst>
              <a:ext uri="{FF2B5EF4-FFF2-40B4-BE49-F238E27FC236}">
                <a16:creationId xmlns:a16="http://schemas.microsoft.com/office/drawing/2014/main" id="{B6BB12E7-35B1-48F2-A496-375D011318C0}"/>
              </a:ext>
            </a:extLst>
          </p:cNvPr>
          <p:cNvSpPr>
            <a:spLocks noGrp="1"/>
          </p:cNvSpPr>
          <p:nvPr>
            <p:ph type="sldNum" sz="quarter" idx="4"/>
          </p:nvPr>
        </p:nvSpPr>
        <p:spPr/>
        <p:txBody>
          <a:bodyPr/>
          <a:lstStyle/>
          <a:p>
            <a:fld id="{20F9767F-3D5E-D141-98F1-468CF245114F}" type="slidenum">
              <a:rPr lang="en-US" smtClean="0"/>
              <a:pPr/>
              <a:t>41</a:t>
            </a:fld>
            <a:endParaRPr lang="en-US" dirty="0"/>
          </a:p>
        </p:txBody>
      </p:sp>
      <p:sp>
        <p:nvSpPr>
          <p:cNvPr id="6" name="Oval 5">
            <a:extLst>
              <a:ext uri="{FF2B5EF4-FFF2-40B4-BE49-F238E27FC236}">
                <a16:creationId xmlns:a16="http://schemas.microsoft.com/office/drawing/2014/main" id="{3239A112-1D57-4AD7-AA5F-8B876A3DB1F3}"/>
              </a:ext>
            </a:extLst>
          </p:cNvPr>
          <p:cNvSpPr/>
          <p:nvPr/>
        </p:nvSpPr>
        <p:spPr>
          <a:xfrm>
            <a:off x="1267693" y="3129741"/>
            <a:ext cx="1712421" cy="1197033"/>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DRUG</a:t>
            </a:r>
          </a:p>
        </p:txBody>
      </p:sp>
      <p:sp>
        <p:nvSpPr>
          <p:cNvPr id="10" name="Oval 9">
            <a:extLst>
              <a:ext uri="{FF2B5EF4-FFF2-40B4-BE49-F238E27FC236}">
                <a16:creationId xmlns:a16="http://schemas.microsoft.com/office/drawing/2014/main" id="{80645E71-1309-434E-B065-B9667CE4A70D}"/>
              </a:ext>
            </a:extLst>
          </p:cNvPr>
          <p:cNvSpPr/>
          <p:nvPr/>
        </p:nvSpPr>
        <p:spPr>
          <a:xfrm>
            <a:off x="6362847" y="2784612"/>
            <a:ext cx="1712421" cy="1924396"/>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NDA</a:t>
            </a:r>
          </a:p>
        </p:txBody>
      </p:sp>
      <p:sp>
        <p:nvSpPr>
          <p:cNvPr id="12" name="Arrow: Curved Right 11">
            <a:extLst>
              <a:ext uri="{FF2B5EF4-FFF2-40B4-BE49-F238E27FC236}">
                <a16:creationId xmlns:a16="http://schemas.microsoft.com/office/drawing/2014/main" id="{42ECBE08-B5C9-43AF-A499-B0D6790E7A59}"/>
              </a:ext>
            </a:extLst>
          </p:cNvPr>
          <p:cNvSpPr/>
          <p:nvPr/>
        </p:nvSpPr>
        <p:spPr>
          <a:xfrm rot="15987798">
            <a:off x="4285797" y="2888936"/>
            <a:ext cx="1073907" cy="5025323"/>
          </a:xfrm>
          <a:prstGeom prst="curv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Arrow: Curved Right 12">
            <a:extLst>
              <a:ext uri="{FF2B5EF4-FFF2-40B4-BE49-F238E27FC236}">
                <a16:creationId xmlns:a16="http://schemas.microsoft.com/office/drawing/2014/main" id="{596E7FD7-B176-42F4-991F-4A26058B3F96}"/>
              </a:ext>
            </a:extLst>
          </p:cNvPr>
          <p:cNvSpPr/>
          <p:nvPr/>
        </p:nvSpPr>
        <p:spPr>
          <a:xfrm rot="17099506" flipH="1">
            <a:off x="4740401" y="-902358"/>
            <a:ext cx="1075738" cy="5298752"/>
          </a:xfrm>
          <a:prstGeom prst="curv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8DDFE7D8-A58A-47FC-8911-949DF6ADA9B5}"/>
              </a:ext>
            </a:extLst>
          </p:cNvPr>
          <p:cNvSpPr/>
          <p:nvPr/>
        </p:nvSpPr>
        <p:spPr>
          <a:xfrm rot="16586290" flipH="1">
            <a:off x="5464759" y="1006573"/>
            <a:ext cx="694029" cy="2656937"/>
          </a:xfrm>
          <a:prstGeom prst="curv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Arrow: Curved Right 14">
            <a:extLst>
              <a:ext uri="{FF2B5EF4-FFF2-40B4-BE49-F238E27FC236}">
                <a16:creationId xmlns:a16="http://schemas.microsoft.com/office/drawing/2014/main" id="{C468FA1C-70C7-4CCE-B6A2-B7CEF011F8ED}"/>
              </a:ext>
            </a:extLst>
          </p:cNvPr>
          <p:cNvSpPr/>
          <p:nvPr/>
        </p:nvSpPr>
        <p:spPr>
          <a:xfrm rot="15987798">
            <a:off x="5414091" y="3730708"/>
            <a:ext cx="516346" cy="2246746"/>
          </a:xfrm>
          <a:prstGeom prst="curved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Arrow: Right 15">
            <a:extLst>
              <a:ext uri="{FF2B5EF4-FFF2-40B4-BE49-F238E27FC236}">
                <a16:creationId xmlns:a16="http://schemas.microsoft.com/office/drawing/2014/main" id="{3492648A-7497-46FD-B934-B5A1B02C125F}"/>
              </a:ext>
            </a:extLst>
          </p:cNvPr>
          <p:cNvSpPr/>
          <p:nvPr/>
        </p:nvSpPr>
        <p:spPr>
          <a:xfrm>
            <a:off x="3023754" y="3598200"/>
            <a:ext cx="3338042" cy="246055"/>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4A3D3843-4F1C-478F-820A-59FAD8B29EF1}"/>
              </a:ext>
            </a:extLst>
          </p:cNvPr>
          <p:cNvSpPr/>
          <p:nvPr/>
        </p:nvSpPr>
        <p:spPr>
          <a:xfrm rot="5400000">
            <a:off x="7612022" y="3331810"/>
            <a:ext cx="2213174" cy="1120817"/>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2848C3B-E0A4-4B63-B52E-0C4C68A421D3}"/>
              </a:ext>
            </a:extLst>
          </p:cNvPr>
          <p:cNvSpPr/>
          <p:nvPr/>
        </p:nvSpPr>
        <p:spPr>
          <a:xfrm rot="5400000">
            <a:off x="8096532" y="3533437"/>
            <a:ext cx="1712544" cy="761021"/>
          </a:xfrm>
          <a:prstGeom prst="triangl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5101C58-EDB1-44C2-B2DC-D588986D7CF1}"/>
              </a:ext>
            </a:extLst>
          </p:cNvPr>
          <p:cNvSpPr/>
          <p:nvPr/>
        </p:nvSpPr>
        <p:spPr>
          <a:xfrm rot="5400000">
            <a:off x="8518965" y="3576628"/>
            <a:ext cx="1429121" cy="674638"/>
          </a:xfrm>
          <a:prstGeom prs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3F206387-671E-4609-B1DA-284D5E217FBE}"/>
              </a:ext>
            </a:extLst>
          </p:cNvPr>
          <p:cNvSpPr/>
          <p:nvPr/>
        </p:nvSpPr>
        <p:spPr>
          <a:xfrm>
            <a:off x="9653777" y="3141000"/>
            <a:ext cx="914400" cy="914400"/>
          </a:xfrm>
          <a:prstGeom prst="star5">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125F2D06-C83D-491D-84EA-4D5267CD95EE}"/>
              </a:ext>
            </a:extLst>
          </p:cNvPr>
          <p:cNvSpPr/>
          <p:nvPr/>
        </p:nvSpPr>
        <p:spPr>
          <a:xfrm>
            <a:off x="10387518" y="2799793"/>
            <a:ext cx="914400" cy="9144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206E3A77-4F26-40A7-807E-BCE5E25B4D5B}"/>
              </a:ext>
            </a:extLst>
          </p:cNvPr>
          <p:cNvSpPr/>
          <p:nvPr/>
        </p:nvSpPr>
        <p:spPr>
          <a:xfrm>
            <a:off x="10386467" y="3612701"/>
            <a:ext cx="914400" cy="914400"/>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190C1FE-7F36-4BC1-98D9-033C1D24D1C1}"/>
              </a:ext>
            </a:extLst>
          </p:cNvPr>
          <p:cNvSpPr txBox="1"/>
          <p:nvPr/>
        </p:nvSpPr>
        <p:spPr>
          <a:xfrm rot="19001227">
            <a:off x="9820895" y="3497426"/>
            <a:ext cx="1661032" cy="461665"/>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Approved</a:t>
            </a:r>
          </a:p>
        </p:txBody>
      </p:sp>
      <p:sp>
        <p:nvSpPr>
          <p:cNvPr id="8" name="Oval 7">
            <a:extLst>
              <a:ext uri="{FF2B5EF4-FFF2-40B4-BE49-F238E27FC236}">
                <a16:creationId xmlns:a16="http://schemas.microsoft.com/office/drawing/2014/main" id="{02671883-8544-423B-BC04-7F162EFA6C51}"/>
              </a:ext>
            </a:extLst>
          </p:cNvPr>
          <p:cNvSpPr/>
          <p:nvPr/>
        </p:nvSpPr>
        <p:spPr>
          <a:xfrm>
            <a:off x="3023754" y="4250558"/>
            <a:ext cx="2073249" cy="1197033"/>
          </a:xfrm>
          <a:prstGeom prst="ellips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Diagnostics</a:t>
            </a:r>
          </a:p>
        </p:txBody>
      </p:sp>
      <p:sp>
        <p:nvSpPr>
          <p:cNvPr id="7" name="Oval 6">
            <a:extLst>
              <a:ext uri="{FF2B5EF4-FFF2-40B4-BE49-F238E27FC236}">
                <a16:creationId xmlns:a16="http://schemas.microsoft.com/office/drawing/2014/main" id="{1E72878A-52FA-4BC7-811F-CEB10E1E7B2F}"/>
              </a:ext>
            </a:extLst>
          </p:cNvPr>
          <p:cNvSpPr/>
          <p:nvPr/>
        </p:nvSpPr>
        <p:spPr>
          <a:xfrm>
            <a:off x="3174422" y="2187115"/>
            <a:ext cx="1712421" cy="1197033"/>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p>
        </p:txBody>
      </p:sp>
      <p:sp>
        <p:nvSpPr>
          <p:cNvPr id="11" name="Oval 10">
            <a:extLst>
              <a:ext uri="{FF2B5EF4-FFF2-40B4-BE49-F238E27FC236}">
                <a16:creationId xmlns:a16="http://schemas.microsoft.com/office/drawing/2014/main" id="{E0D688B1-A3D3-48F1-A1C9-D8E1EFBF61AD}"/>
              </a:ext>
            </a:extLst>
          </p:cNvPr>
          <p:cNvSpPr/>
          <p:nvPr/>
        </p:nvSpPr>
        <p:spPr>
          <a:xfrm>
            <a:off x="1311333" y="1349395"/>
            <a:ext cx="1712421" cy="1197033"/>
          </a:xfrm>
          <a:prstGeom prst="ellipse">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TRIAL DESIGN</a:t>
            </a:r>
          </a:p>
        </p:txBody>
      </p:sp>
      <p:sp>
        <p:nvSpPr>
          <p:cNvPr id="9" name="Oval 8">
            <a:extLst>
              <a:ext uri="{FF2B5EF4-FFF2-40B4-BE49-F238E27FC236}">
                <a16:creationId xmlns:a16="http://schemas.microsoft.com/office/drawing/2014/main" id="{927B7C79-5D83-47C3-9D8D-9A22C24EBFDC}"/>
              </a:ext>
            </a:extLst>
          </p:cNvPr>
          <p:cNvSpPr/>
          <p:nvPr/>
        </p:nvSpPr>
        <p:spPr>
          <a:xfrm>
            <a:off x="1267693" y="4910088"/>
            <a:ext cx="1712421" cy="1197033"/>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REG</a:t>
            </a:r>
          </a:p>
        </p:txBody>
      </p:sp>
    </p:spTree>
    <p:extLst>
      <p:ext uri="{BB962C8B-B14F-4D97-AF65-F5344CB8AC3E}">
        <p14:creationId xmlns:p14="http://schemas.microsoft.com/office/powerpoint/2010/main" val="2848223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381374-24A5-4361-910F-59EE2566201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800" b="1" i="0" u="none" strike="noStrike" kern="1200" cap="none" spc="0" normalizeH="0" baseline="0" noProof="0" dirty="0">
              <a:ln>
                <a:noFill/>
              </a:ln>
              <a:solidFill>
                <a:srgbClr val="404040"/>
              </a:solidFill>
              <a:effectLst/>
              <a:uLnTx/>
              <a:uFillTx/>
              <a:latin typeface="Tahoma"/>
              <a:ea typeface="+mn-ea"/>
              <a:cs typeface="Tahoma"/>
            </a:endParaRPr>
          </a:p>
        </p:txBody>
      </p:sp>
      <p:sp>
        <p:nvSpPr>
          <p:cNvPr id="4" name="TextBox 3">
            <a:extLst>
              <a:ext uri="{FF2B5EF4-FFF2-40B4-BE49-F238E27FC236}">
                <a16:creationId xmlns:a16="http://schemas.microsoft.com/office/drawing/2014/main" id="{EBE49F54-FBD2-4936-90A2-998E227814CC}"/>
              </a:ext>
            </a:extLst>
          </p:cNvPr>
          <p:cNvSpPr txBox="1"/>
          <p:nvPr/>
        </p:nvSpPr>
        <p:spPr>
          <a:xfrm>
            <a:off x="1281940" y="3798339"/>
            <a:ext cx="9612484" cy="2308324"/>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Scott Gottlieb, FDA Commissioner commented with </a:t>
            </a:r>
            <a:r>
              <a:rPr kumimoji="0" lang="en-US" b="0" i="1"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larotrectinib’s</a:t>
            </a:r>
            <a:r>
              <a:rPr kumimoji="0" lang="en-US"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approval: </a:t>
            </a:r>
          </a:p>
          <a:p>
            <a:pPr lvl="1" algn="just">
              <a:defRPr/>
            </a:pPr>
            <a:r>
              <a:rPr lang="en-US" i="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kumimoji="0" lang="en-US"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Today’s (re: </a:t>
            </a:r>
            <a:r>
              <a:rPr kumimoji="0" lang="en-US" b="0" i="1"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Vitrakvi</a:t>
            </a:r>
            <a:r>
              <a:rPr kumimoji="0" lang="en-US"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approval marks another step in an important shift toward treating cancers based on their tumor genetics rather than their site of origin in the body.  This new site agnostic oncology therapy isn’t specific to a cancer arising in a particular body organ, such as breast or colon cancer.  It’s approval reflects advances in the use of biomarkers to guide drug development and the more targeted delivery of medicine”</a:t>
            </a:r>
          </a:p>
          <a:p>
            <a:pPr marL="0" marR="0" lvl="0" indent="0" algn="just" defTabSz="914400" rtl="0" eaLnBrk="1" fontAlgn="auto" latinLnBrk="0" hangingPunct="1">
              <a:spcBef>
                <a:spcPts val="0"/>
              </a:spcBef>
              <a:spcAft>
                <a:spcPts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i="1" dirty="0">
                <a:solidFill>
                  <a:srgbClr val="000000"/>
                </a:solidFill>
                <a:latin typeface="Tahoma" panose="020B0604030504040204" pitchFamily="34" charset="0"/>
                <a:ea typeface="Tahoma" panose="020B0604030504040204" pitchFamily="34" charset="0"/>
                <a:cs typeface="Tahoma" panose="020B0604030504040204" pitchFamily="34" charset="0"/>
              </a:rPr>
              <a:t>Nov 2018</a:t>
            </a:r>
            <a:r>
              <a:rPr kumimoji="0" lang="en-US"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 name="TextBox 1">
            <a:extLst>
              <a:ext uri="{FF2B5EF4-FFF2-40B4-BE49-F238E27FC236}">
                <a16:creationId xmlns:a16="http://schemas.microsoft.com/office/drawing/2014/main" id="{750C029A-85D0-4116-9A3E-6CA9D1746E0B}"/>
              </a:ext>
            </a:extLst>
          </p:cNvPr>
          <p:cNvSpPr txBox="1"/>
          <p:nvPr/>
        </p:nvSpPr>
        <p:spPr>
          <a:xfrm>
            <a:off x="1381318" y="416977"/>
            <a:ext cx="68483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Are tumor agnostic approvals here to stay?</a:t>
            </a:r>
          </a:p>
        </p:txBody>
      </p:sp>
      <p:graphicFrame>
        <p:nvGraphicFramePr>
          <p:cNvPr id="5" name="Table 4">
            <a:extLst>
              <a:ext uri="{FF2B5EF4-FFF2-40B4-BE49-F238E27FC236}">
                <a16:creationId xmlns:a16="http://schemas.microsoft.com/office/drawing/2014/main" id="{3CBCC9B9-7062-4F54-B336-BB72F35594E1}"/>
              </a:ext>
            </a:extLst>
          </p:cNvPr>
          <p:cNvGraphicFramePr>
            <a:graphicFrameLocks noGrp="1"/>
          </p:cNvGraphicFramePr>
          <p:nvPr>
            <p:extLst>
              <p:ext uri="{D42A27DB-BD31-4B8C-83A1-F6EECF244321}">
                <p14:modId xmlns:p14="http://schemas.microsoft.com/office/powerpoint/2010/main" val="1916478088"/>
              </p:ext>
            </p:extLst>
          </p:nvPr>
        </p:nvGraphicFramePr>
        <p:xfrm>
          <a:off x="1281940" y="1096430"/>
          <a:ext cx="9628117" cy="2392680"/>
        </p:xfrm>
        <a:graphic>
          <a:graphicData uri="http://schemas.openxmlformats.org/drawingml/2006/table">
            <a:tbl>
              <a:tblPr firstRow="1" bandRow="1">
                <a:tableStyleId>{EB9631B5-78F2-41C9-869B-9F39066F8104}</a:tableStyleId>
              </a:tblPr>
              <a:tblGrid>
                <a:gridCol w="9628117">
                  <a:extLst>
                    <a:ext uri="{9D8B030D-6E8A-4147-A177-3AD203B41FA5}">
                      <a16:colId xmlns:a16="http://schemas.microsoft.com/office/drawing/2014/main" val="1595458287"/>
                    </a:ext>
                  </a:extLst>
                </a:gridCol>
              </a:tblGrid>
              <a:tr h="370840">
                <a:tc>
                  <a:txBody>
                    <a:bodyPr/>
                    <a:lstStyle/>
                    <a:p>
                      <a:endParaRPr lang="en-US" dirty="0"/>
                    </a:p>
                  </a:txBody>
                  <a:tcPr>
                    <a:solidFill>
                      <a:schemeClr val="tx2">
                        <a:lumMod val="50000"/>
                      </a:schemeClr>
                    </a:solidFill>
                  </a:tcPr>
                </a:tc>
                <a:extLst>
                  <a:ext uri="{0D108BD9-81ED-4DB2-BD59-A6C34878D82A}">
                    <a16:rowId xmlns:a16="http://schemas.microsoft.com/office/drawing/2014/main" val="2900941842"/>
                  </a:ext>
                </a:extLst>
              </a:tr>
              <a:tr h="370840">
                <a:tc>
                  <a:txBody>
                    <a:bodyPr/>
                    <a:lstStyle/>
                    <a:p>
                      <a:r>
                        <a:rPr lang="en-US" dirty="0"/>
                        <a:t>Precision medicine has opened new doors for drug development for rare targets</a:t>
                      </a:r>
                    </a:p>
                  </a:txBody>
                  <a:tcPr/>
                </a:tc>
                <a:extLst>
                  <a:ext uri="{0D108BD9-81ED-4DB2-BD59-A6C34878D82A}">
                    <a16:rowId xmlns:a16="http://schemas.microsoft.com/office/drawing/2014/main" val="2142685243"/>
                  </a:ext>
                </a:extLst>
              </a:tr>
              <a:tr h="370840">
                <a:tc>
                  <a:txBody>
                    <a:bodyPr/>
                    <a:lstStyle/>
                    <a:p>
                      <a:r>
                        <a:rPr lang="en-US" dirty="0"/>
                        <a:t>FDA has defined a new pathway with 2 accelerated approvals which are not based on histology  </a:t>
                      </a:r>
                    </a:p>
                  </a:txBody>
                  <a:tcPr/>
                </a:tc>
                <a:extLst>
                  <a:ext uri="{0D108BD9-81ED-4DB2-BD59-A6C34878D82A}">
                    <a16:rowId xmlns:a16="http://schemas.microsoft.com/office/drawing/2014/main" val="2917139399"/>
                  </a:ext>
                </a:extLst>
              </a:tr>
              <a:tr h="370840">
                <a:tc>
                  <a:txBody>
                    <a:bodyPr/>
                    <a:lstStyle/>
                    <a:p>
                      <a:r>
                        <a:rPr lang="en-US" dirty="0"/>
                        <a:t>Modifications of existing clinical and operational approaches may be needed for trials enrolling patients not based on histology but on molecular characterization </a:t>
                      </a:r>
                    </a:p>
                  </a:txBody>
                  <a:tcPr/>
                </a:tc>
                <a:extLst>
                  <a:ext uri="{0D108BD9-81ED-4DB2-BD59-A6C34878D82A}">
                    <a16:rowId xmlns:a16="http://schemas.microsoft.com/office/drawing/2014/main" val="3890002545"/>
                  </a:ext>
                </a:extLst>
              </a:tr>
              <a:tr h="370840">
                <a:tc>
                  <a:txBody>
                    <a:bodyPr/>
                    <a:lstStyle/>
                    <a:p>
                      <a:r>
                        <a:rPr lang="en-US" dirty="0"/>
                        <a:t>Don’t forget pediatric development! </a:t>
                      </a:r>
                    </a:p>
                  </a:txBody>
                  <a:tcPr/>
                </a:tc>
                <a:extLst>
                  <a:ext uri="{0D108BD9-81ED-4DB2-BD59-A6C34878D82A}">
                    <a16:rowId xmlns:a16="http://schemas.microsoft.com/office/drawing/2014/main" val="2387802645"/>
                  </a:ext>
                </a:extLst>
              </a:tr>
            </a:tbl>
          </a:graphicData>
        </a:graphic>
      </p:graphicFrame>
    </p:spTree>
    <p:extLst>
      <p:ext uri="{BB962C8B-B14F-4D97-AF65-F5344CB8AC3E}">
        <p14:creationId xmlns:p14="http://schemas.microsoft.com/office/powerpoint/2010/main" val="3034756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1DA2F4-C054-914D-B8AC-4CDC154D3CB1}"/>
              </a:ext>
            </a:extLst>
          </p:cNvPr>
          <p:cNvSpPr>
            <a:spLocks noGrp="1"/>
          </p:cNvSpPr>
          <p:nvPr>
            <p:ph type="ctrTitle"/>
          </p:nvPr>
        </p:nvSpPr>
        <p:spPr/>
        <p:txBody>
          <a:bodyPr/>
          <a:lstStyle/>
          <a:p>
            <a:r>
              <a:rPr lang="en-US" dirty="0"/>
              <a:t>Thank you!</a:t>
            </a:r>
          </a:p>
        </p:txBody>
      </p:sp>
      <p:sp>
        <p:nvSpPr>
          <p:cNvPr id="11" name="Subtitle 10">
            <a:extLst>
              <a:ext uri="{FF2B5EF4-FFF2-40B4-BE49-F238E27FC236}">
                <a16:creationId xmlns:a16="http://schemas.microsoft.com/office/drawing/2014/main" id="{75B99F04-5C76-8248-9304-5B83CEA78AEE}"/>
              </a:ext>
            </a:extLst>
          </p:cNvPr>
          <p:cNvSpPr>
            <a:spLocks noGrp="1"/>
          </p:cNvSpPr>
          <p:nvPr>
            <p:ph type="subTitle" idx="1"/>
          </p:nvPr>
        </p:nvSpPr>
        <p:spPr/>
        <p:txBody>
          <a:bodyPr/>
          <a:lstStyle/>
          <a:p>
            <a:endParaRPr lang="en-US" dirty="0"/>
          </a:p>
        </p:txBody>
      </p:sp>
      <p:sp>
        <p:nvSpPr>
          <p:cNvPr id="19" name="Text Placeholder 18">
            <a:extLst>
              <a:ext uri="{FF2B5EF4-FFF2-40B4-BE49-F238E27FC236}">
                <a16:creationId xmlns:a16="http://schemas.microsoft.com/office/drawing/2014/main" id="{28C7291F-0E24-C240-A3B2-3CD35CB75AA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6983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Right 29">
            <a:extLst>
              <a:ext uri="{FF2B5EF4-FFF2-40B4-BE49-F238E27FC236}">
                <a16:creationId xmlns:a16="http://schemas.microsoft.com/office/drawing/2014/main" id="{DDE78506-CF89-4435-9DAB-79AA0C91C7ED}"/>
              </a:ext>
            </a:extLst>
          </p:cNvPr>
          <p:cNvSpPr/>
          <p:nvPr/>
        </p:nvSpPr>
        <p:spPr>
          <a:xfrm>
            <a:off x="3134088" y="2120664"/>
            <a:ext cx="3999963"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29" name="Arrow: Right 28">
            <a:extLst>
              <a:ext uri="{FF2B5EF4-FFF2-40B4-BE49-F238E27FC236}">
                <a16:creationId xmlns:a16="http://schemas.microsoft.com/office/drawing/2014/main" id="{BDB73BDA-40A8-4F9D-9930-B79302B74876}"/>
              </a:ext>
            </a:extLst>
          </p:cNvPr>
          <p:cNvSpPr/>
          <p:nvPr/>
        </p:nvSpPr>
        <p:spPr>
          <a:xfrm>
            <a:off x="3134088" y="1294201"/>
            <a:ext cx="4177322"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4" name="Rectangle 3"/>
          <p:cNvSpPr/>
          <p:nvPr/>
        </p:nvSpPr>
        <p:spPr>
          <a:xfrm>
            <a:off x="266292" y="1368279"/>
            <a:ext cx="2880000" cy="825854"/>
          </a:xfrm>
          <a:prstGeom prst="rect">
            <a:avLst/>
          </a:prstGeom>
          <a:solidFill>
            <a:srgbClr val="C6E4E2"/>
          </a:solidFill>
          <a:ln w="12700" cap="flat" cmpd="sng" algn="ctr">
            <a:noFill/>
            <a:prstDash val="solid"/>
            <a:miter lim="800000"/>
          </a:ln>
          <a:effectLst/>
        </p:spPr>
        <p:txBody>
          <a:bodyPr rtlCol="0" anchor="ctr" anchorCtr="0"/>
          <a:lstStyle/>
          <a:p>
            <a:pPr defTabSz="914377">
              <a:defRPr/>
            </a:pPr>
            <a:r>
              <a:rPr lang="en-US" sz="1600" b="1" kern="0" dirty="0">
                <a:cs typeface="Calibri" panose="020F0502020204030204" pitchFamily="34" charset="0"/>
              </a:rPr>
              <a:t>KEYNOTE-016</a:t>
            </a:r>
          </a:p>
          <a:p>
            <a:pPr marL="285750" indent="-285750" defTabSz="914377">
              <a:buFont typeface="Wingdings" panose="05000000000000000000" pitchFamily="2" charset="2"/>
              <a:buChar char="§"/>
              <a:defRPr/>
            </a:pPr>
            <a:r>
              <a:rPr lang="en-US" sz="1600" kern="0" dirty="0">
                <a:cs typeface="Calibri" panose="020F0502020204030204" pitchFamily="34" charset="0"/>
              </a:rPr>
              <a:t>IIT</a:t>
            </a:r>
          </a:p>
          <a:p>
            <a:pPr marL="285750" indent="-285750" defTabSz="914377">
              <a:buFont typeface="Wingdings" panose="05000000000000000000" pitchFamily="2" charset="2"/>
              <a:buChar char="§"/>
              <a:defRPr/>
            </a:pPr>
            <a:r>
              <a:rPr lang="en-US" sz="1600" kern="0" dirty="0">
                <a:cs typeface="Calibri" panose="020F0502020204030204" pitchFamily="34" charset="0"/>
              </a:rPr>
              <a:t>CRC and other cancers</a:t>
            </a:r>
          </a:p>
        </p:txBody>
      </p:sp>
      <p:sp>
        <p:nvSpPr>
          <p:cNvPr id="5" name="Rectangle 4"/>
          <p:cNvSpPr/>
          <p:nvPr/>
        </p:nvSpPr>
        <p:spPr>
          <a:xfrm>
            <a:off x="260720" y="2299951"/>
            <a:ext cx="2880000" cy="579306"/>
          </a:xfrm>
          <a:prstGeom prst="rect">
            <a:avLst/>
          </a:prstGeom>
          <a:solidFill>
            <a:srgbClr val="F9DDBF"/>
          </a:solidFill>
          <a:ln w="12700" cap="flat" cmpd="sng" algn="ctr">
            <a:noFill/>
            <a:prstDash val="solid"/>
            <a:miter lim="800000"/>
          </a:ln>
          <a:effectLst/>
        </p:spPr>
        <p:txBody>
          <a:bodyPr rtlCol="0" anchor="ctr" anchorCtr="0"/>
          <a:lstStyle/>
          <a:p>
            <a:pPr defTabSz="914377">
              <a:defRPr/>
            </a:pPr>
            <a:r>
              <a:rPr lang="en-US" sz="1600" b="1" kern="0" dirty="0">
                <a:cs typeface="Calibri" panose="020F0502020204030204" pitchFamily="34" charset="0"/>
              </a:rPr>
              <a:t>KEYNOTE-164</a:t>
            </a:r>
          </a:p>
          <a:p>
            <a:pPr marL="179384" indent="-179384" defTabSz="914377">
              <a:buFont typeface="Arial" charset="0"/>
              <a:buChar char="•"/>
              <a:defRPr/>
            </a:pPr>
            <a:r>
              <a:rPr lang="en-US" sz="1600" kern="0" dirty="0">
                <a:cs typeface="Calibri" panose="020F0502020204030204" pitchFamily="34" charset="0"/>
              </a:rPr>
              <a:t>CRC </a:t>
            </a:r>
          </a:p>
        </p:txBody>
      </p:sp>
      <p:sp>
        <p:nvSpPr>
          <p:cNvPr id="6" name="Rectangle 5"/>
          <p:cNvSpPr/>
          <p:nvPr/>
        </p:nvSpPr>
        <p:spPr>
          <a:xfrm>
            <a:off x="248783" y="4852999"/>
            <a:ext cx="2880001" cy="911586"/>
          </a:xfrm>
          <a:prstGeom prst="rect">
            <a:avLst/>
          </a:prstGeom>
          <a:solidFill>
            <a:srgbClr val="D6D1E7"/>
          </a:solidFill>
          <a:ln w="12700" cap="flat" cmpd="sng" algn="ctr">
            <a:noFill/>
            <a:prstDash val="solid"/>
            <a:miter lim="800000"/>
          </a:ln>
          <a:effectLst/>
        </p:spPr>
        <p:txBody>
          <a:bodyPr rtlCol="0" anchor="ctr" anchorCtr="0"/>
          <a:lstStyle/>
          <a:p>
            <a:pPr defTabSz="914377">
              <a:defRPr/>
            </a:pPr>
            <a:r>
              <a:rPr lang="en-US" sz="1600" b="1" kern="0" dirty="0">
                <a:cs typeface="Calibri" panose="020F0502020204030204" pitchFamily="34" charset="0"/>
              </a:rPr>
              <a:t>KEYNOTE-158</a:t>
            </a:r>
          </a:p>
          <a:p>
            <a:pPr marL="179384" indent="-179384" defTabSz="914377">
              <a:buFont typeface="Arial" charset="0"/>
              <a:buChar char="•"/>
              <a:defRPr/>
            </a:pPr>
            <a:r>
              <a:rPr lang="en-US" sz="1600" kern="0" dirty="0">
                <a:cs typeface="Calibri" panose="020F0502020204030204" pitchFamily="34" charset="0"/>
              </a:rPr>
              <a:t>MSI-H/</a:t>
            </a:r>
            <a:r>
              <a:rPr lang="en-US" sz="1600" kern="0" dirty="0" err="1">
                <a:cs typeface="Calibri" panose="020F0502020204030204" pitchFamily="34" charset="0"/>
              </a:rPr>
              <a:t>dMMR</a:t>
            </a:r>
            <a:r>
              <a:rPr lang="en-US" sz="1600" kern="0" dirty="0">
                <a:cs typeface="Calibri" panose="020F0502020204030204" pitchFamily="34" charset="0"/>
              </a:rPr>
              <a:t> non CRC</a:t>
            </a:r>
          </a:p>
          <a:p>
            <a:pPr marL="179384" indent="-179384" defTabSz="914377">
              <a:buFont typeface="Arial" charset="0"/>
              <a:buChar char="•"/>
              <a:defRPr/>
            </a:pPr>
            <a:r>
              <a:rPr lang="en-US" sz="1600" kern="0" dirty="0">
                <a:cs typeface="Calibri" panose="020F0502020204030204" pitchFamily="34" charset="0"/>
              </a:rPr>
              <a:t>Rare tumor non-CRC</a:t>
            </a:r>
          </a:p>
        </p:txBody>
      </p:sp>
      <p:sp>
        <p:nvSpPr>
          <p:cNvPr id="16" name="Rectangle 15">
            <a:extLst>
              <a:ext uri="{FF2B5EF4-FFF2-40B4-BE49-F238E27FC236}">
                <a16:creationId xmlns:a16="http://schemas.microsoft.com/office/drawing/2014/main" id="{E686E814-2DC7-4CC4-A7B2-6500045444ED}"/>
              </a:ext>
            </a:extLst>
          </p:cNvPr>
          <p:cNvSpPr/>
          <p:nvPr/>
        </p:nvSpPr>
        <p:spPr>
          <a:xfrm>
            <a:off x="8691274" y="1368279"/>
            <a:ext cx="3251943" cy="4054883"/>
          </a:xfrm>
          <a:prstGeom prst="rect">
            <a:avLst/>
          </a:prstGeom>
          <a:solidFill>
            <a:schemeClr val="bg1">
              <a:lumMod val="85000"/>
            </a:schemeClr>
          </a:solidFill>
          <a:ln w="12700" cap="flat" cmpd="sng" algn="ctr">
            <a:noFill/>
            <a:prstDash val="solid"/>
            <a:miter lim="800000"/>
          </a:ln>
          <a:effectLst/>
        </p:spPr>
        <p:txBody>
          <a:bodyPr rtlCol="0" anchor="ctr">
            <a:noAutofit/>
          </a:bodyPr>
          <a:lstStyle/>
          <a:p>
            <a:pPr marL="180970" indent="-180970" defTabSz="914377">
              <a:spcBef>
                <a:spcPts val="300"/>
              </a:spcBef>
              <a:spcAft>
                <a:spcPts val="600"/>
              </a:spcAft>
              <a:buFont typeface="Arial" panose="020B0604020202020204" pitchFamily="34" charset="0"/>
              <a:buChar char="•"/>
              <a:defRPr/>
            </a:pPr>
            <a:r>
              <a:rPr lang="en-US" sz="1600" b="1" kern="0" dirty="0">
                <a:latin typeface="Tahoma" panose="020B0604030504040204" pitchFamily="34" charset="0"/>
                <a:ea typeface="Tahoma" panose="020B0604030504040204" pitchFamily="34" charset="0"/>
                <a:cs typeface="Tahoma" panose="020B0604030504040204" pitchFamily="34" charset="0"/>
              </a:rPr>
              <a:t>MSI /</a:t>
            </a:r>
            <a:r>
              <a:rPr lang="en-US" sz="1600" b="1" kern="0" dirty="0" err="1">
                <a:latin typeface="Tahoma" panose="020B0604030504040204" pitchFamily="34" charset="0"/>
                <a:ea typeface="Tahoma" panose="020B0604030504040204" pitchFamily="34" charset="0"/>
                <a:cs typeface="Tahoma" panose="020B0604030504040204" pitchFamily="34" charset="0"/>
              </a:rPr>
              <a:t>dMMR</a:t>
            </a:r>
            <a:r>
              <a:rPr lang="en-US" sz="1600" b="1" kern="0" dirty="0">
                <a:latin typeface="Tahoma" panose="020B0604030504040204" pitchFamily="34" charset="0"/>
                <a:ea typeface="Tahoma" panose="020B0604030504040204" pitchFamily="34" charset="0"/>
                <a:cs typeface="Tahoma" panose="020B0604030504040204" pitchFamily="34" charset="0"/>
              </a:rPr>
              <a:t> status </a:t>
            </a:r>
            <a:r>
              <a:rPr lang="en-US" sz="1600" kern="0" dirty="0">
                <a:latin typeface="Tahoma" panose="020B0604030504040204" pitchFamily="34" charset="0"/>
                <a:ea typeface="Tahoma" panose="020B0604030504040204" pitchFamily="34" charset="0"/>
                <a:cs typeface="Tahoma" panose="020B0604030504040204" pitchFamily="34" charset="0"/>
              </a:rPr>
              <a:t>determined by prospective local or central PCR or IHC (n=135) or retrospective central PCR (14) </a:t>
            </a:r>
          </a:p>
          <a:p>
            <a:pPr marL="180970" indent="-180970" defTabSz="914377">
              <a:spcBef>
                <a:spcPts val="300"/>
              </a:spcBef>
              <a:spcAft>
                <a:spcPts val="600"/>
              </a:spcAft>
              <a:buFont typeface="Arial" panose="020B0604020202020204" pitchFamily="34" charset="0"/>
              <a:buChar char="•"/>
              <a:defRPr/>
            </a:pPr>
            <a:r>
              <a:rPr lang="en-US" sz="1600" b="1" kern="0" dirty="0">
                <a:latin typeface="Tahoma" panose="020B0604030504040204" pitchFamily="34" charset="0"/>
                <a:ea typeface="Tahoma" panose="020B0604030504040204" pitchFamily="34" charset="0"/>
                <a:cs typeface="Tahoma" panose="020B0604030504040204" pitchFamily="34" charset="0"/>
              </a:rPr>
              <a:t>Primary endpoint</a:t>
            </a:r>
          </a:p>
          <a:p>
            <a:pPr marL="357179" lvl="1" indent="-176209" defTabSz="914377">
              <a:spcBef>
                <a:spcPts val="300"/>
              </a:spcBef>
              <a:spcAft>
                <a:spcPts val="300"/>
              </a:spcAft>
              <a:buFont typeface="Calibri" panose="020F0502020204030204" pitchFamily="34"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objective response rate by blinded ICR (RECIST 1.1)</a:t>
            </a:r>
          </a:p>
          <a:p>
            <a:pPr marL="357179" lvl="1" indent="-176209" defTabSz="914377">
              <a:spcBef>
                <a:spcPts val="300"/>
              </a:spcBef>
              <a:spcAft>
                <a:spcPts val="300"/>
              </a:spcAft>
              <a:buFont typeface="Calibri" panose="020F0502020204030204" pitchFamily="34" charset="0"/>
              <a:buChar char="–"/>
              <a:defRPr/>
            </a:pPr>
            <a:r>
              <a:rPr lang="en-US" sz="1600" b="1" kern="0" dirty="0">
                <a:latin typeface="Tahoma" panose="020B0604030504040204" pitchFamily="34" charset="0"/>
                <a:ea typeface="Tahoma" panose="020B0604030504040204" pitchFamily="34" charset="0"/>
                <a:cs typeface="Tahoma" panose="020B0604030504040204" pitchFamily="34" charset="0"/>
              </a:rPr>
              <a:t>Dosing</a:t>
            </a:r>
          </a:p>
          <a:p>
            <a:pPr marL="357179" lvl="1" indent="-176209" defTabSz="914377">
              <a:spcBef>
                <a:spcPts val="300"/>
              </a:spcBef>
              <a:spcAft>
                <a:spcPts val="300"/>
              </a:spcAft>
              <a:buFont typeface="Calibri" panose="020F0502020204030204" pitchFamily="34"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Single-agent pembrolizumab</a:t>
            </a:r>
          </a:p>
          <a:p>
            <a:pPr marL="357179" lvl="1" indent="-176209" defTabSz="914377">
              <a:spcBef>
                <a:spcPts val="300"/>
              </a:spcBef>
              <a:spcAft>
                <a:spcPts val="300"/>
              </a:spcAft>
              <a:buFont typeface="Calibri" panose="020F0502020204030204" pitchFamily="34"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200 mg q 3 weeks OR 10 mg/kg q 2 weeks </a:t>
            </a:r>
          </a:p>
          <a:p>
            <a:pPr marL="357179" lvl="1" indent="-176209" defTabSz="914377">
              <a:spcBef>
                <a:spcPts val="300"/>
              </a:spcBef>
              <a:spcAft>
                <a:spcPts val="300"/>
              </a:spcAft>
              <a:buFont typeface="Calibri" panose="020F0502020204030204" pitchFamily="34" charset="0"/>
              <a:buChar char="–"/>
              <a:defRPr/>
            </a:pPr>
            <a:r>
              <a:rPr lang="en-US" sz="1600" kern="0" dirty="0">
                <a:latin typeface="Tahoma" panose="020B0604030504040204" pitchFamily="34" charset="0"/>
                <a:ea typeface="Tahoma" panose="020B0604030504040204" pitchFamily="34" charset="0"/>
                <a:cs typeface="Tahoma" panose="020B0604030504040204" pitchFamily="34" charset="0"/>
              </a:rPr>
              <a:t>Maximum 24 months of treatment</a:t>
            </a:r>
          </a:p>
        </p:txBody>
      </p:sp>
      <p:sp>
        <p:nvSpPr>
          <p:cNvPr id="17" name="Title 1">
            <a:extLst>
              <a:ext uri="{FF2B5EF4-FFF2-40B4-BE49-F238E27FC236}">
                <a16:creationId xmlns:a16="http://schemas.microsoft.com/office/drawing/2014/main" id="{55D8485E-F470-4B20-AD29-48504CD89817}"/>
              </a:ext>
            </a:extLst>
          </p:cNvPr>
          <p:cNvSpPr txBox="1">
            <a:spLocks/>
          </p:cNvSpPr>
          <p:nvPr/>
        </p:nvSpPr>
        <p:spPr>
          <a:xfrm>
            <a:off x="452892" y="479949"/>
            <a:ext cx="11490325" cy="549275"/>
          </a:xfrm>
        </p:spPr>
        <p:txBody>
          <a:bodyPr anchor="b" anchorCtr="0"/>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a:defRPr/>
            </a:pPr>
            <a:r>
              <a:rPr lang="en-US"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Pembrolizumab MSI-H approval dataset: 15 tumor types evaluated in 5 single arm studies including 1 basket trial</a:t>
            </a:r>
          </a:p>
        </p:txBody>
      </p:sp>
      <p:sp>
        <p:nvSpPr>
          <p:cNvPr id="25" name="Oval 24">
            <a:extLst>
              <a:ext uri="{FF2B5EF4-FFF2-40B4-BE49-F238E27FC236}">
                <a16:creationId xmlns:a16="http://schemas.microsoft.com/office/drawing/2014/main" id="{8D007721-55D5-46D0-A24A-A359EE7A0972}"/>
              </a:ext>
            </a:extLst>
          </p:cNvPr>
          <p:cNvSpPr/>
          <p:nvPr/>
        </p:nvSpPr>
        <p:spPr>
          <a:xfrm>
            <a:off x="7066983" y="1428885"/>
            <a:ext cx="1680116" cy="3910464"/>
          </a:xfrm>
          <a:prstGeom prst="ellipse">
            <a:avLst/>
          </a:prstGeom>
          <a:solidFill>
            <a:schemeClr val="tx1"/>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26" name="TextBox 25">
            <a:extLst>
              <a:ext uri="{FF2B5EF4-FFF2-40B4-BE49-F238E27FC236}">
                <a16:creationId xmlns:a16="http://schemas.microsoft.com/office/drawing/2014/main" id="{A9BAFDC1-E992-452A-9A73-CDBA929D5763}"/>
              </a:ext>
            </a:extLst>
          </p:cNvPr>
          <p:cNvSpPr txBox="1"/>
          <p:nvPr/>
        </p:nvSpPr>
        <p:spPr>
          <a:xfrm>
            <a:off x="7311410" y="2325915"/>
            <a:ext cx="1142460" cy="2246769"/>
          </a:xfrm>
          <a:prstGeom prst="rect">
            <a:avLst/>
          </a:prstGeom>
          <a:noFill/>
          <a:ln>
            <a:noFill/>
          </a:ln>
        </p:spPr>
        <p:txBody>
          <a:bodyPr wrap="square" rtlCol="0">
            <a:spAutoFit/>
          </a:bodyPr>
          <a:lstStyle/>
          <a:p>
            <a:pPr algn="ct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149 patients with MSI-H/</a:t>
            </a:r>
            <a:r>
              <a:rPr lang="en-GB" sz="2000" dirty="0" err="1">
                <a:solidFill>
                  <a:schemeClr val="bg1"/>
                </a:solidFill>
                <a:latin typeface="Tahoma" panose="020B0604030504040204" pitchFamily="34" charset="0"/>
                <a:ea typeface="Tahoma" panose="020B0604030504040204" pitchFamily="34" charset="0"/>
                <a:cs typeface="Tahoma" panose="020B0604030504040204" pitchFamily="34" charset="0"/>
              </a:rPr>
              <a:t>dMMR</a:t>
            </a: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 solid </a:t>
            </a:r>
            <a:r>
              <a:rPr lang="en-GB" sz="2000" dirty="0" err="1">
                <a:solidFill>
                  <a:schemeClr val="bg1"/>
                </a:solidFill>
                <a:latin typeface="Tahoma" panose="020B0604030504040204" pitchFamily="34" charset="0"/>
                <a:ea typeface="Tahoma" panose="020B0604030504040204" pitchFamily="34" charset="0"/>
                <a:cs typeface="Tahoma" panose="020B0604030504040204" pitchFamily="34" charset="0"/>
              </a:rPr>
              <a:t>tumors</a:t>
            </a:r>
            <a:endParaRPr lang="en-US" sz="20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Oval 35">
            <a:extLst>
              <a:ext uri="{FF2B5EF4-FFF2-40B4-BE49-F238E27FC236}">
                <a16:creationId xmlns:a16="http://schemas.microsoft.com/office/drawing/2014/main" id="{C15CDBED-4399-4CB0-AC08-051522339175}"/>
              </a:ext>
            </a:extLst>
          </p:cNvPr>
          <p:cNvSpPr/>
          <p:nvPr/>
        </p:nvSpPr>
        <p:spPr>
          <a:xfrm>
            <a:off x="3805460" y="1514706"/>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rPr>
              <a:t>n=58</a:t>
            </a:r>
          </a:p>
        </p:txBody>
      </p:sp>
      <p:sp>
        <p:nvSpPr>
          <p:cNvPr id="37" name="Oval 36">
            <a:extLst>
              <a:ext uri="{FF2B5EF4-FFF2-40B4-BE49-F238E27FC236}">
                <a16:creationId xmlns:a16="http://schemas.microsoft.com/office/drawing/2014/main" id="{D178C45E-3FA6-4508-9420-2CF02ADB59F9}"/>
              </a:ext>
            </a:extLst>
          </p:cNvPr>
          <p:cNvSpPr/>
          <p:nvPr/>
        </p:nvSpPr>
        <p:spPr>
          <a:xfrm>
            <a:off x="3806964" y="2350918"/>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rPr>
              <a:t>n=61</a:t>
            </a:r>
          </a:p>
        </p:txBody>
      </p:sp>
      <p:sp>
        <p:nvSpPr>
          <p:cNvPr id="40" name="TextBox 39">
            <a:extLst>
              <a:ext uri="{FF2B5EF4-FFF2-40B4-BE49-F238E27FC236}">
                <a16:creationId xmlns:a16="http://schemas.microsoft.com/office/drawing/2014/main" id="{15F5028F-6B9E-4E7F-A99D-AD630B1E4366}"/>
              </a:ext>
            </a:extLst>
          </p:cNvPr>
          <p:cNvSpPr txBox="1"/>
          <p:nvPr/>
        </p:nvSpPr>
        <p:spPr>
          <a:xfrm>
            <a:off x="3698354" y="5644062"/>
            <a:ext cx="1236267" cy="379656"/>
          </a:xfrm>
          <a:prstGeom prst="rect">
            <a:avLst/>
          </a:prstGeom>
          <a:noFill/>
        </p:spPr>
        <p:txBody>
          <a:bodyPr wrap="square" rtlCol="0">
            <a:spAutoFit/>
          </a:bodyPr>
          <a:lstStyle/>
          <a:p>
            <a:pPr algn="ctr" defTabSz="609585"/>
            <a:r>
              <a:rPr lang="en-US" sz="1867" b="1" dirty="0">
                <a:cs typeface="Arial Narrow"/>
              </a:rPr>
              <a:t>n=149</a:t>
            </a:r>
          </a:p>
        </p:txBody>
      </p:sp>
      <p:sp>
        <p:nvSpPr>
          <p:cNvPr id="43" name="Arrow: Right 42">
            <a:extLst>
              <a:ext uri="{FF2B5EF4-FFF2-40B4-BE49-F238E27FC236}">
                <a16:creationId xmlns:a16="http://schemas.microsoft.com/office/drawing/2014/main" id="{AE3D9120-5396-4041-A109-8D8ECF93EDA0}"/>
              </a:ext>
            </a:extLst>
          </p:cNvPr>
          <p:cNvSpPr/>
          <p:nvPr/>
        </p:nvSpPr>
        <p:spPr>
          <a:xfrm>
            <a:off x="3134088" y="4739434"/>
            <a:ext cx="4327416"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38" name="Oval 37">
            <a:extLst>
              <a:ext uri="{FF2B5EF4-FFF2-40B4-BE49-F238E27FC236}">
                <a16:creationId xmlns:a16="http://schemas.microsoft.com/office/drawing/2014/main" id="{37A80907-3B5B-41A8-9B46-28FE0DC47DB1}"/>
              </a:ext>
            </a:extLst>
          </p:cNvPr>
          <p:cNvSpPr/>
          <p:nvPr/>
        </p:nvSpPr>
        <p:spPr>
          <a:xfrm>
            <a:off x="3828808" y="4984793"/>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rPr>
              <a:t>n=19</a:t>
            </a:r>
          </a:p>
        </p:txBody>
      </p:sp>
      <p:sp>
        <p:nvSpPr>
          <p:cNvPr id="21" name="TextBox 20">
            <a:extLst>
              <a:ext uri="{FF2B5EF4-FFF2-40B4-BE49-F238E27FC236}">
                <a16:creationId xmlns:a16="http://schemas.microsoft.com/office/drawing/2014/main" id="{5C1A4AF5-E6C3-4D25-8B2F-97AE4F92D468}"/>
              </a:ext>
            </a:extLst>
          </p:cNvPr>
          <p:cNvSpPr txBox="1"/>
          <p:nvPr/>
        </p:nvSpPr>
        <p:spPr>
          <a:xfrm>
            <a:off x="1245333" y="6291508"/>
            <a:ext cx="1816482" cy="430887"/>
          </a:xfrm>
          <a:prstGeom prst="rect">
            <a:avLst/>
          </a:prstGeom>
          <a:noFill/>
        </p:spPr>
        <p:txBody>
          <a:bodyPr wrap="square" rtlCol="0" anchor="b">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CRC-=colorectal cancer</a:t>
            </a:r>
          </a:p>
          <a:p>
            <a:r>
              <a:rPr lang="en-US" sz="1050" dirty="0">
                <a:latin typeface="Tahoma" panose="020B0604030504040204" pitchFamily="34" charset="0"/>
                <a:ea typeface="Tahoma" panose="020B0604030504040204" pitchFamily="34" charset="0"/>
                <a:cs typeface="Tahoma" panose="020B0604030504040204" pitchFamily="34" charset="0"/>
              </a:rPr>
              <a:t>Keytruda USPI, 2017</a:t>
            </a:r>
          </a:p>
        </p:txBody>
      </p:sp>
      <p:sp>
        <p:nvSpPr>
          <p:cNvPr id="22" name="Arrow: Right 21">
            <a:extLst>
              <a:ext uri="{FF2B5EF4-FFF2-40B4-BE49-F238E27FC236}">
                <a16:creationId xmlns:a16="http://schemas.microsoft.com/office/drawing/2014/main" id="{D1C13ABF-8B08-4B8E-BB5B-AE1720E86129}"/>
              </a:ext>
            </a:extLst>
          </p:cNvPr>
          <p:cNvSpPr/>
          <p:nvPr/>
        </p:nvSpPr>
        <p:spPr>
          <a:xfrm>
            <a:off x="3103608" y="2934025"/>
            <a:ext cx="3933420"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23" name="Rectangle 22">
            <a:extLst>
              <a:ext uri="{FF2B5EF4-FFF2-40B4-BE49-F238E27FC236}">
                <a16:creationId xmlns:a16="http://schemas.microsoft.com/office/drawing/2014/main" id="{EE89A774-A881-4819-9A42-8EF187C0ECEA}"/>
              </a:ext>
            </a:extLst>
          </p:cNvPr>
          <p:cNvSpPr/>
          <p:nvPr/>
        </p:nvSpPr>
        <p:spPr>
          <a:xfrm>
            <a:off x="260196" y="3008103"/>
            <a:ext cx="2880000" cy="825854"/>
          </a:xfrm>
          <a:prstGeom prst="rect">
            <a:avLst/>
          </a:prstGeom>
          <a:solidFill>
            <a:schemeClr val="tx2">
              <a:lumMod val="40000"/>
              <a:lumOff val="60000"/>
            </a:schemeClr>
          </a:solidFill>
          <a:ln w="12700" cap="flat" cmpd="sng" algn="ctr">
            <a:noFill/>
            <a:prstDash val="solid"/>
            <a:miter lim="800000"/>
          </a:ln>
          <a:effectLst/>
        </p:spPr>
        <p:txBody>
          <a:bodyPr rtlCol="0" anchor="ctr" anchorCtr="0"/>
          <a:lstStyle/>
          <a:p>
            <a:pPr defTabSz="914377">
              <a:defRPr/>
            </a:pPr>
            <a:r>
              <a:rPr lang="en-US" sz="1600" b="1" kern="0" dirty="0">
                <a:cs typeface="Calibri" panose="020F0502020204030204" pitchFamily="34" charset="0"/>
              </a:rPr>
              <a:t>KEYNOTE-012</a:t>
            </a:r>
          </a:p>
          <a:p>
            <a:pPr marL="285750" indent="-285750" defTabSz="914377">
              <a:buFont typeface="Wingdings" panose="05000000000000000000" pitchFamily="2" charset="2"/>
              <a:buChar char="§"/>
              <a:defRPr/>
            </a:pPr>
            <a:r>
              <a:rPr lang="en-US" sz="1600" kern="0" dirty="0">
                <a:cs typeface="Calibri" panose="020F0502020204030204" pitchFamily="34" charset="0"/>
              </a:rPr>
              <a:t>Gastric, bladder, TNBC </a:t>
            </a:r>
          </a:p>
        </p:txBody>
      </p:sp>
      <p:sp>
        <p:nvSpPr>
          <p:cNvPr id="24" name="Oval 23">
            <a:extLst>
              <a:ext uri="{FF2B5EF4-FFF2-40B4-BE49-F238E27FC236}">
                <a16:creationId xmlns:a16="http://schemas.microsoft.com/office/drawing/2014/main" id="{C2BBC9F1-D145-4D45-9B4F-37B67484FB4E}"/>
              </a:ext>
            </a:extLst>
          </p:cNvPr>
          <p:cNvSpPr/>
          <p:nvPr/>
        </p:nvSpPr>
        <p:spPr>
          <a:xfrm>
            <a:off x="3774980" y="3154530"/>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rPr>
              <a:t>n=6</a:t>
            </a:r>
          </a:p>
        </p:txBody>
      </p:sp>
      <p:sp>
        <p:nvSpPr>
          <p:cNvPr id="27" name="Arrow: Right 26">
            <a:extLst>
              <a:ext uri="{FF2B5EF4-FFF2-40B4-BE49-F238E27FC236}">
                <a16:creationId xmlns:a16="http://schemas.microsoft.com/office/drawing/2014/main" id="{797C5B5A-1217-4305-A60F-F093606B80E5}"/>
              </a:ext>
            </a:extLst>
          </p:cNvPr>
          <p:cNvSpPr/>
          <p:nvPr/>
        </p:nvSpPr>
        <p:spPr>
          <a:xfrm>
            <a:off x="3028645" y="3838653"/>
            <a:ext cx="4044445" cy="917079"/>
          </a:xfrm>
          <a:prstGeom prst="rightArrow">
            <a:avLst/>
          </a:prstGeom>
          <a:solidFill>
            <a:schemeClr val="tx1">
              <a:lumMod val="50000"/>
              <a:lumOff val="50000"/>
            </a:schemeClr>
          </a:solidFill>
          <a:ln>
            <a:solidFill>
              <a:schemeClr val="bg1">
                <a:lumMod val="85000"/>
              </a:schemeClr>
            </a:solidFill>
          </a:ln>
        </p:spPr>
        <p:txBody>
          <a:bodyPr wrap="square" rtlCol="0" anchor="ctr">
            <a:spAutoFit/>
          </a:bodyPr>
          <a:lstStyle/>
          <a:p>
            <a:pPr algn="ctr"/>
            <a:endParaRPr lang="en-US" sz="2400" dirty="0"/>
          </a:p>
        </p:txBody>
      </p:sp>
      <p:sp>
        <p:nvSpPr>
          <p:cNvPr id="28" name="Rectangle 27">
            <a:extLst>
              <a:ext uri="{FF2B5EF4-FFF2-40B4-BE49-F238E27FC236}">
                <a16:creationId xmlns:a16="http://schemas.microsoft.com/office/drawing/2014/main" id="{55BA6D8F-E7A9-46F5-8D66-6829E71F5C89}"/>
              </a:ext>
            </a:extLst>
          </p:cNvPr>
          <p:cNvSpPr/>
          <p:nvPr/>
        </p:nvSpPr>
        <p:spPr>
          <a:xfrm>
            <a:off x="260196" y="3926442"/>
            <a:ext cx="2880000" cy="825854"/>
          </a:xfrm>
          <a:prstGeom prst="rect">
            <a:avLst/>
          </a:prstGeom>
          <a:solidFill>
            <a:schemeClr val="accent6">
              <a:lumMod val="40000"/>
              <a:lumOff val="60000"/>
            </a:schemeClr>
          </a:solidFill>
          <a:ln w="12700" cap="flat" cmpd="sng" algn="ctr">
            <a:noFill/>
            <a:prstDash val="solid"/>
            <a:miter lim="800000"/>
          </a:ln>
          <a:effectLst/>
        </p:spPr>
        <p:txBody>
          <a:bodyPr rtlCol="0" anchor="ctr" anchorCtr="0"/>
          <a:lstStyle/>
          <a:p>
            <a:pPr defTabSz="914377">
              <a:defRPr/>
            </a:pPr>
            <a:r>
              <a:rPr lang="en-US" sz="1600" b="1" kern="0" dirty="0">
                <a:cs typeface="Calibri" panose="020F0502020204030204" pitchFamily="34" charset="0"/>
              </a:rPr>
              <a:t>KEYNOTE-028</a:t>
            </a:r>
          </a:p>
          <a:p>
            <a:pPr marL="285750" indent="-285750" defTabSz="914377">
              <a:buFont typeface="Wingdings" panose="05000000000000000000" pitchFamily="2" charset="2"/>
              <a:buChar char="§"/>
              <a:defRPr/>
            </a:pPr>
            <a:r>
              <a:rPr lang="en-US" sz="1600" kern="0" dirty="0">
                <a:cs typeface="Calibri" panose="020F0502020204030204" pitchFamily="34" charset="0"/>
              </a:rPr>
              <a:t>Esophageal, biliary, breast, endometrial, CRC</a:t>
            </a:r>
          </a:p>
        </p:txBody>
      </p:sp>
      <p:sp>
        <p:nvSpPr>
          <p:cNvPr id="32" name="Oval 31">
            <a:extLst>
              <a:ext uri="{FF2B5EF4-FFF2-40B4-BE49-F238E27FC236}">
                <a16:creationId xmlns:a16="http://schemas.microsoft.com/office/drawing/2014/main" id="{4C327451-FF26-45D6-9028-CE40D6A9F745}"/>
              </a:ext>
            </a:extLst>
          </p:cNvPr>
          <p:cNvSpPr/>
          <p:nvPr/>
        </p:nvSpPr>
        <p:spPr>
          <a:xfrm>
            <a:off x="3804424" y="4030469"/>
            <a:ext cx="975360" cy="476071"/>
          </a:xfrm>
          <a:prstGeom prst="ellipse">
            <a:avLst/>
          </a:prstGeom>
          <a:solidFill>
            <a:schemeClr val="tx1"/>
          </a:solidFill>
          <a:ln>
            <a:solidFill>
              <a:schemeClr val="accent1"/>
            </a:solidFill>
          </a:ln>
        </p:spPr>
        <p:txBody>
          <a:bodyPr wrap="square" rtlCol="0" anchor="ctr">
            <a:spAutoFit/>
          </a:bodyPr>
          <a:lstStyle/>
          <a:p>
            <a:pPr algn="ctr"/>
            <a:r>
              <a:rPr lang="en-US" sz="1600" dirty="0">
                <a:solidFill>
                  <a:schemeClr val="bg1"/>
                </a:solidFill>
              </a:rPr>
              <a:t>n=5</a:t>
            </a:r>
          </a:p>
        </p:txBody>
      </p:sp>
      <p:graphicFrame>
        <p:nvGraphicFramePr>
          <p:cNvPr id="2" name="Table 1">
            <a:extLst>
              <a:ext uri="{FF2B5EF4-FFF2-40B4-BE49-F238E27FC236}">
                <a16:creationId xmlns:a16="http://schemas.microsoft.com/office/drawing/2014/main" id="{8C837514-AC53-4083-B0DF-269B7FCF1B7F}"/>
              </a:ext>
            </a:extLst>
          </p:cNvPr>
          <p:cNvGraphicFramePr>
            <a:graphicFrameLocks noGrp="1"/>
          </p:cNvGraphicFramePr>
          <p:nvPr>
            <p:extLst>
              <p:ext uri="{D42A27DB-BD31-4B8C-83A1-F6EECF244321}">
                <p14:modId xmlns:p14="http://schemas.microsoft.com/office/powerpoint/2010/main" val="2313369108"/>
              </p:ext>
            </p:extLst>
          </p:nvPr>
        </p:nvGraphicFramePr>
        <p:xfrm>
          <a:off x="8453870" y="5537797"/>
          <a:ext cx="3409618" cy="1005840"/>
        </p:xfrm>
        <a:graphic>
          <a:graphicData uri="http://schemas.openxmlformats.org/drawingml/2006/table">
            <a:tbl>
              <a:tblPr firstRow="1" bandRow="1">
                <a:tableStyleId>{7E9639D4-E3E2-4D34-9284-5A2195B3D0D7}</a:tableStyleId>
              </a:tblPr>
              <a:tblGrid>
                <a:gridCol w="1704809">
                  <a:extLst>
                    <a:ext uri="{9D8B030D-6E8A-4147-A177-3AD203B41FA5}">
                      <a16:colId xmlns:a16="http://schemas.microsoft.com/office/drawing/2014/main" val="1051794155"/>
                    </a:ext>
                  </a:extLst>
                </a:gridCol>
                <a:gridCol w="1704809">
                  <a:extLst>
                    <a:ext uri="{9D8B030D-6E8A-4147-A177-3AD203B41FA5}">
                      <a16:colId xmlns:a16="http://schemas.microsoft.com/office/drawing/2014/main" val="3374950755"/>
                    </a:ext>
                  </a:extLst>
                </a:gridCol>
              </a:tblGrid>
              <a:tr h="304800">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4366923"/>
                  </a:ext>
                </a:extLst>
              </a:tr>
              <a:tr h="30480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ORR</a:t>
                      </a:r>
                    </a:p>
                  </a:txBody>
                  <a:tcPr/>
                </a:tc>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39.6% (BICR)</a:t>
                      </a:r>
                    </a:p>
                  </a:txBody>
                  <a:tcPr/>
                </a:tc>
                <a:extLst>
                  <a:ext uri="{0D108BD9-81ED-4DB2-BD59-A6C34878D82A}">
                    <a16:rowId xmlns:a16="http://schemas.microsoft.com/office/drawing/2014/main" val="2954676739"/>
                  </a:ext>
                </a:extLst>
              </a:tr>
              <a:tr h="30480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Med DOR (</a:t>
                      </a:r>
                      <a:r>
                        <a:rPr lang="en-US" sz="1600" b="1" dirty="0" err="1">
                          <a:latin typeface="Tahoma" panose="020B0604030504040204" pitchFamily="34" charset="0"/>
                          <a:ea typeface="Tahoma" panose="020B0604030504040204" pitchFamily="34" charset="0"/>
                          <a:cs typeface="Tahoma" panose="020B0604030504040204" pitchFamily="34" charset="0"/>
                        </a:rPr>
                        <a:t>ms</a:t>
                      </a:r>
                      <a:r>
                        <a:rPr lang="en-US" sz="1600" b="1" dirty="0">
                          <a:latin typeface="Tahoma" panose="020B0604030504040204" pitchFamily="34" charset="0"/>
                          <a:ea typeface="Tahoma" panose="020B0604030504040204" pitchFamily="34" charset="0"/>
                          <a:cs typeface="Tahoma" panose="020B0604030504040204" pitchFamily="34" charset="0"/>
                        </a:rPr>
                        <a:t>)</a:t>
                      </a:r>
                    </a:p>
                  </a:txBody>
                  <a:tcPr/>
                </a:tc>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NR</a:t>
                      </a:r>
                    </a:p>
                  </a:txBody>
                  <a:tcPr/>
                </a:tc>
                <a:extLst>
                  <a:ext uri="{0D108BD9-81ED-4DB2-BD59-A6C34878D82A}">
                    <a16:rowId xmlns:a16="http://schemas.microsoft.com/office/drawing/2014/main" val="2459025308"/>
                  </a:ext>
                </a:extLst>
              </a:tr>
            </a:tbl>
          </a:graphicData>
        </a:graphic>
      </p:graphicFrame>
    </p:spTree>
    <p:extLst>
      <p:ext uri="{BB962C8B-B14F-4D97-AF65-F5344CB8AC3E}">
        <p14:creationId xmlns:p14="http://schemas.microsoft.com/office/powerpoint/2010/main" val="80846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209CDB-9947-4C8E-995E-68D23D8CE8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F9767F-3D5E-D141-98F1-468CF245114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0" b="1" i="0" u="none" strike="noStrike" kern="1200" cap="none" spc="0" normalizeH="0" baseline="0" noProof="0">
              <a:ln>
                <a:noFill/>
              </a:ln>
              <a:solidFill>
                <a:srgbClr val="404040"/>
              </a:solidFill>
              <a:effectLst/>
              <a:uLnTx/>
              <a:uFillTx/>
              <a:latin typeface="Tahoma"/>
              <a:ea typeface="+mn-ea"/>
              <a:cs typeface="Tahoma"/>
            </a:endParaRPr>
          </a:p>
        </p:txBody>
      </p:sp>
      <p:pic>
        <p:nvPicPr>
          <p:cNvPr id="3" name="Picture 2">
            <a:extLst>
              <a:ext uri="{FF2B5EF4-FFF2-40B4-BE49-F238E27FC236}">
                <a16:creationId xmlns:a16="http://schemas.microsoft.com/office/drawing/2014/main" id="{DA86A941-A913-4028-BE3A-979DDEF0DC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Layer>
                </a14:imgProps>
              </a:ext>
            </a:extLst>
          </a:blip>
          <a:stretch>
            <a:fillRect/>
          </a:stretch>
        </p:blipFill>
        <p:spPr>
          <a:xfrm>
            <a:off x="982445" y="2467844"/>
            <a:ext cx="5622553" cy="3149266"/>
          </a:xfrm>
          <a:prstGeom prst="rect">
            <a:avLst/>
          </a:prstGeom>
        </p:spPr>
      </p:pic>
      <p:pic>
        <p:nvPicPr>
          <p:cNvPr id="4" name="Picture 3">
            <a:extLst>
              <a:ext uri="{FF2B5EF4-FFF2-40B4-BE49-F238E27FC236}">
                <a16:creationId xmlns:a16="http://schemas.microsoft.com/office/drawing/2014/main" id="{B85CE0CF-A3CF-4EB9-B053-D6DFEC78ED5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9000"/>
                    </a14:imgEffect>
                  </a14:imgLayer>
                </a14:imgProps>
              </a:ext>
            </a:extLst>
          </a:blip>
          <a:stretch>
            <a:fillRect/>
          </a:stretch>
        </p:blipFill>
        <p:spPr>
          <a:xfrm>
            <a:off x="7461128" y="1222534"/>
            <a:ext cx="4117777" cy="5341243"/>
          </a:xfrm>
          <a:prstGeom prst="rect">
            <a:avLst/>
          </a:prstGeom>
        </p:spPr>
      </p:pic>
      <p:sp>
        <p:nvSpPr>
          <p:cNvPr id="5" name="TextBox 4">
            <a:extLst>
              <a:ext uri="{FF2B5EF4-FFF2-40B4-BE49-F238E27FC236}">
                <a16:creationId xmlns:a16="http://schemas.microsoft.com/office/drawing/2014/main" id="{5EF00A23-5F04-4C96-85F8-0A016D7C3506}"/>
              </a:ext>
            </a:extLst>
          </p:cNvPr>
          <p:cNvSpPr txBox="1"/>
          <p:nvPr/>
        </p:nvSpPr>
        <p:spPr>
          <a:xfrm>
            <a:off x="2737610" y="6557618"/>
            <a:ext cx="162736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 et al. Science 2017; 357:409</a:t>
            </a:r>
          </a:p>
        </p:txBody>
      </p:sp>
      <p:pic>
        <p:nvPicPr>
          <p:cNvPr id="6" name="Picture 5">
            <a:extLst>
              <a:ext uri="{FF2B5EF4-FFF2-40B4-BE49-F238E27FC236}">
                <a16:creationId xmlns:a16="http://schemas.microsoft.com/office/drawing/2014/main" id="{BFD52726-2408-4EB8-9E92-13C138CDF75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89000"/>
                    </a14:imgEffect>
                  </a14:imgLayer>
                </a14:imgProps>
              </a:ext>
            </a:extLst>
          </a:blip>
          <a:stretch>
            <a:fillRect/>
          </a:stretch>
        </p:blipFill>
        <p:spPr>
          <a:xfrm>
            <a:off x="4671468" y="1909419"/>
            <a:ext cx="1610465" cy="1674036"/>
          </a:xfrm>
          <a:prstGeom prst="rect">
            <a:avLst/>
          </a:prstGeom>
        </p:spPr>
      </p:pic>
      <p:sp>
        <p:nvSpPr>
          <p:cNvPr id="7" name="Rectangle 6">
            <a:extLst>
              <a:ext uri="{FF2B5EF4-FFF2-40B4-BE49-F238E27FC236}">
                <a16:creationId xmlns:a16="http://schemas.microsoft.com/office/drawing/2014/main" id="{5D755BDE-2BC4-4111-AE05-859965FDBF25}"/>
              </a:ext>
            </a:extLst>
          </p:cNvPr>
          <p:cNvSpPr/>
          <p:nvPr/>
        </p:nvSpPr>
        <p:spPr>
          <a:xfrm>
            <a:off x="2546549" y="1987697"/>
            <a:ext cx="1564105" cy="757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CB8EB46-E8BC-40A6-B396-3832F0043D37}"/>
              </a:ext>
            </a:extLst>
          </p:cNvPr>
          <p:cNvSpPr/>
          <p:nvPr/>
        </p:nvSpPr>
        <p:spPr>
          <a:xfrm>
            <a:off x="29397" y="1475372"/>
            <a:ext cx="1564105" cy="757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E39B900D-1837-46A0-8331-5A66CF9AFB0D}"/>
              </a:ext>
            </a:extLst>
          </p:cNvPr>
          <p:cNvSpPr/>
          <p:nvPr/>
        </p:nvSpPr>
        <p:spPr>
          <a:xfrm>
            <a:off x="6998284" y="1096377"/>
            <a:ext cx="782052" cy="757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9CB1C59-561F-4241-B16B-5EDA73B220EC}"/>
              </a:ext>
            </a:extLst>
          </p:cNvPr>
          <p:cNvSpPr txBox="1"/>
          <p:nvPr/>
        </p:nvSpPr>
        <p:spPr>
          <a:xfrm>
            <a:off x="8032666" y="992411"/>
            <a:ext cx="2416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Duration of Response</a:t>
            </a:r>
          </a:p>
        </p:txBody>
      </p:sp>
      <p:sp>
        <p:nvSpPr>
          <p:cNvPr id="12" name="TextBox 11">
            <a:extLst>
              <a:ext uri="{FF2B5EF4-FFF2-40B4-BE49-F238E27FC236}">
                <a16:creationId xmlns:a16="http://schemas.microsoft.com/office/drawing/2014/main" id="{E92AB50B-A688-4A0C-A4C6-F293ADC81283}"/>
              </a:ext>
            </a:extLst>
          </p:cNvPr>
          <p:cNvSpPr txBox="1"/>
          <p:nvPr/>
        </p:nvSpPr>
        <p:spPr>
          <a:xfrm>
            <a:off x="1054742" y="340605"/>
            <a:ext cx="7926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Keytruda® effects across MSI-H tumor types</a:t>
            </a:r>
          </a:p>
        </p:txBody>
      </p:sp>
      <p:sp>
        <p:nvSpPr>
          <p:cNvPr id="13" name="Rectangle 12">
            <a:extLst>
              <a:ext uri="{FF2B5EF4-FFF2-40B4-BE49-F238E27FC236}">
                <a16:creationId xmlns:a16="http://schemas.microsoft.com/office/drawing/2014/main" id="{0452DB1E-BEE3-46BA-B501-A4835838DD3D}"/>
              </a:ext>
            </a:extLst>
          </p:cNvPr>
          <p:cNvSpPr/>
          <p:nvPr/>
        </p:nvSpPr>
        <p:spPr>
          <a:xfrm>
            <a:off x="982445" y="1909419"/>
            <a:ext cx="782052" cy="757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447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9BC00-2AB5-45A5-AF54-B65A911B403D}"/>
              </a:ext>
            </a:extLst>
          </p:cNvPr>
          <p:cNvSpPr>
            <a:spLocks noGrp="1"/>
          </p:cNvSpPr>
          <p:nvPr>
            <p:ph type="sldNum" sz="quarter" idx="12"/>
          </p:nvPr>
        </p:nvSpPr>
        <p:spPr/>
        <p:txBody>
          <a:bodyPr/>
          <a:lstStyle/>
          <a:p>
            <a:fld id="{20F9767F-3D5E-D141-98F1-468CF245114F}" type="slidenum">
              <a:rPr lang="en-US" smtClean="0"/>
              <a:pPr/>
              <a:t>7</a:t>
            </a:fld>
            <a:endParaRPr lang="en-US"/>
          </a:p>
        </p:txBody>
      </p:sp>
      <p:sp>
        <p:nvSpPr>
          <p:cNvPr id="4" name="Rectangle 3">
            <a:extLst>
              <a:ext uri="{FF2B5EF4-FFF2-40B4-BE49-F238E27FC236}">
                <a16:creationId xmlns:a16="http://schemas.microsoft.com/office/drawing/2014/main" id="{181E575D-99A8-4B5C-A02A-B573F1D0A4C1}"/>
              </a:ext>
            </a:extLst>
          </p:cNvPr>
          <p:cNvSpPr/>
          <p:nvPr/>
        </p:nvSpPr>
        <p:spPr>
          <a:xfrm>
            <a:off x="1332379" y="2394554"/>
            <a:ext cx="10043833" cy="3416320"/>
          </a:xfrm>
          <a:prstGeom prst="rect">
            <a:avLst/>
          </a:prstGeom>
        </p:spPr>
        <p:txBody>
          <a:bodyPr wrap="square">
            <a:spAutoFit/>
          </a:bodyPr>
          <a:lstStyle/>
          <a:p>
            <a:r>
              <a:rPr lang="en-US" dirty="0"/>
              <a:t>On November 26, 2018, the Food and Drug Administration granted accelerated approval to </a:t>
            </a:r>
            <a:r>
              <a:rPr lang="en-US" dirty="0" err="1"/>
              <a:t>larotrectinib</a:t>
            </a:r>
            <a:r>
              <a:rPr lang="en-US" dirty="0"/>
              <a:t> (VITRAKVI, </a:t>
            </a:r>
            <a:r>
              <a:rPr lang="en-US" dirty="0" err="1"/>
              <a:t>Loxo</a:t>
            </a:r>
            <a:r>
              <a:rPr lang="en-US" dirty="0"/>
              <a:t> Oncology Inc. and Bayer) for adult and pediatric patients with solid tumors that have a neurotrophic receptor tyrosine kinase (NTRK) gene fusion without a known acquired resistance mutation, that are either metastatic or where surgical resection is likely to result in severe morbidity, and who have no satisfactory alternative treatments or whose cancer has progressed following treatment.</a:t>
            </a:r>
          </a:p>
          <a:p>
            <a:endParaRPr lang="en-US" dirty="0"/>
          </a:p>
          <a:p>
            <a:r>
              <a:rPr lang="en-US" dirty="0">
                <a:highlight>
                  <a:srgbClr val="FFFF00"/>
                </a:highlight>
              </a:rPr>
              <a:t>This is the second tissue-agnostic FDA approval for the treatment of cancer.</a:t>
            </a:r>
          </a:p>
          <a:p>
            <a:endParaRPr lang="en-US" dirty="0"/>
          </a:p>
          <a:p>
            <a:r>
              <a:rPr lang="en-US" dirty="0"/>
              <a:t>Approval was based on data from three multicenter, open-label, single-arm clinical trials: LOXO-TRK-14001 (NCT02122913), SCOUT (NCT02637687), and NAVIGATE (NCT02576431).</a:t>
            </a:r>
          </a:p>
          <a:p>
            <a:endParaRPr lang="en-US" b="0" i="0" dirty="0">
              <a:solidFill>
                <a:srgbClr val="333333"/>
              </a:solidFill>
              <a:effectLst/>
              <a:latin typeface="Helvetica Neue"/>
            </a:endParaRPr>
          </a:p>
        </p:txBody>
      </p:sp>
      <p:pic>
        <p:nvPicPr>
          <p:cNvPr id="5" name="Picture 4">
            <a:extLst>
              <a:ext uri="{FF2B5EF4-FFF2-40B4-BE49-F238E27FC236}">
                <a16:creationId xmlns:a16="http://schemas.microsoft.com/office/drawing/2014/main" id="{D33C7492-9D4F-462A-91C1-74F667DBB06E}"/>
              </a:ext>
            </a:extLst>
          </p:cNvPr>
          <p:cNvPicPr>
            <a:picLocks noChangeAspect="1"/>
          </p:cNvPicPr>
          <p:nvPr/>
        </p:nvPicPr>
        <p:blipFill>
          <a:blip r:embed="rId2"/>
          <a:stretch>
            <a:fillRect/>
          </a:stretch>
        </p:blipFill>
        <p:spPr>
          <a:xfrm>
            <a:off x="1332379" y="1089461"/>
            <a:ext cx="1532344" cy="810496"/>
          </a:xfrm>
          <a:prstGeom prst="rect">
            <a:avLst/>
          </a:prstGeom>
        </p:spPr>
      </p:pic>
      <p:pic>
        <p:nvPicPr>
          <p:cNvPr id="6" name="Picture 5">
            <a:extLst>
              <a:ext uri="{FF2B5EF4-FFF2-40B4-BE49-F238E27FC236}">
                <a16:creationId xmlns:a16="http://schemas.microsoft.com/office/drawing/2014/main" id="{2E45745D-A403-45DA-AC27-D5718C4C62D4}"/>
              </a:ext>
            </a:extLst>
          </p:cNvPr>
          <p:cNvPicPr>
            <a:picLocks noChangeAspect="1"/>
          </p:cNvPicPr>
          <p:nvPr/>
        </p:nvPicPr>
        <p:blipFill>
          <a:blip r:embed="rId3"/>
          <a:stretch>
            <a:fillRect/>
          </a:stretch>
        </p:blipFill>
        <p:spPr>
          <a:xfrm>
            <a:off x="3182190" y="1147046"/>
            <a:ext cx="6715125" cy="695325"/>
          </a:xfrm>
          <a:prstGeom prst="rect">
            <a:avLst/>
          </a:prstGeom>
        </p:spPr>
      </p:pic>
      <p:sp>
        <p:nvSpPr>
          <p:cNvPr id="7" name="TextBox 6">
            <a:extLst>
              <a:ext uri="{FF2B5EF4-FFF2-40B4-BE49-F238E27FC236}">
                <a16:creationId xmlns:a16="http://schemas.microsoft.com/office/drawing/2014/main" id="{784FA3FE-9D61-469B-AE68-D35A94977AD0}"/>
              </a:ext>
            </a:extLst>
          </p:cNvPr>
          <p:cNvSpPr txBox="1"/>
          <p:nvPr/>
        </p:nvSpPr>
        <p:spPr>
          <a:xfrm>
            <a:off x="1332379" y="495052"/>
            <a:ext cx="2095445" cy="369332"/>
          </a:xfrm>
          <a:prstGeom prst="rect">
            <a:avLst/>
          </a:prstGeom>
          <a:noFill/>
        </p:spPr>
        <p:txBody>
          <a:bodyPr wrap="none" rtlCol="0">
            <a:spAutoFit/>
          </a:bodyPr>
          <a:lstStyle/>
          <a:p>
            <a:r>
              <a:rPr lang="en-US" dirty="0"/>
              <a:t>PRESS RELEASE</a:t>
            </a:r>
          </a:p>
        </p:txBody>
      </p:sp>
    </p:spTree>
    <p:extLst>
      <p:ext uri="{BB962C8B-B14F-4D97-AF65-F5344CB8AC3E}">
        <p14:creationId xmlns:p14="http://schemas.microsoft.com/office/powerpoint/2010/main" val="418376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Line 1"/>
          <p:cNvSpPr>
            <a:spLocks noChangeShapeType="1"/>
          </p:cNvSpPr>
          <p:nvPr/>
        </p:nvSpPr>
        <p:spPr bwMode="auto">
          <a:xfrm flipV="1">
            <a:off x="8479368" y="3410857"/>
            <a:ext cx="2693609" cy="1209"/>
          </a:xfrm>
          <a:prstGeom prst="line">
            <a:avLst/>
          </a:prstGeom>
          <a:noFill/>
          <a:ln w="64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16385" name="Title 1"/>
          <p:cNvSpPr>
            <a:spLocks noGrp="1"/>
          </p:cNvSpPr>
          <p:nvPr>
            <p:ph type="title"/>
          </p:nvPr>
        </p:nvSpPr>
        <p:spPr>
          <a:xfrm>
            <a:off x="609600" y="156226"/>
            <a:ext cx="10972800" cy="1143000"/>
          </a:xfrm>
        </p:spPr>
        <p:txBody>
          <a:bodyPr>
            <a:normAutofit/>
          </a:bodyPr>
          <a:lstStyle/>
          <a:p>
            <a:pPr eaLnBrk="1" hangingPunct="1"/>
            <a:r>
              <a:rPr lang="en-US" sz="2400" b="1" dirty="0">
                <a:ea typeface="ＭＳ Ｐゴシック" charset="0"/>
                <a:cs typeface="ＭＳ Ｐゴシック" charset="0"/>
              </a:rPr>
              <a:t>TRK biology in normal development and in cancer</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03E8180-56E4-1C41-BF1E-780A3F5263BF}" type="slidenum">
              <a:rPr kumimoji="0" lang="en-US" sz="800" b="1" i="0" u="none" strike="noStrike" kern="1200" cap="none" spc="0" normalizeH="0" baseline="0" noProof="0" smtClean="0">
                <a:ln>
                  <a:noFill/>
                </a:ln>
                <a:solidFill>
                  <a:srgbClr val="404040"/>
                </a:solidFill>
                <a:effectLst/>
                <a:uLnTx/>
                <a:uFillTx/>
                <a:latin typeface="Tahoma"/>
                <a:ea typeface="+mn-ea"/>
                <a:cs typeface="Tahoma"/>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0" b="1" i="0" u="none" strike="noStrike" kern="1200" cap="none" spc="0" normalizeH="0" baseline="0" noProof="0" dirty="0">
              <a:ln>
                <a:noFill/>
              </a:ln>
              <a:solidFill>
                <a:srgbClr val="404040"/>
              </a:solidFill>
              <a:effectLst/>
              <a:uLnTx/>
              <a:uFillTx/>
              <a:latin typeface="Tahoma"/>
              <a:ea typeface="+mn-ea"/>
              <a:cs typeface="Tahoma"/>
            </a:endParaRPr>
          </a:p>
        </p:txBody>
      </p:sp>
      <p:sp>
        <p:nvSpPr>
          <p:cNvPr id="6" name="Content Placeholder 18"/>
          <p:cNvSpPr txBox="1">
            <a:spLocks/>
          </p:cNvSpPr>
          <p:nvPr/>
        </p:nvSpPr>
        <p:spPr>
          <a:xfrm>
            <a:off x="515104" y="1274959"/>
            <a:ext cx="4859865" cy="457204"/>
          </a:xfrm>
          <a:prstGeom prst="rect">
            <a:avLst/>
          </a:prstGeom>
        </p:spPr>
        <p:txBody>
          <a:bodyPr vert="horz" lIns="91464" tIns="45732" rIns="91464" bIns="45732" rtlCol="0">
            <a:noAutofit/>
          </a:bodyPr>
          <a:lstStyle/>
          <a:p>
            <a:pPr marL="0" marR="0" lvl="0" indent="0" algn="ctr" defTabSz="914621" rtl="0" eaLnBrk="1" fontAlgn="auto" latinLnBrk="0" hangingPunct="1">
              <a:lnSpc>
                <a:spcPct val="100000"/>
              </a:lnSpc>
              <a:spcBef>
                <a:spcPts val="800"/>
              </a:spcBef>
              <a:spcAft>
                <a:spcPts val="1600"/>
              </a:spcAft>
              <a:buClr>
                <a:srgbClr val="FFFFFF">
                  <a:lumMod val="65000"/>
                </a:srgbClr>
              </a:buClr>
              <a:buSzTx/>
              <a:buFontTx/>
              <a:buNone/>
              <a:tabLst/>
              <a:defRPr/>
            </a:pPr>
            <a:r>
              <a:rPr kumimoji="0" lang="en-US" sz="2000" b="1"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Neurotrophin</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family of receptors</a:t>
            </a:r>
          </a:p>
        </p:txBody>
      </p:sp>
      <p:sp>
        <p:nvSpPr>
          <p:cNvPr id="7" name="Content Placeholder 20"/>
          <p:cNvSpPr txBox="1">
            <a:spLocks/>
          </p:cNvSpPr>
          <p:nvPr/>
        </p:nvSpPr>
        <p:spPr>
          <a:xfrm>
            <a:off x="5787927" y="1816163"/>
            <a:ext cx="6069780" cy="1255308"/>
          </a:xfrm>
          <a:prstGeom prst="rect">
            <a:avLst/>
          </a:prstGeom>
        </p:spPr>
        <p:txBody>
          <a:bodyPr vert="horz" lIns="91464" tIns="45732" rIns="91464" bIns="45732" rtlCol="0">
            <a:noAutofit/>
          </a:bodyPr>
          <a:lstStyle/>
          <a:p>
            <a:pPr marL="228656" marR="0" lvl="0" indent="-228656" algn="l" defTabSz="914621" rtl="0" eaLnBrk="1" fontAlgn="auto" latinLnBrk="0" hangingPunct="1">
              <a:lnSpc>
                <a:spcPct val="100000"/>
              </a:lnSpc>
              <a:spcBef>
                <a:spcPts val="0"/>
              </a:spcBef>
              <a:spcAft>
                <a:spcPts val="800"/>
              </a:spcAft>
              <a:buClr>
                <a:srgbClr val="245F9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Ligand binding domain (LBD) replaced by 5’ fusion partner</a:t>
            </a:r>
          </a:p>
          <a:p>
            <a:pPr marL="228656" marR="0" lvl="0" indent="-228656" algn="l" defTabSz="914621" rtl="0" eaLnBrk="1" fontAlgn="auto" latinLnBrk="0" hangingPunct="1">
              <a:lnSpc>
                <a:spcPct val="100000"/>
              </a:lnSpc>
              <a:spcBef>
                <a:spcPts val="0"/>
              </a:spcBef>
              <a:spcAft>
                <a:spcPts val="800"/>
              </a:spcAft>
              <a:buClr>
                <a:srgbClr val="245F9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Drives overexpression and l</a:t>
            </a:r>
            <a:r>
              <a:rPr kumimoji="0" lang="en-US" sz="20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igand</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-independent activation</a:t>
            </a:r>
          </a:p>
        </p:txBody>
      </p:sp>
      <p:sp>
        <p:nvSpPr>
          <p:cNvPr id="19" name="TextBox 18"/>
          <p:cNvSpPr txBox="1"/>
          <p:nvPr/>
        </p:nvSpPr>
        <p:spPr>
          <a:xfrm>
            <a:off x="7989679" y="1260004"/>
            <a:ext cx="17043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TRK fusions</a:t>
            </a:r>
          </a:p>
        </p:txBody>
      </p:sp>
      <p:graphicFrame>
        <p:nvGraphicFramePr>
          <p:cNvPr id="2" name="Table 1"/>
          <p:cNvGraphicFramePr>
            <a:graphicFrameLocks noGrp="1"/>
          </p:cNvGraphicFramePr>
          <p:nvPr>
            <p:extLst/>
          </p:nvPr>
        </p:nvGraphicFramePr>
        <p:xfrm>
          <a:off x="635300" y="1838764"/>
          <a:ext cx="5181602" cy="2499360"/>
        </p:xfrm>
        <a:graphic>
          <a:graphicData uri="http://schemas.openxmlformats.org/drawingml/2006/table">
            <a:tbl>
              <a:tblPr firstRow="1" bandRow="1">
                <a:tableStyleId>{5C22544A-7EE6-4342-B048-85BDC9FD1C3A}</a:tableStyleId>
              </a:tblPr>
              <a:tblGrid>
                <a:gridCol w="2051051">
                  <a:extLst>
                    <a:ext uri="{9D8B030D-6E8A-4147-A177-3AD203B41FA5}">
                      <a16:colId xmlns:a16="http://schemas.microsoft.com/office/drawing/2014/main" val="2210274255"/>
                    </a:ext>
                  </a:extLst>
                </a:gridCol>
                <a:gridCol w="3130551">
                  <a:extLst>
                    <a:ext uri="{9D8B030D-6E8A-4147-A177-3AD203B41FA5}">
                      <a16:colId xmlns:a16="http://schemas.microsoft.com/office/drawing/2014/main" val="2377304175"/>
                    </a:ext>
                  </a:extLst>
                </a:gridCol>
              </a:tblGrid>
              <a:tr h="668553">
                <a:tc>
                  <a:txBody>
                    <a:bodyPr/>
                    <a:lstStyle/>
                    <a:p>
                      <a:pPr>
                        <a:spcBef>
                          <a:spcPts val="600"/>
                        </a:spcBef>
                        <a:spcAft>
                          <a:spcPts val="600"/>
                        </a:spcAft>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TRKA (</a:t>
                      </a:r>
                      <a:r>
                        <a:rPr kumimoji="0" lang="en-US" sz="20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NTRK1</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GB" sz="2000" b="1" dirty="0">
                        <a:latin typeface="Tahoma" panose="020B0604030504040204" pitchFamily="34" charset="0"/>
                        <a:ea typeface="Tahoma" panose="020B0604030504040204" pitchFamily="34" charset="0"/>
                        <a:cs typeface="Tahoma" panose="020B060403050404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Pain, thermoregulation</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1146363"/>
                  </a:ext>
                </a:extLst>
              </a:tr>
              <a:tr h="934143">
                <a:tc>
                  <a:txBody>
                    <a:bodyPr/>
                    <a:lstStyle/>
                    <a:p>
                      <a:pPr>
                        <a:spcBef>
                          <a:spcPts val="600"/>
                        </a:spcBef>
                        <a:spcAft>
                          <a:spcPts val="600"/>
                        </a:spcAft>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TRKB (</a:t>
                      </a:r>
                      <a:r>
                        <a:rPr kumimoji="0" lang="en-US" sz="20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NTRK2</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GB" sz="2000" b="1" dirty="0">
                        <a:latin typeface="Tahoma" panose="020B0604030504040204" pitchFamily="34" charset="0"/>
                        <a:ea typeface="Tahoma" panose="020B0604030504040204" pitchFamily="34" charset="0"/>
                        <a:cs typeface="Tahoma" panose="020B0604030504040204" pitchFamily="34" charset="0"/>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Movement, memory, mood, appetite, body weight</a:t>
                      </a: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103076"/>
                  </a:ext>
                </a:extLst>
              </a:tr>
              <a:tr h="668553">
                <a:tc>
                  <a:txBody>
                    <a:bodyPr/>
                    <a:lstStyle/>
                    <a:p>
                      <a:pPr>
                        <a:spcBef>
                          <a:spcPts val="600"/>
                        </a:spcBef>
                        <a:spcAft>
                          <a:spcPts val="600"/>
                        </a:spcAft>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TRKC (</a:t>
                      </a:r>
                      <a:r>
                        <a:rPr kumimoji="0" lang="en-US" sz="20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NTRK3</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GB" sz="2000" b="1" dirty="0">
                        <a:latin typeface="Tahoma" panose="020B0604030504040204" pitchFamily="34" charset="0"/>
                        <a:ea typeface="Tahoma" panose="020B0604030504040204" pitchFamily="34" charset="0"/>
                        <a:cs typeface="Tahoma" panose="020B060403050404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Bef>
                          <a:spcPts val="600"/>
                        </a:spcBef>
                        <a:spcAft>
                          <a:spcPts val="600"/>
                        </a:spcAft>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Proprioception</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9368740"/>
                  </a:ext>
                </a:extLst>
              </a:tr>
            </a:tbl>
          </a:graphicData>
        </a:graphic>
      </p:graphicFrame>
      <p:cxnSp>
        <p:nvCxnSpPr>
          <p:cNvPr id="5" name="Straight Arrow Connector 4"/>
          <p:cNvCxnSpPr/>
          <p:nvPr/>
        </p:nvCxnSpPr>
        <p:spPr>
          <a:xfrm>
            <a:off x="2103085" y="2082259"/>
            <a:ext cx="480000" cy="0"/>
          </a:xfrm>
          <a:prstGeom prst="straightConnector1">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106365" y="2990161"/>
            <a:ext cx="480000" cy="0"/>
          </a:xfrm>
          <a:prstGeom prst="straightConnector1">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111421" y="3874342"/>
            <a:ext cx="480000" cy="0"/>
          </a:xfrm>
          <a:prstGeom prst="straightConnector1">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18349" y="5416732"/>
            <a:ext cx="1056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TRK uncommonly expressed in normal tissues or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Fusion drives abnormally high expression and activation of TRK kinase domain</a:t>
            </a:r>
          </a:p>
        </p:txBody>
      </p:sp>
      <p:sp>
        <p:nvSpPr>
          <p:cNvPr id="10" name="Rounded Rectangle 9"/>
          <p:cNvSpPr/>
          <p:nvPr/>
        </p:nvSpPr>
        <p:spPr>
          <a:xfrm>
            <a:off x="6409112" y="3945197"/>
            <a:ext cx="5281661" cy="13829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Line 1"/>
          <p:cNvSpPr>
            <a:spLocks noChangeShapeType="1"/>
          </p:cNvSpPr>
          <p:nvPr/>
        </p:nvSpPr>
        <p:spPr bwMode="auto">
          <a:xfrm flipV="1">
            <a:off x="5972014" y="3410856"/>
            <a:ext cx="2402729" cy="9101"/>
          </a:xfrm>
          <a:prstGeom prst="line">
            <a:avLst/>
          </a:prstGeom>
          <a:noFill/>
          <a:ln w="64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16" name="Freeform 2"/>
          <p:cNvSpPr>
            <a:spLocks noChangeArrowheads="1"/>
          </p:cNvSpPr>
          <p:nvPr/>
        </p:nvSpPr>
        <p:spPr bwMode="auto">
          <a:xfrm>
            <a:off x="6199324" y="3280833"/>
            <a:ext cx="725833" cy="254000"/>
          </a:xfrm>
          <a:custGeom>
            <a:avLst/>
            <a:gdLst>
              <a:gd name="T0" fmla="*/ 414158 w 2303"/>
              <a:gd name="T1" fmla="*/ 190141 h 530"/>
              <a:gd name="T2" fmla="*/ 0 w 2303"/>
              <a:gd name="T3" fmla="*/ 190141 h 530"/>
              <a:gd name="T4" fmla="*/ 0 w 2303"/>
              <a:gd name="T5" fmla="*/ 0 h 530"/>
              <a:gd name="T6" fmla="*/ 828315 w 2303"/>
              <a:gd name="T7" fmla="*/ 0 h 530"/>
              <a:gd name="T8" fmla="*/ 828315 w 2303"/>
              <a:gd name="T9" fmla="*/ 190141 h 530"/>
              <a:gd name="T10" fmla="*/ 414158 w 2303"/>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3" h="530">
                <a:moveTo>
                  <a:pt x="1151" y="529"/>
                </a:moveTo>
                <a:lnTo>
                  <a:pt x="0" y="529"/>
                </a:lnTo>
                <a:lnTo>
                  <a:pt x="0" y="0"/>
                </a:lnTo>
                <a:lnTo>
                  <a:pt x="2302" y="0"/>
                </a:lnTo>
                <a:lnTo>
                  <a:pt x="2302" y="529"/>
                </a:lnTo>
                <a:lnTo>
                  <a:pt x="1151" y="529"/>
                </a:lnTo>
              </a:path>
            </a:pathLst>
          </a:custGeom>
          <a:solidFill>
            <a:srgbClr val="EDF6EB"/>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3"/>
          <p:cNvSpPr>
            <a:spLocks noChangeArrowheads="1"/>
          </p:cNvSpPr>
          <p:nvPr/>
        </p:nvSpPr>
        <p:spPr bwMode="auto">
          <a:xfrm>
            <a:off x="6986183" y="3280833"/>
            <a:ext cx="1104900" cy="254000"/>
          </a:xfrm>
          <a:custGeom>
            <a:avLst/>
            <a:gdLst>
              <a:gd name="T0" fmla="*/ 414338 w 2302"/>
              <a:gd name="T1" fmla="*/ 190141 h 530"/>
              <a:gd name="T2" fmla="*/ 0 w 2302"/>
              <a:gd name="T3" fmla="*/ 190141 h 530"/>
              <a:gd name="T4" fmla="*/ 0 w 2302"/>
              <a:gd name="T5" fmla="*/ 0 h 530"/>
              <a:gd name="T6" fmla="*/ 828315 w 2302"/>
              <a:gd name="T7" fmla="*/ 0 h 530"/>
              <a:gd name="T8" fmla="*/ 828315 w 2302"/>
              <a:gd name="T9" fmla="*/ 190141 h 530"/>
              <a:gd name="T10" fmla="*/ 414338 w 2302"/>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2" h="530">
                <a:moveTo>
                  <a:pt x="1151" y="529"/>
                </a:moveTo>
                <a:lnTo>
                  <a:pt x="0" y="529"/>
                </a:lnTo>
                <a:lnTo>
                  <a:pt x="0" y="0"/>
                </a:lnTo>
                <a:lnTo>
                  <a:pt x="2301" y="0"/>
                </a:lnTo>
                <a:lnTo>
                  <a:pt x="2301" y="529"/>
                </a:lnTo>
                <a:lnTo>
                  <a:pt x="1151" y="529"/>
                </a:lnTo>
              </a:path>
            </a:pathLst>
          </a:custGeom>
          <a:solidFill>
            <a:srgbClr val="EDF6EB"/>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ext Box 5"/>
          <p:cNvSpPr txBox="1">
            <a:spLocks noChangeArrowheads="1"/>
          </p:cNvSpPr>
          <p:nvPr/>
        </p:nvSpPr>
        <p:spPr bwMode="auto">
          <a:xfrm>
            <a:off x="6301549" y="3306982"/>
            <a:ext cx="514351"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200"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Promoter</a:t>
            </a:r>
          </a:p>
        </p:txBody>
      </p:sp>
      <p:sp>
        <p:nvSpPr>
          <p:cNvPr id="23" name="Freeform 6"/>
          <p:cNvSpPr>
            <a:spLocks noChangeArrowheads="1"/>
          </p:cNvSpPr>
          <p:nvPr/>
        </p:nvSpPr>
        <p:spPr bwMode="auto">
          <a:xfrm>
            <a:off x="7302501" y="4049184"/>
            <a:ext cx="1104900" cy="254000"/>
          </a:xfrm>
          <a:custGeom>
            <a:avLst/>
            <a:gdLst>
              <a:gd name="T0" fmla="*/ 413978 w 2302"/>
              <a:gd name="T1" fmla="*/ 190141 h 530"/>
              <a:gd name="T2" fmla="*/ 0 w 2302"/>
              <a:gd name="T3" fmla="*/ 190141 h 530"/>
              <a:gd name="T4" fmla="*/ 0 w 2302"/>
              <a:gd name="T5" fmla="*/ 0 h 530"/>
              <a:gd name="T6" fmla="*/ 828315 w 2302"/>
              <a:gd name="T7" fmla="*/ 0 h 530"/>
              <a:gd name="T8" fmla="*/ 828315 w 2302"/>
              <a:gd name="T9" fmla="*/ 190141 h 530"/>
              <a:gd name="T10" fmla="*/ 413978 w 2302"/>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2" h="530">
                <a:moveTo>
                  <a:pt x="1150" y="529"/>
                </a:moveTo>
                <a:lnTo>
                  <a:pt x="0" y="529"/>
                </a:lnTo>
                <a:lnTo>
                  <a:pt x="0" y="0"/>
                </a:lnTo>
                <a:lnTo>
                  <a:pt x="2301" y="0"/>
                </a:lnTo>
                <a:lnTo>
                  <a:pt x="2301" y="529"/>
                </a:lnTo>
                <a:lnTo>
                  <a:pt x="1150" y="529"/>
                </a:lnTo>
              </a:path>
            </a:pathLst>
          </a:custGeom>
          <a:solidFill>
            <a:srgbClr val="EDF6EB"/>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Text Box 7"/>
          <p:cNvSpPr txBox="1">
            <a:spLocks noChangeArrowheads="1"/>
          </p:cNvSpPr>
          <p:nvPr/>
        </p:nvSpPr>
        <p:spPr bwMode="auto">
          <a:xfrm>
            <a:off x="7584017" y="4089401"/>
            <a:ext cx="541867"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0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5’ partner</a:t>
            </a:r>
          </a:p>
        </p:txBody>
      </p:sp>
      <p:sp>
        <p:nvSpPr>
          <p:cNvPr id="25" name="Freeform 8"/>
          <p:cNvSpPr>
            <a:spLocks noChangeArrowheads="1"/>
          </p:cNvSpPr>
          <p:nvPr/>
        </p:nvSpPr>
        <p:spPr bwMode="auto">
          <a:xfrm>
            <a:off x="8407401" y="4049184"/>
            <a:ext cx="1161321" cy="254000"/>
          </a:xfrm>
          <a:custGeom>
            <a:avLst/>
            <a:gdLst>
              <a:gd name="T0" fmla="*/ 435117 w 2302"/>
              <a:gd name="T1" fmla="*/ 190141 h 530"/>
              <a:gd name="T2" fmla="*/ 0 w 2302"/>
              <a:gd name="T3" fmla="*/ 190141 h 530"/>
              <a:gd name="T4" fmla="*/ 0 w 2302"/>
              <a:gd name="T5" fmla="*/ 0 h 530"/>
              <a:gd name="T6" fmla="*/ 870613 w 2302"/>
              <a:gd name="T7" fmla="*/ 0 h 530"/>
              <a:gd name="T8" fmla="*/ 870613 w 2302"/>
              <a:gd name="T9" fmla="*/ 190141 h 530"/>
              <a:gd name="T10" fmla="*/ 435117 w 2302"/>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2" h="530">
                <a:moveTo>
                  <a:pt x="1150" y="529"/>
                </a:moveTo>
                <a:lnTo>
                  <a:pt x="0" y="529"/>
                </a:lnTo>
                <a:lnTo>
                  <a:pt x="0" y="0"/>
                </a:lnTo>
                <a:lnTo>
                  <a:pt x="2301" y="0"/>
                </a:lnTo>
                <a:lnTo>
                  <a:pt x="2301" y="529"/>
                </a:lnTo>
                <a:lnTo>
                  <a:pt x="1150" y="529"/>
                </a:lnTo>
              </a:path>
            </a:pathLst>
          </a:custGeom>
          <a:solidFill>
            <a:srgbClr val="FED679"/>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Text Box 9"/>
          <p:cNvSpPr txBox="1">
            <a:spLocks noChangeArrowheads="1"/>
          </p:cNvSpPr>
          <p:nvPr/>
        </p:nvSpPr>
        <p:spPr bwMode="auto">
          <a:xfrm>
            <a:off x="8379637" y="4089401"/>
            <a:ext cx="1238249" cy="138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6048" rIns="0" bIns="0"/>
          <a:lstStyle>
            <a:lvl1pPr>
              <a:tabLst>
                <a:tab pos="723900" algn="l"/>
              </a:tabLst>
              <a:defRPr>
                <a:solidFill>
                  <a:srgbClr val="000000"/>
                </a:solidFill>
                <a:latin typeface="Arial" charset="0"/>
                <a:ea typeface="Arial Unicode MS" charset="0"/>
                <a:cs typeface="Arial Unicode MS" charset="0"/>
              </a:defRPr>
            </a:lvl1pPr>
            <a:lvl2pPr>
              <a:tabLst>
                <a:tab pos="723900" algn="l"/>
              </a:tabLst>
              <a:defRPr>
                <a:solidFill>
                  <a:srgbClr val="000000"/>
                </a:solidFill>
                <a:latin typeface="Arial" charset="0"/>
                <a:ea typeface="Arial Unicode MS" charset="0"/>
                <a:cs typeface="Arial Unicode MS" charset="0"/>
              </a:defRPr>
            </a:lvl2pPr>
            <a:lvl3pPr>
              <a:tabLst>
                <a:tab pos="723900" algn="l"/>
              </a:tabLst>
              <a:defRPr>
                <a:solidFill>
                  <a:srgbClr val="000000"/>
                </a:solidFill>
                <a:latin typeface="Arial" charset="0"/>
                <a:ea typeface="Arial Unicode MS" charset="0"/>
                <a:cs typeface="Arial Unicode MS" charset="0"/>
              </a:defRPr>
            </a:lvl3pPr>
            <a:lvl4pPr>
              <a:tabLst>
                <a:tab pos="723900" algn="l"/>
              </a:tabLst>
              <a:defRPr>
                <a:solidFill>
                  <a:srgbClr val="000000"/>
                </a:solidFill>
                <a:latin typeface="Arial" charset="0"/>
                <a:ea typeface="Arial Unicode MS" charset="0"/>
                <a:cs typeface="Arial Unicode MS" charset="0"/>
              </a:defRPr>
            </a:lvl4pPr>
            <a:lvl5pPr>
              <a:tabLst>
                <a:tab pos="7239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9pPr>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tab pos="723900" algn="l"/>
              </a:tabLst>
              <a:defRPr/>
            </a:pPr>
            <a:r>
              <a:rPr kumimoji="0" lang="en-GB" altLang="en-US" sz="10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NTRK kinase domain</a:t>
            </a:r>
          </a:p>
        </p:txBody>
      </p:sp>
      <p:sp>
        <p:nvSpPr>
          <p:cNvPr id="28" name="Text Box 10"/>
          <p:cNvSpPr txBox="1">
            <a:spLocks noChangeArrowheads="1"/>
          </p:cNvSpPr>
          <p:nvPr/>
        </p:nvSpPr>
        <p:spPr bwMode="auto">
          <a:xfrm>
            <a:off x="7256600" y="3306982"/>
            <a:ext cx="541867"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200"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5’ partner</a:t>
            </a:r>
          </a:p>
        </p:txBody>
      </p:sp>
      <p:sp>
        <p:nvSpPr>
          <p:cNvPr id="31" name="Freeform 13"/>
          <p:cNvSpPr>
            <a:spLocks noChangeArrowheads="1"/>
          </p:cNvSpPr>
          <p:nvPr/>
        </p:nvSpPr>
        <p:spPr bwMode="auto">
          <a:xfrm>
            <a:off x="8348134" y="3594593"/>
            <a:ext cx="116417" cy="384000"/>
          </a:xfrm>
          <a:custGeom>
            <a:avLst/>
            <a:gdLst>
              <a:gd name="T0" fmla="*/ 53178 w 243"/>
              <a:gd name="T1" fmla="*/ 247811 h 1024"/>
              <a:gd name="T2" fmla="*/ 53178 w 243"/>
              <a:gd name="T3" fmla="*/ 0 h 1024"/>
              <a:gd name="T4" fmla="*/ 34135 w 243"/>
              <a:gd name="T5" fmla="*/ 0 h 1024"/>
              <a:gd name="T6" fmla="*/ 34135 w 243"/>
              <a:gd name="T7" fmla="*/ 247811 h 1024"/>
              <a:gd name="T8" fmla="*/ 0 w 243"/>
              <a:gd name="T9" fmla="*/ 247811 h 1024"/>
              <a:gd name="T10" fmla="*/ 43477 w 243"/>
              <a:gd name="T11" fmla="*/ 367940 h 1024"/>
              <a:gd name="T12" fmla="*/ 86954 w 243"/>
              <a:gd name="T13" fmla="*/ 247811 h 1024"/>
              <a:gd name="T14" fmla="*/ 53178 w 243"/>
              <a:gd name="T15" fmla="*/ 247811 h 10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1024">
                <a:moveTo>
                  <a:pt x="148" y="689"/>
                </a:moveTo>
                <a:lnTo>
                  <a:pt x="148" y="0"/>
                </a:lnTo>
                <a:lnTo>
                  <a:pt x="95" y="0"/>
                </a:lnTo>
                <a:lnTo>
                  <a:pt x="95" y="689"/>
                </a:lnTo>
                <a:lnTo>
                  <a:pt x="0" y="689"/>
                </a:lnTo>
                <a:lnTo>
                  <a:pt x="121" y="1023"/>
                </a:lnTo>
                <a:lnTo>
                  <a:pt x="242" y="689"/>
                </a:lnTo>
                <a:lnTo>
                  <a:pt x="148" y="689"/>
                </a:lnTo>
              </a:path>
            </a:pathLst>
          </a:custGeom>
          <a:solidFill>
            <a:srgbClr val="000000"/>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14"/>
          <p:cNvSpPr>
            <a:spLocks noChangeArrowheads="1"/>
          </p:cNvSpPr>
          <p:nvPr/>
        </p:nvSpPr>
        <p:spPr bwMode="auto">
          <a:xfrm>
            <a:off x="10788651" y="3951818"/>
            <a:ext cx="169333" cy="129116"/>
          </a:xfrm>
          <a:custGeom>
            <a:avLst/>
            <a:gdLst>
              <a:gd name="T0" fmla="*/ 0 w 352"/>
              <a:gd name="T1" fmla="*/ 21161 h 270"/>
              <a:gd name="T2" fmla="*/ 126639 w 352"/>
              <a:gd name="T3" fmla="*/ 0 h 270"/>
              <a:gd name="T4" fmla="*/ 42935 w 352"/>
              <a:gd name="T5" fmla="*/ 96478 h 270"/>
              <a:gd name="T6" fmla="*/ 0 w 352"/>
              <a:gd name="T7" fmla="*/ 21161 h 2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2" h="270">
                <a:moveTo>
                  <a:pt x="0" y="59"/>
                </a:moveTo>
                <a:lnTo>
                  <a:pt x="351" y="0"/>
                </a:lnTo>
                <a:lnTo>
                  <a:pt x="119" y="269"/>
                </a:lnTo>
                <a:lnTo>
                  <a:pt x="0" y="59"/>
                </a:lnTo>
              </a:path>
            </a:pathLst>
          </a:custGeom>
          <a:solidFill>
            <a:schemeClr val="tx1"/>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15"/>
          <p:cNvSpPr>
            <a:spLocks noChangeArrowheads="1"/>
          </p:cNvSpPr>
          <p:nvPr/>
        </p:nvSpPr>
        <p:spPr bwMode="auto">
          <a:xfrm>
            <a:off x="10835218" y="4550834"/>
            <a:ext cx="57149" cy="48684"/>
          </a:xfrm>
          <a:custGeom>
            <a:avLst/>
            <a:gdLst>
              <a:gd name="T0" fmla="*/ 16569 w 119"/>
              <a:gd name="T1" fmla="*/ 26654 h 100"/>
              <a:gd name="T2" fmla="*/ 0 w 119"/>
              <a:gd name="T3" fmla="*/ 16796 h 100"/>
              <a:gd name="T4" fmla="*/ 9365 w 119"/>
              <a:gd name="T5" fmla="*/ 0 h 100"/>
              <a:gd name="T6" fmla="*/ 42502 w 119"/>
              <a:gd name="T7" fmla="*/ 19352 h 100"/>
              <a:gd name="T8" fmla="*/ 33137 w 119"/>
              <a:gd name="T9" fmla="*/ 36148 h 100"/>
              <a:gd name="T10" fmla="*/ 16569 w 119"/>
              <a:gd name="T11" fmla="*/ 26654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 h="100">
                <a:moveTo>
                  <a:pt x="46" y="73"/>
                </a:moveTo>
                <a:lnTo>
                  <a:pt x="0" y="46"/>
                </a:lnTo>
                <a:lnTo>
                  <a:pt x="26" y="0"/>
                </a:lnTo>
                <a:lnTo>
                  <a:pt x="118" y="53"/>
                </a:lnTo>
                <a:lnTo>
                  <a:pt x="92" y="99"/>
                </a:lnTo>
                <a:lnTo>
                  <a:pt x="46" y="73"/>
                </a:lnTo>
              </a:path>
            </a:pathLst>
          </a:custGeom>
          <a:solidFill>
            <a:srgbClr val="939598"/>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eeform 16"/>
          <p:cNvSpPr>
            <a:spLocks noChangeArrowheads="1"/>
          </p:cNvSpPr>
          <p:nvPr/>
        </p:nvSpPr>
        <p:spPr bwMode="auto">
          <a:xfrm>
            <a:off x="10441518" y="4328584"/>
            <a:ext cx="361949" cy="220133"/>
          </a:xfrm>
          <a:custGeom>
            <a:avLst/>
            <a:gdLst>
              <a:gd name="T0" fmla="*/ 261754 w 755"/>
              <a:gd name="T1" fmla="*/ 164740 h 459"/>
              <a:gd name="T2" fmla="*/ 196316 w 755"/>
              <a:gd name="T3" fmla="*/ 127692 h 459"/>
              <a:gd name="T4" fmla="*/ 205664 w 755"/>
              <a:gd name="T5" fmla="*/ 111146 h 459"/>
              <a:gd name="T6" fmla="*/ 271102 w 755"/>
              <a:gd name="T7" fmla="*/ 148194 h 459"/>
              <a:gd name="T8" fmla="*/ 261754 w 755"/>
              <a:gd name="T9" fmla="*/ 164740 h 459"/>
              <a:gd name="T10" fmla="*/ 163596 w 755"/>
              <a:gd name="T11" fmla="*/ 109347 h 459"/>
              <a:gd name="T12" fmla="*/ 98158 w 755"/>
              <a:gd name="T13" fmla="*/ 71939 h 459"/>
              <a:gd name="T14" fmla="*/ 107506 w 755"/>
              <a:gd name="T15" fmla="*/ 55393 h 459"/>
              <a:gd name="T16" fmla="*/ 172945 w 755"/>
              <a:gd name="T17" fmla="*/ 92801 h 459"/>
              <a:gd name="T18" fmla="*/ 163596 w 755"/>
              <a:gd name="T19" fmla="*/ 109347 h 459"/>
              <a:gd name="T20" fmla="*/ 65439 w 755"/>
              <a:gd name="T21" fmla="*/ 53595 h 459"/>
              <a:gd name="T22" fmla="*/ 0 w 755"/>
              <a:gd name="T23" fmla="*/ 16546 h 459"/>
              <a:gd name="T24" fmla="*/ 9348 w 755"/>
              <a:gd name="T25" fmla="*/ 0 h 459"/>
              <a:gd name="T26" fmla="*/ 74787 w 755"/>
              <a:gd name="T27" fmla="*/ 37049 h 459"/>
              <a:gd name="T28" fmla="*/ 65439 w 755"/>
              <a:gd name="T29" fmla="*/ 53595 h 4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5" h="459">
                <a:moveTo>
                  <a:pt x="728" y="458"/>
                </a:moveTo>
                <a:lnTo>
                  <a:pt x="546" y="355"/>
                </a:lnTo>
                <a:lnTo>
                  <a:pt x="572" y="309"/>
                </a:lnTo>
                <a:lnTo>
                  <a:pt x="754" y="412"/>
                </a:lnTo>
                <a:lnTo>
                  <a:pt x="728" y="458"/>
                </a:lnTo>
                <a:close/>
                <a:moveTo>
                  <a:pt x="455" y="304"/>
                </a:moveTo>
                <a:lnTo>
                  <a:pt x="273" y="200"/>
                </a:lnTo>
                <a:lnTo>
                  <a:pt x="299" y="154"/>
                </a:lnTo>
                <a:lnTo>
                  <a:pt x="481" y="258"/>
                </a:lnTo>
                <a:lnTo>
                  <a:pt x="455" y="304"/>
                </a:lnTo>
                <a:close/>
                <a:moveTo>
                  <a:pt x="182" y="149"/>
                </a:moveTo>
                <a:lnTo>
                  <a:pt x="0" y="46"/>
                </a:lnTo>
                <a:lnTo>
                  <a:pt x="26" y="0"/>
                </a:lnTo>
                <a:lnTo>
                  <a:pt x="208" y="103"/>
                </a:lnTo>
                <a:lnTo>
                  <a:pt x="182" y="149"/>
                </a:lnTo>
                <a:close/>
              </a:path>
            </a:pathLst>
          </a:custGeom>
          <a:solidFill>
            <a:schemeClr val="tx1"/>
          </a:solidFill>
          <a:ln w="6350"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17"/>
          <p:cNvSpPr>
            <a:spLocks noChangeArrowheads="1"/>
          </p:cNvSpPr>
          <p:nvPr/>
        </p:nvSpPr>
        <p:spPr bwMode="auto">
          <a:xfrm>
            <a:off x="10333567" y="4252385"/>
            <a:ext cx="76200" cy="71967"/>
          </a:xfrm>
          <a:custGeom>
            <a:avLst/>
            <a:gdLst>
              <a:gd name="T0" fmla="*/ 47506 w 160"/>
              <a:gd name="T1" fmla="*/ 53618 h 151"/>
              <a:gd name="T2" fmla="*/ 0 w 160"/>
              <a:gd name="T3" fmla="*/ 26809 h 151"/>
              <a:gd name="T4" fmla="*/ 47506 w 160"/>
              <a:gd name="T5" fmla="*/ 0 h 151"/>
              <a:gd name="T6" fmla="*/ 56793 w 160"/>
              <a:gd name="T7" fmla="*/ 16443 h 151"/>
              <a:gd name="T8" fmla="*/ 38219 w 160"/>
              <a:gd name="T9" fmla="*/ 26809 h 151"/>
              <a:gd name="T10" fmla="*/ 56793 w 160"/>
              <a:gd name="T11" fmla="*/ 37175 h 151"/>
              <a:gd name="T12" fmla="*/ 47506 w 160"/>
              <a:gd name="T13" fmla="*/ 53618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151">
                <a:moveTo>
                  <a:pt x="133" y="150"/>
                </a:moveTo>
                <a:lnTo>
                  <a:pt x="0" y="75"/>
                </a:lnTo>
                <a:lnTo>
                  <a:pt x="133" y="0"/>
                </a:lnTo>
                <a:lnTo>
                  <a:pt x="159" y="46"/>
                </a:lnTo>
                <a:lnTo>
                  <a:pt x="107" y="75"/>
                </a:lnTo>
                <a:lnTo>
                  <a:pt x="159" y="104"/>
                </a:lnTo>
                <a:lnTo>
                  <a:pt x="133" y="150"/>
                </a:lnTo>
              </a:path>
            </a:pathLst>
          </a:custGeom>
          <a:solidFill>
            <a:schemeClr val="tx1"/>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18"/>
          <p:cNvSpPr>
            <a:spLocks noChangeArrowheads="1"/>
          </p:cNvSpPr>
          <p:nvPr/>
        </p:nvSpPr>
        <p:spPr bwMode="auto">
          <a:xfrm>
            <a:off x="10441518" y="4030134"/>
            <a:ext cx="361949" cy="220133"/>
          </a:xfrm>
          <a:custGeom>
            <a:avLst/>
            <a:gdLst>
              <a:gd name="T0" fmla="*/ 9348 w 755"/>
              <a:gd name="T1" fmla="*/ 164740 h 459"/>
              <a:gd name="T2" fmla="*/ 0 w 755"/>
              <a:gd name="T3" fmla="*/ 148194 h 459"/>
              <a:gd name="T4" fmla="*/ 65439 w 755"/>
              <a:gd name="T5" fmla="*/ 111146 h 459"/>
              <a:gd name="T6" fmla="*/ 74787 w 755"/>
              <a:gd name="T7" fmla="*/ 127692 h 459"/>
              <a:gd name="T8" fmla="*/ 9348 w 755"/>
              <a:gd name="T9" fmla="*/ 164740 h 459"/>
              <a:gd name="T10" fmla="*/ 107506 w 755"/>
              <a:gd name="T11" fmla="*/ 109347 h 459"/>
              <a:gd name="T12" fmla="*/ 98158 w 755"/>
              <a:gd name="T13" fmla="*/ 92801 h 459"/>
              <a:gd name="T14" fmla="*/ 163596 w 755"/>
              <a:gd name="T15" fmla="*/ 55753 h 459"/>
              <a:gd name="T16" fmla="*/ 172945 w 755"/>
              <a:gd name="T17" fmla="*/ 72299 h 459"/>
              <a:gd name="T18" fmla="*/ 107506 w 755"/>
              <a:gd name="T19" fmla="*/ 109347 h 459"/>
              <a:gd name="T20" fmla="*/ 205664 w 755"/>
              <a:gd name="T21" fmla="*/ 53595 h 459"/>
              <a:gd name="T22" fmla="*/ 196316 w 755"/>
              <a:gd name="T23" fmla="*/ 37049 h 459"/>
              <a:gd name="T24" fmla="*/ 261754 w 755"/>
              <a:gd name="T25" fmla="*/ 0 h 459"/>
              <a:gd name="T26" fmla="*/ 271102 w 755"/>
              <a:gd name="T27" fmla="*/ 16546 h 459"/>
              <a:gd name="T28" fmla="*/ 205664 w 755"/>
              <a:gd name="T29" fmla="*/ 53595 h 4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5" h="459">
                <a:moveTo>
                  <a:pt x="26" y="458"/>
                </a:moveTo>
                <a:lnTo>
                  <a:pt x="0" y="412"/>
                </a:lnTo>
                <a:lnTo>
                  <a:pt x="182" y="309"/>
                </a:lnTo>
                <a:lnTo>
                  <a:pt x="208" y="355"/>
                </a:lnTo>
                <a:lnTo>
                  <a:pt x="26" y="458"/>
                </a:lnTo>
                <a:close/>
                <a:moveTo>
                  <a:pt x="299" y="304"/>
                </a:moveTo>
                <a:lnTo>
                  <a:pt x="273" y="258"/>
                </a:lnTo>
                <a:lnTo>
                  <a:pt x="455" y="155"/>
                </a:lnTo>
                <a:lnTo>
                  <a:pt x="481" y="201"/>
                </a:lnTo>
                <a:lnTo>
                  <a:pt x="299" y="304"/>
                </a:lnTo>
                <a:close/>
                <a:moveTo>
                  <a:pt x="572" y="149"/>
                </a:moveTo>
                <a:lnTo>
                  <a:pt x="546" y="103"/>
                </a:lnTo>
                <a:lnTo>
                  <a:pt x="728" y="0"/>
                </a:lnTo>
                <a:lnTo>
                  <a:pt x="754" y="46"/>
                </a:lnTo>
                <a:lnTo>
                  <a:pt x="572" y="149"/>
                </a:lnTo>
                <a:close/>
              </a:path>
            </a:pathLst>
          </a:custGeom>
          <a:solidFill>
            <a:schemeClr val="tx1"/>
          </a:solidFill>
          <a:ln w="6350"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19"/>
          <p:cNvSpPr>
            <a:spLocks noChangeArrowheads="1"/>
          </p:cNvSpPr>
          <p:nvPr/>
        </p:nvSpPr>
        <p:spPr bwMode="auto">
          <a:xfrm>
            <a:off x="10835218" y="3981451"/>
            <a:ext cx="57149" cy="46567"/>
          </a:xfrm>
          <a:custGeom>
            <a:avLst/>
            <a:gdLst>
              <a:gd name="T0" fmla="*/ 4682 w 119"/>
              <a:gd name="T1" fmla="*/ 26458 h 99"/>
              <a:gd name="T2" fmla="*/ 0 w 119"/>
              <a:gd name="T3" fmla="*/ 18344 h 99"/>
              <a:gd name="T4" fmla="*/ 33137 w 119"/>
              <a:gd name="T5" fmla="*/ 0 h 99"/>
              <a:gd name="T6" fmla="*/ 42502 w 119"/>
              <a:gd name="T7" fmla="*/ 16228 h 99"/>
              <a:gd name="T8" fmla="*/ 9365 w 119"/>
              <a:gd name="T9" fmla="*/ 34572 h 99"/>
              <a:gd name="T10" fmla="*/ 4682 w 119"/>
              <a:gd name="T11" fmla="*/ 26458 h 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 h="99">
                <a:moveTo>
                  <a:pt x="13" y="75"/>
                </a:moveTo>
                <a:lnTo>
                  <a:pt x="0" y="52"/>
                </a:lnTo>
                <a:lnTo>
                  <a:pt x="92" y="0"/>
                </a:lnTo>
                <a:lnTo>
                  <a:pt x="118" y="46"/>
                </a:lnTo>
                <a:lnTo>
                  <a:pt x="26" y="98"/>
                </a:lnTo>
                <a:lnTo>
                  <a:pt x="13" y="75"/>
                </a:lnTo>
              </a:path>
            </a:pathLst>
          </a:custGeom>
          <a:solidFill>
            <a:schemeClr val="tx1"/>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20"/>
          <p:cNvSpPr>
            <a:spLocks noChangeArrowheads="1"/>
          </p:cNvSpPr>
          <p:nvPr/>
        </p:nvSpPr>
        <p:spPr bwMode="auto">
          <a:xfrm>
            <a:off x="10788651" y="4497918"/>
            <a:ext cx="169333" cy="129116"/>
          </a:xfrm>
          <a:custGeom>
            <a:avLst/>
            <a:gdLst>
              <a:gd name="T0" fmla="*/ 0 w 352"/>
              <a:gd name="T1" fmla="*/ 75040 h 271"/>
              <a:gd name="T2" fmla="*/ 126639 w 352"/>
              <a:gd name="T3" fmla="*/ 96480 h 271"/>
              <a:gd name="T4" fmla="*/ 42935 w 352"/>
              <a:gd name="T5" fmla="*/ 0 h 271"/>
              <a:gd name="T6" fmla="*/ 0 w 352"/>
              <a:gd name="T7" fmla="*/ 75040 h 2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2" h="271">
                <a:moveTo>
                  <a:pt x="0" y="210"/>
                </a:moveTo>
                <a:lnTo>
                  <a:pt x="351" y="270"/>
                </a:lnTo>
                <a:lnTo>
                  <a:pt x="119" y="0"/>
                </a:lnTo>
                <a:lnTo>
                  <a:pt x="0" y="210"/>
                </a:lnTo>
              </a:path>
            </a:pathLst>
          </a:custGeom>
          <a:solidFill>
            <a:schemeClr val="tx1"/>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Freeform 21"/>
          <p:cNvSpPr>
            <a:spLocks noChangeArrowheads="1"/>
          </p:cNvSpPr>
          <p:nvPr/>
        </p:nvSpPr>
        <p:spPr bwMode="auto">
          <a:xfrm>
            <a:off x="11017251" y="3668184"/>
            <a:ext cx="677333" cy="381000"/>
          </a:xfrm>
          <a:custGeom>
            <a:avLst/>
            <a:gdLst>
              <a:gd name="T0" fmla="*/ 507640 w 1412"/>
              <a:gd name="T1" fmla="*/ 142875 h 794"/>
              <a:gd name="T2" fmla="*/ 473462 w 1412"/>
              <a:gd name="T3" fmla="*/ 214492 h 794"/>
              <a:gd name="T4" fmla="*/ 380640 w 1412"/>
              <a:gd name="T5" fmla="*/ 266316 h 794"/>
              <a:gd name="T6" fmla="*/ 253640 w 1412"/>
              <a:gd name="T7" fmla="*/ 285390 h 794"/>
              <a:gd name="T8" fmla="*/ 127000 w 1412"/>
              <a:gd name="T9" fmla="*/ 266316 h 794"/>
              <a:gd name="T10" fmla="*/ 33819 w 1412"/>
              <a:gd name="T11" fmla="*/ 214492 h 794"/>
              <a:gd name="T12" fmla="*/ 0 w 1412"/>
              <a:gd name="T13" fmla="*/ 142875 h 794"/>
              <a:gd name="T14" fmla="*/ 33819 w 1412"/>
              <a:gd name="T15" fmla="*/ 71617 h 794"/>
              <a:gd name="T16" fmla="*/ 127000 w 1412"/>
              <a:gd name="T17" fmla="*/ 19074 h 794"/>
              <a:gd name="T18" fmla="*/ 253640 w 1412"/>
              <a:gd name="T19" fmla="*/ 0 h 794"/>
              <a:gd name="T20" fmla="*/ 380640 w 1412"/>
              <a:gd name="T21" fmla="*/ 19074 h 794"/>
              <a:gd name="T22" fmla="*/ 473462 w 1412"/>
              <a:gd name="T23" fmla="*/ 71617 h 794"/>
              <a:gd name="T24" fmla="*/ 507640 w 1412"/>
              <a:gd name="T25" fmla="*/ 142875 h 7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2" h="794">
                <a:moveTo>
                  <a:pt x="1411" y="397"/>
                </a:moveTo>
                <a:cubicBezTo>
                  <a:pt x="1411" y="470"/>
                  <a:pt x="1381" y="532"/>
                  <a:pt x="1316" y="596"/>
                </a:cubicBezTo>
                <a:cubicBezTo>
                  <a:pt x="1251" y="659"/>
                  <a:pt x="1171" y="704"/>
                  <a:pt x="1058" y="740"/>
                </a:cubicBezTo>
                <a:cubicBezTo>
                  <a:pt x="946" y="777"/>
                  <a:pt x="835" y="793"/>
                  <a:pt x="705" y="793"/>
                </a:cubicBezTo>
                <a:cubicBezTo>
                  <a:pt x="576" y="793"/>
                  <a:pt x="466" y="777"/>
                  <a:pt x="353" y="740"/>
                </a:cubicBezTo>
                <a:cubicBezTo>
                  <a:pt x="241" y="704"/>
                  <a:pt x="159" y="659"/>
                  <a:pt x="94" y="596"/>
                </a:cubicBezTo>
                <a:cubicBezTo>
                  <a:pt x="29" y="532"/>
                  <a:pt x="0" y="470"/>
                  <a:pt x="0" y="397"/>
                </a:cubicBezTo>
                <a:cubicBezTo>
                  <a:pt x="0" y="324"/>
                  <a:pt x="29" y="262"/>
                  <a:pt x="94" y="199"/>
                </a:cubicBezTo>
                <a:cubicBezTo>
                  <a:pt x="159" y="135"/>
                  <a:pt x="241" y="89"/>
                  <a:pt x="353" y="53"/>
                </a:cubicBezTo>
                <a:cubicBezTo>
                  <a:pt x="466" y="16"/>
                  <a:pt x="576" y="0"/>
                  <a:pt x="705" y="0"/>
                </a:cubicBezTo>
                <a:cubicBezTo>
                  <a:pt x="835" y="0"/>
                  <a:pt x="946" y="16"/>
                  <a:pt x="1058" y="53"/>
                </a:cubicBezTo>
                <a:cubicBezTo>
                  <a:pt x="1171" y="89"/>
                  <a:pt x="1251" y="135"/>
                  <a:pt x="1316" y="199"/>
                </a:cubicBezTo>
                <a:cubicBezTo>
                  <a:pt x="1381" y="262"/>
                  <a:pt x="1411" y="324"/>
                  <a:pt x="1411" y="397"/>
                </a:cubicBezTo>
              </a:path>
            </a:pathLst>
          </a:custGeom>
          <a:solidFill>
            <a:schemeClr val="accent6"/>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ext Box 22"/>
          <p:cNvSpPr txBox="1">
            <a:spLocks noChangeArrowheads="1"/>
          </p:cNvSpPr>
          <p:nvPr/>
        </p:nvSpPr>
        <p:spPr bwMode="auto">
          <a:xfrm>
            <a:off x="11029203" y="3734549"/>
            <a:ext cx="670983" cy="226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4112" rIns="0" bIns="0"/>
          <a:lstStyle/>
          <a:p>
            <a:pPr marL="0" marR="0" lvl="0" indent="0" algn="ctr"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r>
              <a:rPr kumimoji="0" lang="en-GB" altLang="en-US" sz="14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ERK</a:t>
            </a:r>
          </a:p>
        </p:txBody>
      </p:sp>
      <p:sp>
        <p:nvSpPr>
          <p:cNvPr id="41" name="Freeform 23"/>
          <p:cNvSpPr>
            <a:spLocks noChangeArrowheads="1"/>
          </p:cNvSpPr>
          <p:nvPr/>
        </p:nvSpPr>
        <p:spPr bwMode="auto">
          <a:xfrm>
            <a:off x="11017251" y="4485217"/>
            <a:ext cx="677333" cy="381000"/>
          </a:xfrm>
          <a:custGeom>
            <a:avLst/>
            <a:gdLst>
              <a:gd name="T0" fmla="*/ 507640 w 1412"/>
              <a:gd name="T1" fmla="*/ 142695 h 795"/>
              <a:gd name="T2" fmla="*/ 473462 w 1412"/>
              <a:gd name="T3" fmla="*/ 213863 h 795"/>
              <a:gd name="T4" fmla="*/ 380640 w 1412"/>
              <a:gd name="T5" fmla="*/ 266341 h 795"/>
              <a:gd name="T6" fmla="*/ 253640 w 1412"/>
              <a:gd name="T7" fmla="*/ 285391 h 795"/>
              <a:gd name="T8" fmla="*/ 127000 w 1412"/>
              <a:gd name="T9" fmla="*/ 266341 h 795"/>
              <a:gd name="T10" fmla="*/ 33819 w 1412"/>
              <a:gd name="T11" fmla="*/ 213863 h 795"/>
              <a:gd name="T12" fmla="*/ 0 w 1412"/>
              <a:gd name="T13" fmla="*/ 142695 h 795"/>
              <a:gd name="T14" fmla="*/ 33819 w 1412"/>
              <a:gd name="T15" fmla="*/ 71168 h 795"/>
              <a:gd name="T16" fmla="*/ 127000 w 1412"/>
              <a:gd name="T17" fmla="*/ 19050 h 795"/>
              <a:gd name="T18" fmla="*/ 253640 w 1412"/>
              <a:gd name="T19" fmla="*/ 0 h 795"/>
              <a:gd name="T20" fmla="*/ 380640 w 1412"/>
              <a:gd name="T21" fmla="*/ 19050 h 795"/>
              <a:gd name="T22" fmla="*/ 473462 w 1412"/>
              <a:gd name="T23" fmla="*/ 71168 h 795"/>
              <a:gd name="T24" fmla="*/ 507640 w 1412"/>
              <a:gd name="T25" fmla="*/ 142695 h 7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2" h="795">
                <a:moveTo>
                  <a:pt x="1411" y="397"/>
                </a:moveTo>
                <a:cubicBezTo>
                  <a:pt x="1411" y="470"/>
                  <a:pt x="1381" y="532"/>
                  <a:pt x="1316" y="595"/>
                </a:cubicBezTo>
                <a:cubicBezTo>
                  <a:pt x="1251" y="659"/>
                  <a:pt x="1171" y="705"/>
                  <a:pt x="1058" y="741"/>
                </a:cubicBezTo>
                <a:cubicBezTo>
                  <a:pt x="946" y="778"/>
                  <a:pt x="835" y="794"/>
                  <a:pt x="705" y="794"/>
                </a:cubicBezTo>
                <a:cubicBezTo>
                  <a:pt x="576" y="794"/>
                  <a:pt x="466" y="778"/>
                  <a:pt x="353" y="741"/>
                </a:cubicBezTo>
                <a:cubicBezTo>
                  <a:pt x="241" y="705"/>
                  <a:pt x="159" y="659"/>
                  <a:pt x="94" y="595"/>
                </a:cubicBezTo>
                <a:cubicBezTo>
                  <a:pt x="29" y="532"/>
                  <a:pt x="0" y="470"/>
                  <a:pt x="0" y="397"/>
                </a:cubicBezTo>
                <a:cubicBezTo>
                  <a:pt x="0" y="324"/>
                  <a:pt x="29" y="262"/>
                  <a:pt x="94" y="198"/>
                </a:cubicBezTo>
                <a:cubicBezTo>
                  <a:pt x="159" y="135"/>
                  <a:pt x="241" y="90"/>
                  <a:pt x="353" y="53"/>
                </a:cubicBezTo>
                <a:cubicBezTo>
                  <a:pt x="466" y="17"/>
                  <a:pt x="576" y="0"/>
                  <a:pt x="705" y="0"/>
                </a:cubicBezTo>
                <a:cubicBezTo>
                  <a:pt x="835" y="0"/>
                  <a:pt x="946" y="17"/>
                  <a:pt x="1058" y="53"/>
                </a:cubicBezTo>
                <a:cubicBezTo>
                  <a:pt x="1171" y="90"/>
                  <a:pt x="1251" y="135"/>
                  <a:pt x="1316" y="198"/>
                </a:cubicBezTo>
                <a:cubicBezTo>
                  <a:pt x="1381" y="262"/>
                  <a:pt x="1411" y="324"/>
                  <a:pt x="1411" y="397"/>
                </a:cubicBezTo>
              </a:path>
            </a:pathLst>
          </a:custGeom>
          <a:solidFill>
            <a:schemeClr val="accent6"/>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Text Box 24"/>
          <p:cNvSpPr txBox="1">
            <a:spLocks noChangeArrowheads="1"/>
          </p:cNvSpPr>
          <p:nvPr/>
        </p:nvSpPr>
        <p:spPr bwMode="auto">
          <a:xfrm>
            <a:off x="11039036" y="4547345"/>
            <a:ext cx="664633" cy="226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14112" rIns="0" bIns="0"/>
          <a:lstStyle/>
          <a:p>
            <a:pPr marL="0" marR="0" lvl="0" indent="0" algn="ctr"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r>
              <a:rPr kumimoji="0" lang="en-GB" altLang="en-US" sz="14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AKT</a:t>
            </a:r>
          </a:p>
        </p:txBody>
      </p:sp>
      <p:sp>
        <p:nvSpPr>
          <p:cNvPr id="43" name="Freeform 25"/>
          <p:cNvSpPr>
            <a:spLocks noChangeArrowheads="1"/>
          </p:cNvSpPr>
          <p:nvPr/>
        </p:nvSpPr>
        <p:spPr bwMode="auto">
          <a:xfrm>
            <a:off x="9251951" y="3638551"/>
            <a:ext cx="249767" cy="440267"/>
          </a:xfrm>
          <a:custGeom>
            <a:avLst/>
            <a:gdLst>
              <a:gd name="T0" fmla="*/ 186964 w 519"/>
              <a:gd name="T1" fmla="*/ 164920 h 919"/>
              <a:gd name="T2" fmla="*/ 174331 w 519"/>
              <a:gd name="T3" fmla="*/ 247560 h 919"/>
              <a:gd name="T4" fmla="*/ 140043 w 519"/>
              <a:gd name="T5" fmla="*/ 307564 h 919"/>
              <a:gd name="T6" fmla="*/ 93482 w 519"/>
              <a:gd name="T7" fmla="*/ 329841 h 919"/>
              <a:gd name="T8" fmla="*/ 46921 w 519"/>
              <a:gd name="T9" fmla="*/ 307564 h 919"/>
              <a:gd name="T10" fmla="*/ 12633 w 519"/>
              <a:gd name="T11" fmla="*/ 247560 h 919"/>
              <a:gd name="T12" fmla="*/ 0 w 519"/>
              <a:gd name="T13" fmla="*/ 164920 h 919"/>
              <a:gd name="T14" fmla="*/ 12633 w 519"/>
              <a:gd name="T15" fmla="*/ 82281 h 919"/>
              <a:gd name="T16" fmla="*/ 46921 w 519"/>
              <a:gd name="T17" fmla="*/ 21918 h 919"/>
              <a:gd name="T18" fmla="*/ 93482 w 519"/>
              <a:gd name="T19" fmla="*/ 0 h 919"/>
              <a:gd name="T20" fmla="*/ 140043 w 519"/>
              <a:gd name="T21" fmla="*/ 21918 h 919"/>
              <a:gd name="T22" fmla="*/ 174331 w 519"/>
              <a:gd name="T23" fmla="*/ 82281 h 919"/>
              <a:gd name="T24" fmla="*/ 186964 w 519"/>
              <a:gd name="T25" fmla="*/ 164920 h 9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9" h="919">
                <a:moveTo>
                  <a:pt x="518" y="459"/>
                </a:moveTo>
                <a:cubicBezTo>
                  <a:pt x="518" y="544"/>
                  <a:pt x="507" y="616"/>
                  <a:pt x="483" y="689"/>
                </a:cubicBezTo>
                <a:cubicBezTo>
                  <a:pt x="459" y="762"/>
                  <a:pt x="429" y="814"/>
                  <a:pt x="388" y="856"/>
                </a:cubicBezTo>
                <a:cubicBezTo>
                  <a:pt x="347" y="899"/>
                  <a:pt x="307" y="918"/>
                  <a:pt x="259" y="918"/>
                </a:cubicBezTo>
                <a:cubicBezTo>
                  <a:pt x="211" y="918"/>
                  <a:pt x="172" y="899"/>
                  <a:pt x="130" y="856"/>
                </a:cubicBezTo>
                <a:cubicBezTo>
                  <a:pt x="89" y="814"/>
                  <a:pt x="59" y="762"/>
                  <a:pt x="35" y="689"/>
                </a:cubicBezTo>
                <a:cubicBezTo>
                  <a:pt x="11" y="616"/>
                  <a:pt x="0" y="543"/>
                  <a:pt x="0" y="459"/>
                </a:cubicBezTo>
                <a:cubicBezTo>
                  <a:pt x="0" y="374"/>
                  <a:pt x="11" y="302"/>
                  <a:pt x="35" y="229"/>
                </a:cubicBezTo>
                <a:cubicBezTo>
                  <a:pt x="59" y="155"/>
                  <a:pt x="89" y="103"/>
                  <a:pt x="130" y="61"/>
                </a:cubicBezTo>
                <a:cubicBezTo>
                  <a:pt x="172" y="18"/>
                  <a:pt x="211" y="0"/>
                  <a:pt x="259" y="0"/>
                </a:cubicBezTo>
                <a:cubicBezTo>
                  <a:pt x="307" y="0"/>
                  <a:pt x="347" y="18"/>
                  <a:pt x="388" y="61"/>
                </a:cubicBezTo>
                <a:cubicBezTo>
                  <a:pt x="429" y="103"/>
                  <a:pt x="459" y="155"/>
                  <a:pt x="483" y="229"/>
                </a:cubicBezTo>
                <a:cubicBezTo>
                  <a:pt x="507" y="302"/>
                  <a:pt x="518" y="375"/>
                  <a:pt x="518" y="459"/>
                </a:cubicBezTo>
              </a:path>
            </a:pathLst>
          </a:custGeom>
          <a:solidFill>
            <a:srgbClr val="65BC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27"/>
          <p:cNvSpPr>
            <a:spLocks noChangeArrowheads="1"/>
          </p:cNvSpPr>
          <p:nvPr/>
        </p:nvSpPr>
        <p:spPr bwMode="auto">
          <a:xfrm>
            <a:off x="8974667" y="3638551"/>
            <a:ext cx="247651" cy="440267"/>
          </a:xfrm>
          <a:custGeom>
            <a:avLst/>
            <a:gdLst>
              <a:gd name="T0" fmla="*/ 185379 w 518"/>
              <a:gd name="T1" fmla="*/ 164920 h 919"/>
              <a:gd name="T2" fmla="*/ 173188 w 518"/>
              <a:gd name="T3" fmla="*/ 247560 h 919"/>
              <a:gd name="T4" fmla="*/ 139124 w 518"/>
              <a:gd name="T5" fmla="*/ 307564 h 919"/>
              <a:gd name="T6" fmla="*/ 92869 w 518"/>
              <a:gd name="T7" fmla="*/ 329841 h 919"/>
              <a:gd name="T8" fmla="*/ 46255 w 518"/>
              <a:gd name="T9" fmla="*/ 307564 h 919"/>
              <a:gd name="T10" fmla="*/ 12550 w 518"/>
              <a:gd name="T11" fmla="*/ 247560 h 919"/>
              <a:gd name="T12" fmla="*/ 0 w 518"/>
              <a:gd name="T13" fmla="*/ 164920 h 919"/>
              <a:gd name="T14" fmla="*/ 12550 w 518"/>
              <a:gd name="T15" fmla="*/ 82281 h 919"/>
              <a:gd name="T16" fmla="*/ 46255 w 518"/>
              <a:gd name="T17" fmla="*/ 21918 h 919"/>
              <a:gd name="T18" fmla="*/ 92869 w 518"/>
              <a:gd name="T19" fmla="*/ 0 h 919"/>
              <a:gd name="T20" fmla="*/ 139124 w 518"/>
              <a:gd name="T21" fmla="*/ 21918 h 919"/>
              <a:gd name="T22" fmla="*/ 173188 w 518"/>
              <a:gd name="T23" fmla="*/ 82281 h 919"/>
              <a:gd name="T24" fmla="*/ 185379 w 518"/>
              <a:gd name="T25" fmla="*/ 164920 h 9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8" h="919">
                <a:moveTo>
                  <a:pt x="517" y="459"/>
                </a:moveTo>
                <a:cubicBezTo>
                  <a:pt x="517" y="544"/>
                  <a:pt x="507" y="616"/>
                  <a:pt x="483" y="689"/>
                </a:cubicBezTo>
                <a:cubicBezTo>
                  <a:pt x="459" y="762"/>
                  <a:pt x="429" y="814"/>
                  <a:pt x="388" y="856"/>
                </a:cubicBezTo>
                <a:cubicBezTo>
                  <a:pt x="347" y="899"/>
                  <a:pt x="307" y="918"/>
                  <a:pt x="259" y="918"/>
                </a:cubicBezTo>
                <a:cubicBezTo>
                  <a:pt x="212" y="918"/>
                  <a:pt x="171" y="899"/>
                  <a:pt x="129" y="856"/>
                </a:cubicBezTo>
                <a:cubicBezTo>
                  <a:pt x="88" y="814"/>
                  <a:pt x="59" y="762"/>
                  <a:pt x="35" y="689"/>
                </a:cubicBezTo>
                <a:cubicBezTo>
                  <a:pt x="12" y="616"/>
                  <a:pt x="0" y="543"/>
                  <a:pt x="0" y="459"/>
                </a:cubicBezTo>
                <a:cubicBezTo>
                  <a:pt x="0" y="374"/>
                  <a:pt x="12" y="302"/>
                  <a:pt x="35" y="229"/>
                </a:cubicBezTo>
                <a:cubicBezTo>
                  <a:pt x="59" y="155"/>
                  <a:pt x="88" y="103"/>
                  <a:pt x="129" y="61"/>
                </a:cubicBezTo>
                <a:cubicBezTo>
                  <a:pt x="171" y="18"/>
                  <a:pt x="211" y="0"/>
                  <a:pt x="259" y="0"/>
                </a:cubicBezTo>
                <a:cubicBezTo>
                  <a:pt x="306" y="0"/>
                  <a:pt x="347" y="18"/>
                  <a:pt x="388" y="61"/>
                </a:cubicBezTo>
                <a:cubicBezTo>
                  <a:pt x="429" y="103"/>
                  <a:pt x="459" y="155"/>
                  <a:pt x="483" y="229"/>
                </a:cubicBezTo>
                <a:cubicBezTo>
                  <a:pt x="507" y="302"/>
                  <a:pt x="517" y="375"/>
                  <a:pt x="517" y="459"/>
                </a:cubicBezTo>
              </a:path>
            </a:pathLst>
          </a:custGeom>
          <a:solidFill>
            <a:srgbClr val="65BC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Text Box 28"/>
          <p:cNvSpPr txBox="1">
            <a:spLocks noChangeArrowheads="1"/>
          </p:cNvSpPr>
          <p:nvPr/>
        </p:nvSpPr>
        <p:spPr bwMode="auto">
          <a:xfrm rot="16200000">
            <a:off x="9152779" y="3741209"/>
            <a:ext cx="438149" cy="23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8064"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a:ln>
                  <a:noFill/>
                </a:ln>
                <a:solidFill>
                  <a:srgbClr val="000000"/>
                </a:solidFill>
                <a:effectLst/>
                <a:uLnTx/>
                <a:uFillTx/>
                <a:latin typeface="Arial Narrow" charset="0"/>
                <a:ea typeface="Arial Narrow" charset="0"/>
                <a:cs typeface="Arial Narrow" charset="0"/>
              </a:rPr>
              <a:t>Tyr</a:t>
            </a:r>
          </a:p>
        </p:txBody>
      </p:sp>
      <p:sp>
        <p:nvSpPr>
          <p:cNvPr id="47" name="Freeform 29"/>
          <p:cNvSpPr>
            <a:spLocks noChangeArrowheads="1"/>
          </p:cNvSpPr>
          <p:nvPr/>
        </p:nvSpPr>
        <p:spPr bwMode="auto">
          <a:xfrm>
            <a:off x="5575301" y="4794251"/>
            <a:ext cx="1104900" cy="254000"/>
          </a:xfrm>
          <a:custGeom>
            <a:avLst/>
            <a:gdLst>
              <a:gd name="T0" fmla="*/ 413978 w 2302"/>
              <a:gd name="T1" fmla="*/ 190141 h 530"/>
              <a:gd name="T2" fmla="*/ 0 w 2302"/>
              <a:gd name="T3" fmla="*/ 190141 h 530"/>
              <a:gd name="T4" fmla="*/ 0 w 2302"/>
              <a:gd name="T5" fmla="*/ 0 h 530"/>
              <a:gd name="T6" fmla="*/ 828315 w 2302"/>
              <a:gd name="T7" fmla="*/ 0 h 530"/>
              <a:gd name="T8" fmla="*/ 828315 w 2302"/>
              <a:gd name="T9" fmla="*/ 190141 h 530"/>
              <a:gd name="T10" fmla="*/ 413978 w 2302"/>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2" h="530">
                <a:moveTo>
                  <a:pt x="1150" y="529"/>
                </a:moveTo>
                <a:lnTo>
                  <a:pt x="0" y="529"/>
                </a:lnTo>
                <a:lnTo>
                  <a:pt x="0" y="0"/>
                </a:lnTo>
                <a:lnTo>
                  <a:pt x="2301" y="0"/>
                </a:lnTo>
                <a:lnTo>
                  <a:pt x="2301" y="529"/>
                </a:lnTo>
                <a:lnTo>
                  <a:pt x="1150" y="529"/>
                </a:lnTo>
              </a:path>
            </a:pathLst>
          </a:custGeom>
          <a:solidFill>
            <a:srgbClr val="EDF6EB"/>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Text Box 30"/>
          <p:cNvSpPr txBox="1">
            <a:spLocks noChangeArrowheads="1"/>
          </p:cNvSpPr>
          <p:nvPr/>
        </p:nvSpPr>
        <p:spPr bwMode="auto">
          <a:xfrm>
            <a:off x="5858933" y="4834467"/>
            <a:ext cx="541867"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0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5’ partner</a:t>
            </a:r>
          </a:p>
        </p:txBody>
      </p:sp>
      <p:sp>
        <p:nvSpPr>
          <p:cNvPr id="49" name="Freeform 31"/>
          <p:cNvSpPr>
            <a:spLocks noChangeArrowheads="1"/>
          </p:cNvSpPr>
          <p:nvPr/>
        </p:nvSpPr>
        <p:spPr bwMode="auto">
          <a:xfrm>
            <a:off x="6680200" y="4794251"/>
            <a:ext cx="1169649" cy="254000"/>
          </a:xfrm>
          <a:custGeom>
            <a:avLst/>
            <a:gdLst>
              <a:gd name="T0" fmla="*/ 438428 w 2303"/>
              <a:gd name="T1" fmla="*/ 190141 h 530"/>
              <a:gd name="T2" fmla="*/ 0 w 2303"/>
              <a:gd name="T3" fmla="*/ 190141 h 530"/>
              <a:gd name="T4" fmla="*/ 0 w 2303"/>
              <a:gd name="T5" fmla="*/ 0 h 530"/>
              <a:gd name="T6" fmla="*/ 876856 w 2303"/>
              <a:gd name="T7" fmla="*/ 0 h 530"/>
              <a:gd name="T8" fmla="*/ 876856 w 2303"/>
              <a:gd name="T9" fmla="*/ 190141 h 530"/>
              <a:gd name="T10" fmla="*/ 438428 w 2303"/>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3" h="530">
                <a:moveTo>
                  <a:pt x="1151" y="529"/>
                </a:moveTo>
                <a:lnTo>
                  <a:pt x="0" y="529"/>
                </a:lnTo>
                <a:lnTo>
                  <a:pt x="0" y="0"/>
                </a:lnTo>
                <a:lnTo>
                  <a:pt x="2302" y="0"/>
                </a:lnTo>
                <a:lnTo>
                  <a:pt x="2302" y="529"/>
                </a:lnTo>
                <a:lnTo>
                  <a:pt x="1151" y="529"/>
                </a:lnTo>
              </a:path>
            </a:pathLst>
          </a:custGeom>
          <a:solidFill>
            <a:srgbClr val="FED679"/>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Text Box 32"/>
          <p:cNvSpPr txBox="1">
            <a:spLocks noChangeArrowheads="1"/>
          </p:cNvSpPr>
          <p:nvPr/>
        </p:nvSpPr>
        <p:spPr bwMode="auto">
          <a:xfrm>
            <a:off x="6680200" y="4834467"/>
            <a:ext cx="1159933" cy="17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6048" rIns="0" bIns="0"/>
          <a:lstStyle>
            <a:lvl1pPr>
              <a:tabLst>
                <a:tab pos="723900" algn="l"/>
              </a:tabLst>
              <a:defRPr>
                <a:solidFill>
                  <a:srgbClr val="000000"/>
                </a:solidFill>
                <a:latin typeface="Arial" charset="0"/>
                <a:ea typeface="Arial Unicode MS" charset="0"/>
                <a:cs typeface="Arial Unicode MS" charset="0"/>
              </a:defRPr>
            </a:lvl1pPr>
            <a:lvl2pPr>
              <a:tabLst>
                <a:tab pos="723900" algn="l"/>
              </a:tabLst>
              <a:defRPr>
                <a:solidFill>
                  <a:srgbClr val="000000"/>
                </a:solidFill>
                <a:latin typeface="Arial" charset="0"/>
                <a:ea typeface="Arial Unicode MS" charset="0"/>
                <a:cs typeface="Arial Unicode MS" charset="0"/>
              </a:defRPr>
            </a:lvl2pPr>
            <a:lvl3pPr>
              <a:tabLst>
                <a:tab pos="723900" algn="l"/>
              </a:tabLst>
              <a:defRPr>
                <a:solidFill>
                  <a:srgbClr val="000000"/>
                </a:solidFill>
                <a:latin typeface="Arial" charset="0"/>
                <a:ea typeface="Arial Unicode MS" charset="0"/>
                <a:cs typeface="Arial Unicode MS" charset="0"/>
              </a:defRPr>
            </a:lvl3pPr>
            <a:lvl4pPr>
              <a:tabLst>
                <a:tab pos="723900" algn="l"/>
              </a:tabLst>
              <a:defRPr>
                <a:solidFill>
                  <a:srgbClr val="000000"/>
                </a:solidFill>
                <a:latin typeface="Arial" charset="0"/>
                <a:ea typeface="Arial Unicode MS" charset="0"/>
                <a:cs typeface="Arial Unicode MS" charset="0"/>
              </a:defRPr>
            </a:lvl4pPr>
            <a:lvl5pPr>
              <a:tabLst>
                <a:tab pos="7239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9pPr>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tab pos="723900" algn="l"/>
              </a:tabLst>
              <a:defRPr/>
            </a:pPr>
            <a:r>
              <a:rPr kumimoji="0" lang="en-GB" altLang="en-US" sz="10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NTRK kinase domain</a:t>
            </a:r>
          </a:p>
        </p:txBody>
      </p:sp>
      <p:sp>
        <p:nvSpPr>
          <p:cNvPr id="51" name="Freeform 33"/>
          <p:cNvSpPr>
            <a:spLocks noChangeArrowheads="1"/>
          </p:cNvSpPr>
          <p:nvPr/>
        </p:nvSpPr>
        <p:spPr bwMode="auto">
          <a:xfrm>
            <a:off x="7524752" y="4381500"/>
            <a:ext cx="247649" cy="442384"/>
          </a:xfrm>
          <a:custGeom>
            <a:avLst/>
            <a:gdLst>
              <a:gd name="T0" fmla="*/ 185378 w 518"/>
              <a:gd name="T1" fmla="*/ 165533 h 920"/>
              <a:gd name="T2" fmla="*/ 173187 w 518"/>
              <a:gd name="T3" fmla="*/ 248480 h 920"/>
              <a:gd name="T4" fmla="*/ 139123 w 518"/>
              <a:gd name="T5" fmla="*/ 309068 h 920"/>
              <a:gd name="T6" fmla="*/ 92869 w 518"/>
              <a:gd name="T7" fmla="*/ 331427 h 920"/>
              <a:gd name="T8" fmla="*/ 46255 w 518"/>
              <a:gd name="T9" fmla="*/ 309068 h 920"/>
              <a:gd name="T10" fmla="*/ 12550 w 518"/>
              <a:gd name="T11" fmla="*/ 248480 h 920"/>
              <a:gd name="T12" fmla="*/ 0 w 518"/>
              <a:gd name="T13" fmla="*/ 165533 h 920"/>
              <a:gd name="T14" fmla="*/ 12550 w 518"/>
              <a:gd name="T15" fmla="*/ 82947 h 920"/>
              <a:gd name="T16" fmla="*/ 46255 w 518"/>
              <a:gd name="T17" fmla="*/ 21999 h 920"/>
              <a:gd name="T18" fmla="*/ 92869 w 518"/>
              <a:gd name="T19" fmla="*/ 0 h 920"/>
              <a:gd name="T20" fmla="*/ 139123 w 518"/>
              <a:gd name="T21" fmla="*/ 21999 h 920"/>
              <a:gd name="T22" fmla="*/ 173187 w 518"/>
              <a:gd name="T23" fmla="*/ 82947 h 920"/>
              <a:gd name="T24" fmla="*/ 185378 w 518"/>
              <a:gd name="T25" fmla="*/ 165533 h 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8" h="920">
                <a:moveTo>
                  <a:pt x="517" y="459"/>
                </a:moveTo>
                <a:cubicBezTo>
                  <a:pt x="517" y="544"/>
                  <a:pt x="507" y="616"/>
                  <a:pt x="483" y="689"/>
                </a:cubicBezTo>
                <a:cubicBezTo>
                  <a:pt x="459" y="762"/>
                  <a:pt x="429" y="815"/>
                  <a:pt x="388" y="857"/>
                </a:cubicBezTo>
                <a:cubicBezTo>
                  <a:pt x="347" y="900"/>
                  <a:pt x="306" y="919"/>
                  <a:pt x="259" y="919"/>
                </a:cubicBezTo>
                <a:cubicBezTo>
                  <a:pt x="211" y="919"/>
                  <a:pt x="170" y="900"/>
                  <a:pt x="129" y="857"/>
                </a:cubicBezTo>
                <a:cubicBezTo>
                  <a:pt x="87" y="815"/>
                  <a:pt x="59" y="762"/>
                  <a:pt x="35" y="689"/>
                </a:cubicBezTo>
                <a:cubicBezTo>
                  <a:pt x="11" y="616"/>
                  <a:pt x="0" y="544"/>
                  <a:pt x="0" y="459"/>
                </a:cubicBezTo>
                <a:cubicBezTo>
                  <a:pt x="0" y="375"/>
                  <a:pt x="11" y="304"/>
                  <a:pt x="35" y="230"/>
                </a:cubicBezTo>
                <a:cubicBezTo>
                  <a:pt x="59" y="157"/>
                  <a:pt x="87" y="104"/>
                  <a:pt x="129" y="61"/>
                </a:cubicBezTo>
                <a:cubicBezTo>
                  <a:pt x="170" y="19"/>
                  <a:pt x="211" y="0"/>
                  <a:pt x="259" y="0"/>
                </a:cubicBezTo>
                <a:cubicBezTo>
                  <a:pt x="306" y="0"/>
                  <a:pt x="347" y="19"/>
                  <a:pt x="388" y="61"/>
                </a:cubicBezTo>
                <a:cubicBezTo>
                  <a:pt x="429" y="104"/>
                  <a:pt x="459" y="157"/>
                  <a:pt x="483" y="230"/>
                </a:cubicBezTo>
                <a:cubicBezTo>
                  <a:pt x="507" y="304"/>
                  <a:pt x="517" y="375"/>
                  <a:pt x="517" y="459"/>
                </a:cubicBezTo>
              </a:path>
            </a:pathLst>
          </a:custGeom>
          <a:solidFill>
            <a:srgbClr val="65BC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Freeform 35"/>
          <p:cNvSpPr>
            <a:spLocks noChangeArrowheads="1"/>
          </p:cNvSpPr>
          <p:nvPr/>
        </p:nvSpPr>
        <p:spPr bwMode="auto">
          <a:xfrm>
            <a:off x="7249585" y="4381500"/>
            <a:ext cx="247649" cy="442384"/>
          </a:xfrm>
          <a:custGeom>
            <a:avLst/>
            <a:gdLst>
              <a:gd name="T0" fmla="*/ 185378 w 518"/>
              <a:gd name="T1" fmla="*/ 165533 h 920"/>
              <a:gd name="T2" fmla="*/ 173187 w 518"/>
              <a:gd name="T3" fmla="*/ 248480 h 920"/>
              <a:gd name="T4" fmla="*/ 139123 w 518"/>
              <a:gd name="T5" fmla="*/ 309068 h 920"/>
              <a:gd name="T6" fmla="*/ 92869 w 518"/>
              <a:gd name="T7" fmla="*/ 331427 h 920"/>
              <a:gd name="T8" fmla="*/ 46255 w 518"/>
              <a:gd name="T9" fmla="*/ 309068 h 920"/>
              <a:gd name="T10" fmla="*/ 12550 w 518"/>
              <a:gd name="T11" fmla="*/ 248480 h 920"/>
              <a:gd name="T12" fmla="*/ 0 w 518"/>
              <a:gd name="T13" fmla="*/ 165533 h 920"/>
              <a:gd name="T14" fmla="*/ 12550 w 518"/>
              <a:gd name="T15" fmla="*/ 82947 h 920"/>
              <a:gd name="T16" fmla="*/ 46255 w 518"/>
              <a:gd name="T17" fmla="*/ 21999 h 920"/>
              <a:gd name="T18" fmla="*/ 92869 w 518"/>
              <a:gd name="T19" fmla="*/ 0 h 920"/>
              <a:gd name="T20" fmla="*/ 139123 w 518"/>
              <a:gd name="T21" fmla="*/ 21999 h 920"/>
              <a:gd name="T22" fmla="*/ 173187 w 518"/>
              <a:gd name="T23" fmla="*/ 82947 h 920"/>
              <a:gd name="T24" fmla="*/ 185378 w 518"/>
              <a:gd name="T25" fmla="*/ 165533 h 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8" h="920">
                <a:moveTo>
                  <a:pt x="517" y="459"/>
                </a:moveTo>
                <a:cubicBezTo>
                  <a:pt x="517" y="544"/>
                  <a:pt x="506" y="616"/>
                  <a:pt x="483" y="689"/>
                </a:cubicBezTo>
                <a:cubicBezTo>
                  <a:pt x="459" y="762"/>
                  <a:pt x="429" y="815"/>
                  <a:pt x="388" y="857"/>
                </a:cubicBezTo>
                <a:cubicBezTo>
                  <a:pt x="347" y="900"/>
                  <a:pt x="306" y="919"/>
                  <a:pt x="259" y="919"/>
                </a:cubicBezTo>
                <a:cubicBezTo>
                  <a:pt x="211" y="919"/>
                  <a:pt x="170" y="900"/>
                  <a:pt x="129" y="857"/>
                </a:cubicBezTo>
                <a:cubicBezTo>
                  <a:pt x="87" y="815"/>
                  <a:pt x="58" y="762"/>
                  <a:pt x="35" y="689"/>
                </a:cubicBezTo>
                <a:cubicBezTo>
                  <a:pt x="11" y="616"/>
                  <a:pt x="0" y="544"/>
                  <a:pt x="0" y="459"/>
                </a:cubicBezTo>
                <a:cubicBezTo>
                  <a:pt x="0" y="375"/>
                  <a:pt x="11" y="304"/>
                  <a:pt x="35" y="230"/>
                </a:cubicBezTo>
                <a:cubicBezTo>
                  <a:pt x="58" y="157"/>
                  <a:pt x="87" y="104"/>
                  <a:pt x="129" y="61"/>
                </a:cubicBezTo>
                <a:cubicBezTo>
                  <a:pt x="170" y="19"/>
                  <a:pt x="211" y="0"/>
                  <a:pt x="259" y="0"/>
                </a:cubicBezTo>
                <a:cubicBezTo>
                  <a:pt x="306" y="0"/>
                  <a:pt x="347" y="19"/>
                  <a:pt x="388" y="61"/>
                </a:cubicBezTo>
                <a:cubicBezTo>
                  <a:pt x="429" y="104"/>
                  <a:pt x="459" y="157"/>
                  <a:pt x="483" y="230"/>
                </a:cubicBezTo>
                <a:cubicBezTo>
                  <a:pt x="506" y="304"/>
                  <a:pt x="517" y="375"/>
                  <a:pt x="517" y="459"/>
                </a:cubicBezTo>
              </a:path>
            </a:pathLst>
          </a:custGeom>
          <a:solidFill>
            <a:srgbClr val="65BC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eeform 37"/>
          <p:cNvSpPr>
            <a:spLocks noChangeArrowheads="1"/>
          </p:cNvSpPr>
          <p:nvPr/>
        </p:nvSpPr>
        <p:spPr bwMode="auto">
          <a:xfrm>
            <a:off x="8075085" y="4794251"/>
            <a:ext cx="1104900" cy="254000"/>
          </a:xfrm>
          <a:custGeom>
            <a:avLst/>
            <a:gdLst>
              <a:gd name="T0" fmla="*/ 413797 w 2301"/>
              <a:gd name="T1" fmla="*/ 190141 h 530"/>
              <a:gd name="T2" fmla="*/ 0 w 2301"/>
              <a:gd name="T3" fmla="*/ 190141 h 530"/>
              <a:gd name="T4" fmla="*/ 0 w 2301"/>
              <a:gd name="T5" fmla="*/ 0 h 530"/>
              <a:gd name="T6" fmla="*/ 828315 w 2301"/>
              <a:gd name="T7" fmla="*/ 0 h 530"/>
              <a:gd name="T8" fmla="*/ 828315 w 2301"/>
              <a:gd name="T9" fmla="*/ 190141 h 530"/>
              <a:gd name="T10" fmla="*/ 413797 w 2301"/>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1" h="530">
                <a:moveTo>
                  <a:pt x="1149" y="529"/>
                </a:moveTo>
                <a:lnTo>
                  <a:pt x="0" y="529"/>
                </a:lnTo>
                <a:lnTo>
                  <a:pt x="0" y="0"/>
                </a:lnTo>
                <a:lnTo>
                  <a:pt x="2300" y="0"/>
                </a:lnTo>
                <a:lnTo>
                  <a:pt x="2300" y="529"/>
                </a:lnTo>
                <a:lnTo>
                  <a:pt x="1149" y="529"/>
                </a:lnTo>
              </a:path>
            </a:pathLst>
          </a:custGeom>
          <a:solidFill>
            <a:srgbClr val="EDF6EB"/>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Text Box 38"/>
          <p:cNvSpPr txBox="1">
            <a:spLocks noChangeArrowheads="1"/>
          </p:cNvSpPr>
          <p:nvPr/>
        </p:nvSpPr>
        <p:spPr bwMode="auto">
          <a:xfrm>
            <a:off x="8358717" y="4834467"/>
            <a:ext cx="541867"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0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5’ partner</a:t>
            </a:r>
          </a:p>
        </p:txBody>
      </p:sp>
      <p:sp>
        <p:nvSpPr>
          <p:cNvPr id="55" name="Freeform 39"/>
          <p:cNvSpPr>
            <a:spLocks noChangeArrowheads="1"/>
          </p:cNvSpPr>
          <p:nvPr/>
        </p:nvSpPr>
        <p:spPr bwMode="auto">
          <a:xfrm>
            <a:off x="9179985" y="4794251"/>
            <a:ext cx="1148239" cy="254000"/>
          </a:xfrm>
          <a:custGeom>
            <a:avLst/>
            <a:gdLst>
              <a:gd name="T0" fmla="*/ 430403 w 2303"/>
              <a:gd name="T1" fmla="*/ 190141 h 530"/>
              <a:gd name="T2" fmla="*/ 0 w 2303"/>
              <a:gd name="T3" fmla="*/ 190141 h 530"/>
              <a:gd name="T4" fmla="*/ 0 w 2303"/>
              <a:gd name="T5" fmla="*/ 0 h 530"/>
              <a:gd name="T6" fmla="*/ 860805 w 2303"/>
              <a:gd name="T7" fmla="*/ 0 h 530"/>
              <a:gd name="T8" fmla="*/ 860805 w 2303"/>
              <a:gd name="T9" fmla="*/ 190141 h 530"/>
              <a:gd name="T10" fmla="*/ 430403 w 2303"/>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3" h="530">
                <a:moveTo>
                  <a:pt x="1151" y="529"/>
                </a:moveTo>
                <a:lnTo>
                  <a:pt x="0" y="529"/>
                </a:lnTo>
                <a:lnTo>
                  <a:pt x="0" y="0"/>
                </a:lnTo>
                <a:lnTo>
                  <a:pt x="2302" y="0"/>
                </a:lnTo>
                <a:lnTo>
                  <a:pt x="2302" y="529"/>
                </a:lnTo>
                <a:lnTo>
                  <a:pt x="1151" y="529"/>
                </a:lnTo>
              </a:path>
            </a:pathLst>
          </a:custGeom>
          <a:solidFill>
            <a:srgbClr val="FED679"/>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Text Box 40"/>
          <p:cNvSpPr txBox="1">
            <a:spLocks noChangeArrowheads="1"/>
          </p:cNvSpPr>
          <p:nvPr/>
        </p:nvSpPr>
        <p:spPr bwMode="auto">
          <a:xfrm>
            <a:off x="9176499" y="4834468"/>
            <a:ext cx="1185333" cy="13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6048" rIns="0" bIns="0"/>
          <a:lstStyle>
            <a:lvl1pPr>
              <a:tabLst>
                <a:tab pos="723900" algn="l"/>
              </a:tabLst>
              <a:defRPr>
                <a:solidFill>
                  <a:srgbClr val="000000"/>
                </a:solidFill>
                <a:latin typeface="Arial" charset="0"/>
                <a:ea typeface="Arial Unicode MS" charset="0"/>
                <a:cs typeface="Arial Unicode MS" charset="0"/>
              </a:defRPr>
            </a:lvl1pPr>
            <a:lvl2pPr>
              <a:tabLst>
                <a:tab pos="723900" algn="l"/>
              </a:tabLst>
              <a:defRPr>
                <a:solidFill>
                  <a:srgbClr val="000000"/>
                </a:solidFill>
                <a:latin typeface="Arial" charset="0"/>
                <a:ea typeface="Arial Unicode MS" charset="0"/>
                <a:cs typeface="Arial Unicode MS" charset="0"/>
              </a:defRPr>
            </a:lvl2pPr>
            <a:lvl3pPr>
              <a:tabLst>
                <a:tab pos="723900" algn="l"/>
              </a:tabLst>
              <a:defRPr>
                <a:solidFill>
                  <a:srgbClr val="000000"/>
                </a:solidFill>
                <a:latin typeface="Arial" charset="0"/>
                <a:ea typeface="Arial Unicode MS" charset="0"/>
                <a:cs typeface="Arial Unicode MS" charset="0"/>
              </a:defRPr>
            </a:lvl3pPr>
            <a:lvl4pPr>
              <a:tabLst>
                <a:tab pos="723900" algn="l"/>
              </a:tabLst>
              <a:defRPr>
                <a:solidFill>
                  <a:srgbClr val="000000"/>
                </a:solidFill>
                <a:latin typeface="Arial" charset="0"/>
                <a:ea typeface="Arial Unicode MS" charset="0"/>
                <a:cs typeface="Arial Unicode MS" charset="0"/>
              </a:defRPr>
            </a:lvl4pPr>
            <a:lvl5pPr>
              <a:tabLst>
                <a:tab pos="7239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9pPr>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tab pos="723900" algn="l"/>
              </a:tabLst>
              <a:defRPr/>
            </a:pPr>
            <a:r>
              <a:rPr kumimoji="0" lang="en-GB" altLang="en-US" sz="1067"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NTRK kinase domain</a:t>
            </a:r>
          </a:p>
        </p:txBody>
      </p:sp>
      <p:sp>
        <p:nvSpPr>
          <p:cNvPr id="57" name="Freeform 41"/>
          <p:cNvSpPr>
            <a:spLocks noChangeArrowheads="1"/>
          </p:cNvSpPr>
          <p:nvPr/>
        </p:nvSpPr>
        <p:spPr bwMode="auto">
          <a:xfrm>
            <a:off x="10024534" y="4381500"/>
            <a:ext cx="249767" cy="442384"/>
          </a:xfrm>
          <a:custGeom>
            <a:avLst/>
            <a:gdLst>
              <a:gd name="T0" fmla="*/ 186964 w 519"/>
              <a:gd name="T1" fmla="*/ 165533 h 920"/>
              <a:gd name="T2" fmla="*/ 174331 w 519"/>
              <a:gd name="T3" fmla="*/ 248480 h 920"/>
              <a:gd name="T4" fmla="*/ 140043 w 519"/>
              <a:gd name="T5" fmla="*/ 309068 h 920"/>
              <a:gd name="T6" fmla="*/ 93482 w 519"/>
              <a:gd name="T7" fmla="*/ 331427 h 920"/>
              <a:gd name="T8" fmla="*/ 46561 w 519"/>
              <a:gd name="T9" fmla="*/ 309068 h 920"/>
              <a:gd name="T10" fmla="*/ 12633 w 519"/>
              <a:gd name="T11" fmla="*/ 248480 h 920"/>
              <a:gd name="T12" fmla="*/ 0 w 519"/>
              <a:gd name="T13" fmla="*/ 165533 h 920"/>
              <a:gd name="T14" fmla="*/ 12633 w 519"/>
              <a:gd name="T15" fmla="*/ 82947 h 920"/>
              <a:gd name="T16" fmla="*/ 46561 w 519"/>
              <a:gd name="T17" fmla="*/ 21999 h 920"/>
              <a:gd name="T18" fmla="*/ 93482 w 519"/>
              <a:gd name="T19" fmla="*/ 0 h 920"/>
              <a:gd name="T20" fmla="*/ 140043 w 519"/>
              <a:gd name="T21" fmla="*/ 21999 h 920"/>
              <a:gd name="T22" fmla="*/ 174331 w 519"/>
              <a:gd name="T23" fmla="*/ 82947 h 920"/>
              <a:gd name="T24" fmla="*/ 186964 w 519"/>
              <a:gd name="T25" fmla="*/ 165533 h 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9" h="920">
                <a:moveTo>
                  <a:pt x="518" y="459"/>
                </a:moveTo>
                <a:cubicBezTo>
                  <a:pt x="518" y="544"/>
                  <a:pt x="507" y="616"/>
                  <a:pt x="483" y="689"/>
                </a:cubicBezTo>
                <a:cubicBezTo>
                  <a:pt x="459" y="762"/>
                  <a:pt x="429" y="815"/>
                  <a:pt x="388" y="857"/>
                </a:cubicBezTo>
                <a:cubicBezTo>
                  <a:pt x="347" y="900"/>
                  <a:pt x="307" y="919"/>
                  <a:pt x="259" y="919"/>
                </a:cubicBezTo>
                <a:cubicBezTo>
                  <a:pt x="212" y="919"/>
                  <a:pt x="171" y="900"/>
                  <a:pt x="129" y="857"/>
                </a:cubicBezTo>
                <a:cubicBezTo>
                  <a:pt x="88" y="815"/>
                  <a:pt x="59" y="762"/>
                  <a:pt x="35" y="689"/>
                </a:cubicBezTo>
                <a:cubicBezTo>
                  <a:pt x="11" y="616"/>
                  <a:pt x="0" y="544"/>
                  <a:pt x="0" y="459"/>
                </a:cubicBezTo>
                <a:cubicBezTo>
                  <a:pt x="0" y="375"/>
                  <a:pt x="11" y="304"/>
                  <a:pt x="35" y="230"/>
                </a:cubicBezTo>
                <a:cubicBezTo>
                  <a:pt x="59" y="157"/>
                  <a:pt x="88" y="104"/>
                  <a:pt x="129" y="61"/>
                </a:cubicBezTo>
                <a:cubicBezTo>
                  <a:pt x="171" y="19"/>
                  <a:pt x="211" y="0"/>
                  <a:pt x="259" y="0"/>
                </a:cubicBezTo>
                <a:cubicBezTo>
                  <a:pt x="306" y="0"/>
                  <a:pt x="347" y="19"/>
                  <a:pt x="388" y="61"/>
                </a:cubicBezTo>
                <a:cubicBezTo>
                  <a:pt x="429" y="104"/>
                  <a:pt x="459" y="157"/>
                  <a:pt x="483" y="230"/>
                </a:cubicBezTo>
                <a:cubicBezTo>
                  <a:pt x="507" y="304"/>
                  <a:pt x="518" y="375"/>
                  <a:pt x="518" y="459"/>
                </a:cubicBezTo>
              </a:path>
            </a:pathLst>
          </a:custGeom>
          <a:solidFill>
            <a:srgbClr val="65BC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43"/>
          <p:cNvSpPr>
            <a:spLocks noChangeArrowheads="1"/>
          </p:cNvSpPr>
          <p:nvPr/>
        </p:nvSpPr>
        <p:spPr bwMode="auto">
          <a:xfrm>
            <a:off x="9749367" y="4381500"/>
            <a:ext cx="247651" cy="442384"/>
          </a:xfrm>
          <a:custGeom>
            <a:avLst/>
            <a:gdLst>
              <a:gd name="T0" fmla="*/ 185379 w 518"/>
              <a:gd name="T1" fmla="*/ 165533 h 920"/>
              <a:gd name="T2" fmla="*/ 173188 w 518"/>
              <a:gd name="T3" fmla="*/ 248480 h 920"/>
              <a:gd name="T4" fmla="*/ 139124 w 518"/>
              <a:gd name="T5" fmla="*/ 309068 h 920"/>
              <a:gd name="T6" fmla="*/ 92869 w 518"/>
              <a:gd name="T7" fmla="*/ 331427 h 920"/>
              <a:gd name="T8" fmla="*/ 46255 w 518"/>
              <a:gd name="T9" fmla="*/ 309068 h 920"/>
              <a:gd name="T10" fmla="*/ 12550 w 518"/>
              <a:gd name="T11" fmla="*/ 248480 h 920"/>
              <a:gd name="T12" fmla="*/ 0 w 518"/>
              <a:gd name="T13" fmla="*/ 165533 h 920"/>
              <a:gd name="T14" fmla="*/ 12550 w 518"/>
              <a:gd name="T15" fmla="*/ 82947 h 920"/>
              <a:gd name="T16" fmla="*/ 46255 w 518"/>
              <a:gd name="T17" fmla="*/ 21999 h 920"/>
              <a:gd name="T18" fmla="*/ 92869 w 518"/>
              <a:gd name="T19" fmla="*/ 0 h 920"/>
              <a:gd name="T20" fmla="*/ 139124 w 518"/>
              <a:gd name="T21" fmla="*/ 21999 h 920"/>
              <a:gd name="T22" fmla="*/ 173188 w 518"/>
              <a:gd name="T23" fmla="*/ 82947 h 920"/>
              <a:gd name="T24" fmla="*/ 185379 w 518"/>
              <a:gd name="T25" fmla="*/ 165533 h 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8" h="920">
                <a:moveTo>
                  <a:pt x="517" y="459"/>
                </a:moveTo>
                <a:cubicBezTo>
                  <a:pt x="517" y="544"/>
                  <a:pt x="507" y="616"/>
                  <a:pt x="483" y="689"/>
                </a:cubicBezTo>
                <a:cubicBezTo>
                  <a:pt x="460" y="762"/>
                  <a:pt x="429" y="815"/>
                  <a:pt x="388" y="857"/>
                </a:cubicBezTo>
                <a:cubicBezTo>
                  <a:pt x="347" y="900"/>
                  <a:pt x="307" y="919"/>
                  <a:pt x="259" y="919"/>
                </a:cubicBezTo>
                <a:cubicBezTo>
                  <a:pt x="212" y="919"/>
                  <a:pt x="171" y="900"/>
                  <a:pt x="129" y="857"/>
                </a:cubicBezTo>
                <a:cubicBezTo>
                  <a:pt x="88" y="815"/>
                  <a:pt x="59" y="762"/>
                  <a:pt x="35" y="689"/>
                </a:cubicBezTo>
                <a:cubicBezTo>
                  <a:pt x="12" y="616"/>
                  <a:pt x="0" y="544"/>
                  <a:pt x="0" y="459"/>
                </a:cubicBezTo>
                <a:cubicBezTo>
                  <a:pt x="0" y="375"/>
                  <a:pt x="12" y="304"/>
                  <a:pt x="35" y="230"/>
                </a:cubicBezTo>
                <a:cubicBezTo>
                  <a:pt x="59" y="157"/>
                  <a:pt x="88" y="104"/>
                  <a:pt x="129" y="61"/>
                </a:cubicBezTo>
                <a:cubicBezTo>
                  <a:pt x="171" y="19"/>
                  <a:pt x="211" y="0"/>
                  <a:pt x="259" y="0"/>
                </a:cubicBezTo>
                <a:cubicBezTo>
                  <a:pt x="306" y="0"/>
                  <a:pt x="347" y="19"/>
                  <a:pt x="388" y="61"/>
                </a:cubicBezTo>
                <a:cubicBezTo>
                  <a:pt x="429" y="104"/>
                  <a:pt x="460" y="157"/>
                  <a:pt x="483" y="230"/>
                </a:cubicBezTo>
                <a:cubicBezTo>
                  <a:pt x="507" y="304"/>
                  <a:pt x="517" y="375"/>
                  <a:pt x="517" y="459"/>
                </a:cubicBezTo>
              </a:path>
            </a:pathLst>
          </a:custGeom>
          <a:solidFill>
            <a:srgbClr val="65BCEA"/>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Text Box 28"/>
          <p:cNvSpPr txBox="1">
            <a:spLocks noChangeArrowheads="1"/>
          </p:cNvSpPr>
          <p:nvPr/>
        </p:nvSpPr>
        <p:spPr bwMode="auto">
          <a:xfrm rot="16200000">
            <a:off x="8883962" y="3741209"/>
            <a:ext cx="438149" cy="23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8064"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a:ln>
                  <a:noFill/>
                </a:ln>
                <a:solidFill>
                  <a:srgbClr val="000000"/>
                </a:solidFill>
                <a:effectLst/>
                <a:uLnTx/>
                <a:uFillTx/>
                <a:latin typeface="Arial Narrow" charset="0"/>
                <a:ea typeface="Arial Narrow" charset="0"/>
                <a:cs typeface="Arial Narrow" charset="0"/>
              </a:rPr>
              <a:t>Tyr</a:t>
            </a:r>
          </a:p>
        </p:txBody>
      </p:sp>
      <p:sp>
        <p:nvSpPr>
          <p:cNvPr id="60" name="Text Box 28"/>
          <p:cNvSpPr txBox="1">
            <a:spLocks noChangeArrowheads="1"/>
          </p:cNvSpPr>
          <p:nvPr/>
        </p:nvSpPr>
        <p:spPr bwMode="auto">
          <a:xfrm rot="16200000">
            <a:off x="9932769" y="4485217"/>
            <a:ext cx="440267" cy="23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8064"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Tyr</a:t>
            </a:r>
          </a:p>
        </p:txBody>
      </p:sp>
      <p:sp>
        <p:nvSpPr>
          <p:cNvPr id="61" name="Text Box 28"/>
          <p:cNvSpPr txBox="1">
            <a:spLocks noChangeArrowheads="1"/>
          </p:cNvSpPr>
          <p:nvPr/>
        </p:nvSpPr>
        <p:spPr bwMode="auto">
          <a:xfrm rot="16200000">
            <a:off x="9657603" y="4485217"/>
            <a:ext cx="440267" cy="23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8064"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Tyr</a:t>
            </a:r>
          </a:p>
        </p:txBody>
      </p:sp>
      <p:sp>
        <p:nvSpPr>
          <p:cNvPr id="62" name="Text Box 28"/>
          <p:cNvSpPr txBox="1">
            <a:spLocks noChangeArrowheads="1"/>
          </p:cNvSpPr>
          <p:nvPr/>
        </p:nvSpPr>
        <p:spPr bwMode="auto">
          <a:xfrm rot="16200000">
            <a:off x="7159936" y="4485217"/>
            <a:ext cx="440267" cy="23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8064"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Tyr</a:t>
            </a:r>
          </a:p>
        </p:txBody>
      </p:sp>
      <p:sp>
        <p:nvSpPr>
          <p:cNvPr id="63" name="Text Box 28"/>
          <p:cNvSpPr txBox="1">
            <a:spLocks noChangeArrowheads="1"/>
          </p:cNvSpPr>
          <p:nvPr/>
        </p:nvSpPr>
        <p:spPr bwMode="auto">
          <a:xfrm rot="16200000">
            <a:off x="7432987" y="4485217"/>
            <a:ext cx="440267" cy="23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8064"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a:ln>
                  <a:noFill/>
                </a:ln>
                <a:solidFill>
                  <a:srgbClr val="000000"/>
                </a:solidFill>
                <a:effectLst/>
                <a:uLnTx/>
                <a:uFillTx/>
                <a:latin typeface="Arial Narrow" charset="0"/>
                <a:ea typeface="Arial Narrow" charset="0"/>
                <a:cs typeface="Arial Narrow" charset="0"/>
              </a:rPr>
              <a:t>Tyr</a:t>
            </a:r>
          </a:p>
        </p:txBody>
      </p:sp>
      <p:sp>
        <p:nvSpPr>
          <p:cNvPr id="64" name="Freeform 31"/>
          <p:cNvSpPr>
            <a:spLocks noChangeArrowheads="1"/>
          </p:cNvSpPr>
          <p:nvPr/>
        </p:nvSpPr>
        <p:spPr bwMode="auto">
          <a:xfrm>
            <a:off x="8761708" y="3281937"/>
            <a:ext cx="1961325" cy="252896"/>
          </a:xfrm>
          <a:custGeom>
            <a:avLst/>
            <a:gdLst>
              <a:gd name="T0" fmla="*/ 438428 w 2303"/>
              <a:gd name="T1" fmla="*/ 190141 h 530"/>
              <a:gd name="T2" fmla="*/ 0 w 2303"/>
              <a:gd name="T3" fmla="*/ 190141 h 530"/>
              <a:gd name="T4" fmla="*/ 0 w 2303"/>
              <a:gd name="T5" fmla="*/ 0 h 530"/>
              <a:gd name="T6" fmla="*/ 876856 w 2303"/>
              <a:gd name="T7" fmla="*/ 0 h 530"/>
              <a:gd name="T8" fmla="*/ 876856 w 2303"/>
              <a:gd name="T9" fmla="*/ 190141 h 530"/>
              <a:gd name="T10" fmla="*/ 438428 w 2303"/>
              <a:gd name="T11" fmla="*/ 190141 h 5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3" h="530">
                <a:moveTo>
                  <a:pt x="1151" y="529"/>
                </a:moveTo>
                <a:lnTo>
                  <a:pt x="0" y="529"/>
                </a:lnTo>
                <a:lnTo>
                  <a:pt x="0" y="0"/>
                </a:lnTo>
                <a:lnTo>
                  <a:pt x="2302" y="0"/>
                </a:lnTo>
                <a:lnTo>
                  <a:pt x="2302" y="529"/>
                </a:lnTo>
                <a:lnTo>
                  <a:pt x="1151" y="529"/>
                </a:lnTo>
              </a:path>
            </a:pathLst>
          </a:custGeom>
          <a:solidFill>
            <a:srgbClr val="FED679"/>
          </a:solidFill>
          <a:ln w="9525" cap="flat">
            <a:solidFill>
              <a:srgbClr val="000000"/>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5" name="Text Box 9"/>
          <p:cNvSpPr txBox="1">
            <a:spLocks noChangeArrowheads="1"/>
          </p:cNvSpPr>
          <p:nvPr/>
        </p:nvSpPr>
        <p:spPr bwMode="auto">
          <a:xfrm>
            <a:off x="9521173" y="3319087"/>
            <a:ext cx="1238249" cy="206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6048" rIns="0" bIns="0"/>
          <a:lstStyle>
            <a:lvl1pPr>
              <a:tabLst>
                <a:tab pos="723900" algn="l"/>
              </a:tabLst>
              <a:defRPr>
                <a:solidFill>
                  <a:srgbClr val="000000"/>
                </a:solidFill>
                <a:latin typeface="Arial" charset="0"/>
                <a:ea typeface="Arial Unicode MS" charset="0"/>
                <a:cs typeface="Arial Unicode MS" charset="0"/>
              </a:defRPr>
            </a:lvl1pPr>
            <a:lvl2pPr>
              <a:tabLst>
                <a:tab pos="723900" algn="l"/>
              </a:tabLst>
              <a:defRPr>
                <a:solidFill>
                  <a:srgbClr val="000000"/>
                </a:solidFill>
                <a:latin typeface="Arial" charset="0"/>
                <a:ea typeface="Arial Unicode MS" charset="0"/>
                <a:cs typeface="Arial Unicode MS" charset="0"/>
              </a:defRPr>
            </a:lvl2pPr>
            <a:lvl3pPr>
              <a:tabLst>
                <a:tab pos="723900" algn="l"/>
              </a:tabLst>
              <a:defRPr>
                <a:solidFill>
                  <a:srgbClr val="000000"/>
                </a:solidFill>
                <a:latin typeface="Arial" charset="0"/>
                <a:ea typeface="Arial Unicode MS" charset="0"/>
                <a:cs typeface="Arial Unicode MS" charset="0"/>
              </a:defRPr>
            </a:lvl3pPr>
            <a:lvl4pPr>
              <a:tabLst>
                <a:tab pos="723900" algn="l"/>
              </a:tabLst>
              <a:defRPr>
                <a:solidFill>
                  <a:srgbClr val="000000"/>
                </a:solidFill>
                <a:latin typeface="Arial" charset="0"/>
                <a:ea typeface="Arial Unicode MS" charset="0"/>
                <a:cs typeface="Arial Unicode MS" charset="0"/>
              </a:defRPr>
            </a:lvl4pPr>
            <a:lvl5pPr>
              <a:tabLst>
                <a:tab pos="723900" algn="l"/>
              </a:tabLst>
              <a:defRPr>
                <a:solidFill>
                  <a:srgbClr val="000000"/>
                </a:solidFill>
                <a:latin typeface="Arial" charset="0"/>
                <a:ea typeface="Arial Unicode MS"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Arial Unicode MS" charset="0"/>
                <a:cs typeface="Arial Unicode MS" charset="0"/>
              </a:defRPr>
            </a:lvl9pPr>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tab pos="723900" algn="l"/>
              </a:tabLst>
              <a:defRPr/>
            </a:pPr>
            <a:r>
              <a:rPr kumimoji="0" lang="en-GB" altLang="en-US" sz="1200"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kinase domain</a:t>
            </a:r>
          </a:p>
        </p:txBody>
      </p:sp>
      <p:sp>
        <p:nvSpPr>
          <p:cNvPr id="67" name="Line 1"/>
          <p:cNvSpPr>
            <a:spLocks noChangeShapeType="1"/>
          </p:cNvSpPr>
          <p:nvPr/>
        </p:nvSpPr>
        <p:spPr bwMode="auto">
          <a:xfrm flipV="1">
            <a:off x="8329195" y="3280833"/>
            <a:ext cx="99373" cy="266700"/>
          </a:xfrm>
          <a:prstGeom prst="line">
            <a:avLst/>
          </a:prstGeom>
          <a:noFill/>
          <a:ln w="64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68" name="Line 1"/>
          <p:cNvSpPr>
            <a:spLocks noChangeShapeType="1"/>
          </p:cNvSpPr>
          <p:nvPr/>
        </p:nvSpPr>
        <p:spPr bwMode="auto">
          <a:xfrm flipV="1">
            <a:off x="8426562" y="3280833"/>
            <a:ext cx="99373" cy="266700"/>
          </a:xfrm>
          <a:prstGeom prst="line">
            <a:avLst/>
          </a:prstGeom>
          <a:noFill/>
          <a:ln w="648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69" name="Text Box 11"/>
          <p:cNvSpPr txBox="1">
            <a:spLocks noChangeArrowheads="1"/>
          </p:cNvSpPr>
          <p:nvPr/>
        </p:nvSpPr>
        <p:spPr bwMode="auto">
          <a:xfrm>
            <a:off x="9237633" y="3059679"/>
            <a:ext cx="618067"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333"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NTRK1/2/3</a:t>
            </a:r>
          </a:p>
        </p:txBody>
      </p:sp>
      <p:sp>
        <p:nvSpPr>
          <p:cNvPr id="70" name="Line 1"/>
          <p:cNvSpPr>
            <a:spLocks noChangeShapeType="1"/>
          </p:cNvSpPr>
          <p:nvPr/>
        </p:nvSpPr>
        <p:spPr bwMode="auto">
          <a:xfrm flipH="1" flipV="1">
            <a:off x="9553547" y="3280830"/>
            <a:ext cx="2659" cy="260655"/>
          </a:xfrm>
          <a:prstGeom prst="line">
            <a:avLst/>
          </a:prstGeom>
          <a:noFill/>
          <a:ln w="6480" cap="flat">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Arial Narrow" charset="0"/>
              <a:cs typeface="Arial Narrow" charset="0"/>
            </a:endParaRPr>
          </a:p>
        </p:txBody>
      </p:sp>
      <p:sp>
        <p:nvSpPr>
          <p:cNvPr id="71" name="Text Box 11"/>
          <p:cNvSpPr txBox="1">
            <a:spLocks noChangeArrowheads="1"/>
          </p:cNvSpPr>
          <p:nvPr/>
        </p:nvSpPr>
        <p:spPr bwMode="auto">
          <a:xfrm>
            <a:off x="8858693" y="3317798"/>
            <a:ext cx="618067" cy="175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6048" rIns="0" bIns="0"/>
          <a:lstStyle/>
          <a:p>
            <a:pPr marL="0" marR="0" lvl="0" indent="0" algn="ctr" defTabSz="914400" rtl="0" eaLnBrk="1" fontAlgn="auto" latinLnBrk="0" hangingPunct="1">
              <a:lnSpc>
                <a:spcPct val="96000"/>
              </a:lnSpc>
              <a:spcBef>
                <a:spcPts val="0"/>
              </a:spcBef>
              <a:spcAft>
                <a:spcPts val="0"/>
              </a:spcAft>
              <a:buClr>
                <a:srgbClr val="000000"/>
              </a:buClr>
              <a:buSzPct val="100000"/>
              <a:buFont typeface="Times New Roman" charset="0"/>
              <a:buNone/>
              <a:tabLst/>
              <a:defRPr/>
            </a:pPr>
            <a:r>
              <a:rPr kumimoji="0" lang="en-GB" altLang="en-US" sz="1200" b="1" i="0" u="none" strike="noStrike" kern="1200" cap="none" spc="0" normalizeH="0" baseline="0" noProof="0" dirty="0">
                <a:ln>
                  <a:noFill/>
                </a:ln>
                <a:solidFill>
                  <a:srgbClr val="000000"/>
                </a:solidFill>
                <a:effectLst/>
                <a:uLnTx/>
                <a:uFillTx/>
                <a:latin typeface="Arial Narrow" charset="0"/>
                <a:ea typeface="Arial Narrow" charset="0"/>
                <a:cs typeface="Arial Narrow" charset="0"/>
              </a:rPr>
              <a:t>LBD</a:t>
            </a:r>
          </a:p>
        </p:txBody>
      </p:sp>
    </p:spTree>
    <p:extLst>
      <p:ext uri="{BB962C8B-B14F-4D97-AF65-F5344CB8AC3E}">
        <p14:creationId xmlns:p14="http://schemas.microsoft.com/office/powerpoint/2010/main" val="889638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F3A-B79E-457B-A652-5AF59965B811}"/>
              </a:ext>
            </a:extLst>
          </p:cNvPr>
          <p:cNvSpPr txBox="1">
            <a:spLocks/>
          </p:cNvSpPr>
          <p:nvPr/>
        </p:nvSpPr>
        <p:spPr>
          <a:xfrm>
            <a:off x="911786" y="420771"/>
            <a:ext cx="10680065" cy="731838"/>
          </a:xfrm>
        </p:spPr>
        <p:txBody>
          <a:bodyPr/>
          <a:lstStyle>
            <a:lvl1pPr algn="l" defTabSz="609585" rtl="0" eaLnBrk="1" fontAlgn="base" hangingPunct="1">
              <a:spcBef>
                <a:spcPct val="0"/>
              </a:spcBef>
              <a:spcAft>
                <a:spcPct val="0"/>
              </a:spcAft>
              <a:defRPr sz="3200" b="1" kern="1200">
                <a:solidFill>
                  <a:schemeClr val="tx1"/>
                </a:solidFill>
                <a:latin typeface="Georgia"/>
                <a:ea typeface="ＭＳ Ｐゴシック" charset="0"/>
                <a:cs typeface="Georgia"/>
              </a:defRPr>
            </a:lvl1pPr>
            <a:lvl2pPr algn="l" defTabSz="609585" rtl="0" eaLnBrk="1" fontAlgn="base" hangingPunct="1">
              <a:spcBef>
                <a:spcPct val="0"/>
              </a:spcBef>
              <a:spcAft>
                <a:spcPct val="0"/>
              </a:spcAft>
              <a:defRPr sz="4000" b="1">
                <a:solidFill>
                  <a:schemeClr val="tx1"/>
                </a:solidFill>
                <a:latin typeface="Georgia" charset="0"/>
                <a:ea typeface="ＭＳ Ｐゴシック" charset="0"/>
              </a:defRPr>
            </a:lvl2pPr>
            <a:lvl3pPr algn="l" defTabSz="609585" rtl="0" eaLnBrk="1" fontAlgn="base" hangingPunct="1">
              <a:spcBef>
                <a:spcPct val="0"/>
              </a:spcBef>
              <a:spcAft>
                <a:spcPct val="0"/>
              </a:spcAft>
              <a:defRPr sz="4000" b="1">
                <a:solidFill>
                  <a:schemeClr val="tx1"/>
                </a:solidFill>
                <a:latin typeface="Georgia" charset="0"/>
                <a:ea typeface="ＭＳ Ｐゴシック" charset="0"/>
              </a:defRPr>
            </a:lvl3pPr>
            <a:lvl4pPr algn="l" defTabSz="609585" rtl="0" eaLnBrk="1" fontAlgn="base" hangingPunct="1">
              <a:spcBef>
                <a:spcPct val="0"/>
              </a:spcBef>
              <a:spcAft>
                <a:spcPct val="0"/>
              </a:spcAft>
              <a:defRPr sz="4000" b="1">
                <a:solidFill>
                  <a:schemeClr val="tx1"/>
                </a:solidFill>
                <a:latin typeface="Georgia" charset="0"/>
                <a:ea typeface="ＭＳ Ｐゴシック" charset="0"/>
              </a:defRPr>
            </a:lvl4pPr>
            <a:lvl5pPr algn="l" defTabSz="609585" rtl="0" eaLnBrk="1" fontAlgn="base" hangingPunct="1">
              <a:spcBef>
                <a:spcPct val="0"/>
              </a:spcBef>
              <a:spcAft>
                <a:spcPct val="0"/>
              </a:spcAft>
              <a:defRPr sz="4000" b="1">
                <a:solidFill>
                  <a:schemeClr val="tx1"/>
                </a:solidFill>
                <a:latin typeface="Georgia" charset="0"/>
                <a:ea typeface="ＭＳ Ｐゴシック" charset="0"/>
              </a:defRPr>
            </a:lvl5pPr>
            <a:lvl6pPr marL="609585" algn="l" defTabSz="609585" rtl="0" eaLnBrk="1" fontAlgn="base" hangingPunct="1">
              <a:spcBef>
                <a:spcPct val="0"/>
              </a:spcBef>
              <a:spcAft>
                <a:spcPct val="0"/>
              </a:spcAft>
              <a:defRPr sz="4000" b="1">
                <a:solidFill>
                  <a:schemeClr val="tx1"/>
                </a:solidFill>
                <a:latin typeface="Georgia" charset="0"/>
                <a:ea typeface="ＭＳ Ｐゴシック" charset="0"/>
              </a:defRPr>
            </a:lvl6pPr>
            <a:lvl7pPr marL="1219170" algn="l" defTabSz="609585" rtl="0" eaLnBrk="1" fontAlgn="base" hangingPunct="1">
              <a:spcBef>
                <a:spcPct val="0"/>
              </a:spcBef>
              <a:spcAft>
                <a:spcPct val="0"/>
              </a:spcAft>
              <a:defRPr sz="4000" b="1">
                <a:solidFill>
                  <a:schemeClr val="tx1"/>
                </a:solidFill>
                <a:latin typeface="Georgia" charset="0"/>
                <a:ea typeface="ＭＳ Ｐゴシック" charset="0"/>
              </a:defRPr>
            </a:lvl7pPr>
            <a:lvl8pPr marL="1828754" algn="l" defTabSz="609585" rtl="0" eaLnBrk="1" fontAlgn="base" hangingPunct="1">
              <a:spcBef>
                <a:spcPct val="0"/>
              </a:spcBef>
              <a:spcAft>
                <a:spcPct val="0"/>
              </a:spcAft>
              <a:defRPr sz="4000" b="1">
                <a:solidFill>
                  <a:schemeClr val="tx1"/>
                </a:solidFill>
                <a:latin typeface="Georgia" charset="0"/>
                <a:ea typeface="ＭＳ Ｐゴシック" charset="0"/>
              </a:defRPr>
            </a:lvl8pPr>
            <a:lvl9pPr marL="2438339" algn="l" defTabSz="609585" rtl="0" eaLnBrk="1" fontAlgn="base" hangingPunct="1">
              <a:spcBef>
                <a:spcPct val="0"/>
              </a:spcBef>
              <a:spcAft>
                <a:spcPct val="0"/>
              </a:spcAft>
              <a:defRPr sz="4000" b="1">
                <a:solidFill>
                  <a:schemeClr val="tx1"/>
                </a:solidFill>
                <a:latin typeface="Georgia" charset="0"/>
                <a:ea typeface="ＭＳ Ｐゴシック" charset="0"/>
              </a:defRPr>
            </a:lvl9pPr>
          </a:lstStyle>
          <a:p>
            <a:pPr marL="0" marR="0" lvl="0" indent="0" algn="ctr" defTabSz="609585"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TRK fusions are found in diverse cancer </a:t>
            </a:r>
            <a:r>
              <a:rPr kumimoji="0" lang="en-US" sz="2400" b="1" i="0" u="none" strike="noStrike" kern="1200" cap="none" spc="0" normalizeH="0" baseline="0" noProof="0" dirty="0" err="1">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histologies</a:t>
            </a: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in </a:t>
            </a:r>
          </a:p>
          <a:p>
            <a:pPr marL="0" marR="0" lvl="0" indent="0" algn="ctr" defTabSz="609585"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45F9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adults and children</a:t>
            </a:r>
          </a:p>
        </p:txBody>
      </p:sp>
      <p:pic>
        <p:nvPicPr>
          <p:cNvPr id="6" name="Picture 5">
            <a:extLst>
              <a:ext uri="{FF2B5EF4-FFF2-40B4-BE49-F238E27FC236}">
                <a16:creationId xmlns:a16="http://schemas.microsoft.com/office/drawing/2014/main" id="{FE47D163-0A79-4CB3-A318-F5C90F369D87}"/>
              </a:ext>
            </a:extLst>
          </p:cNvPr>
          <p:cNvPicPr>
            <a:picLocks noChangeAspect="1"/>
          </p:cNvPicPr>
          <p:nvPr/>
        </p:nvPicPr>
        <p:blipFill rotWithShape="1">
          <a:blip r:embed="rId3">
            <a:extLst>
              <a:ext uri="{28A0092B-C50C-407E-A947-70E740481C1C}">
                <a14:useLocalDpi xmlns:a14="http://schemas.microsoft.com/office/drawing/2010/main" val="0"/>
              </a:ext>
            </a:extLst>
          </a:blip>
          <a:srcRect b="20176"/>
          <a:stretch/>
        </p:blipFill>
        <p:spPr>
          <a:xfrm>
            <a:off x="1580716" y="1555007"/>
            <a:ext cx="9342207" cy="4882222"/>
          </a:xfrm>
          <a:prstGeom prst="rect">
            <a:avLst/>
          </a:prstGeom>
        </p:spPr>
      </p:pic>
    </p:spTree>
    <p:extLst>
      <p:ext uri="{BB962C8B-B14F-4D97-AF65-F5344CB8AC3E}">
        <p14:creationId xmlns:p14="http://schemas.microsoft.com/office/powerpoint/2010/main" val="2882436658"/>
      </p:ext>
    </p:extLst>
  </p:cSld>
  <p:clrMapOvr>
    <a:masterClrMapping/>
  </p:clrMapOvr>
</p:sld>
</file>

<file path=ppt/theme/theme1.xml><?xml version="1.0" encoding="utf-8"?>
<a:theme xmlns:a="http://schemas.openxmlformats.org/drawingml/2006/main" name="Custom Design">
  <a:themeElements>
    <a:clrScheme name="Loxo 1">
      <a:dk1>
        <a:srgbClr val="000000"/>
      </a:dk1>
      <a:lt1>
        <a:srgbClr val="FFFFFF"/>
      </a:lt1>
      <a:dk2>
        <a:srgbClr val="245F95"/>
      </a:dk2>
      <a:lt2>
        <a:srgbClr val="D3D4D6"/>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1">
      <a:dk1>
        <a:srgbClr val="000000"/>
      </a:dk1>
      <a:lt1>
        <a:srgbClr val="FFFFFF"/>
      </a:lt1>
      <a:dk2>
        <a:srgbClr val="245F95"/>
      </a:dk2>
      <a:lt2>
        <a:srgbClr val="D3D4D6"/>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1">
      <a:dk1>
        <a:srgbClr val="000000"/>
      </a:dk1>
      <a:lt1>
        <a:srgbClr val="FFFFFF"/>
      </a:lt1>
      <a:dk2>
        <a:srgbClr val="245F95"/>
      </a:dk2>
      <a:lt2>
        <a:srgbClr val="D3D4D6"/>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Loxo 1">
      <a:dk1>
        <a:srgbClr val="000000"/>
      </a:dk1>
      <a:lt1>
        <a:srgbClr val="FFFFFF"/>
      </a:lt1>
      <a:dk2>
        <a:srgbClr val="245F95"/>
      </a:dk2>
      <a:lt2>
        <a:srgbClr val="D3D4D6"/>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lide Template 1 ">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Loxo 1">
      <a:dk1>
        <a:srgbClr val="000000"/>
      </a:dk1>
      <a:lt1>
        <a:srgbClr val="FFFFFF"/>
      </a:lt1>
      <a:dk2>
        <a:srgbClr val="245F95"/>
      </a:dk2>
      <a:lt2>
        <a:srgbClr val="D3D4D6"/>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3238</TotalTime>
  <Words>4063</Words>
  <Application>Microsoft Office PowerPoint</Application>
  <PresentationFormat>Widescreen</PresentationFormat>
  <Paragraphs>666</Paragraphs>
  <Slides>43</Slides>
  <Notes>21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43</vt:i4>
      </vt:variant>
    </vt:vector>
  </HeadingPairs>
  <TitlesOfParts>
    <vt:vector size="61" baseType="lpstr">
      <vt:lpstr>ＭＳ Ｐゴシック</vt:lpstr>
      <vt:lpstr>Arial</vt:lpstr>
      <vt:lpstr>Arial Narrow</vt:lpstr>
      <vt:lpstr>Calibri</vt:lpstr>
      <vt:lpstr>Corbel</vt:lpstr>
      <vt:lpstr>Georgia</vt:lpstr>
      <vt:lpstr>Helvetica</vt:lpstr>
      <vt:lpstr>Helvetica Neue</vt:lpstr>
      <vt:lpstr>Tahoma</vt:lpstr>
      <vt:lpstr>Tahoma Normal</vt:lpstr>
      <vt:lpstr>Times New Roman</vt:lpstr>
      <vt:lpstr>Wingdings</vt:lpstr>
      <vt:lpstr>Custom Design</vt:lpstr>
      <vt:lpstr>1_Custom Design</vt:lpstr>
      <vt:lpstr>2_Custom Design</vt:lpstr>
      <vt:lpstr>3_Custom Design</vt:lpstr>
      <vt:lpstr>Slide Template 1 </vt:lpstr>
      <vt:lpstr>4_Custom Design</vt:lpstr>
      <vt:lpstr>Tumor agnostic approvals</vt:lpstr>
      <vt:lpstr>PowerPoint Presentation</vt:lpstr>
      <vt:lpstr>PowerPoint Presentation</vt:lpstr>
      <vt:lpstr>PowerPoint Presentation</vt:lpstr>
      <vt:lpstr>PowerPoint Presentation</vt:lpstr>
      <vt:lpstr>PowerPoint Presentation</vt:lpstr>
      <vt:lpstr>PowerPoint Presentation</vt:lpstr>
      <vt:lpstr>TRK biology in normal development and in cancer</vt:lpstr>
      <vt:lpstr>PowerPoint Presentation</vt:lpstr>
      <vt:lpstr>PowerPoint Presentation</vt:lpstr>
      <vt:lpstr>Efficacy of larotrectinib in TRK fusion cancers: ORR by IRC Primary NDA dataset </vt:lpstr>
      <vt:lpstr>PowerPoint Presentation</vt:lpstr>
      <vt:lpstr>PowerPoint Presentation</vt:lpstr>
      <vt:lpstr>Larotrectinib phase 2 basket study (NAVIGATE)</vt:lpstr>
      <vt:lpstr>Protocol design: Eligibility elements</vt:lpstr>
      <vt:lpstr>PowerPoint Presentation</vt:lpstr>
      <vt:lpstr>“Personalized Medicine” by NGS: accessible to all?</vt:lpstr>
      <vt:lpstr>PowerPoint Presentation</vt:lpstr>
      <vt:lpstr>PowerPoint Presentation</vt:lpstr>
      <vt:lpstr>PowerPoint Presentation</vt:lpstr>
      <vt:lpstr>PowerPoint Presentation</vt:lpstr>
      <vt:lpstr>PowerPoint Presentation</vt:lpstr>
      <vt:lpstr>PowerPoint Presentation</vt:lpstr>
      <vt:lpstr> Other considerations for biomarker testing</vt:lpstr>
      <vt:lpstr>Operational considerations</vt:lpstr>
      <vt:lpstr>Traditional studies: histology and organ of origin specific</vt:lpstr>
      <vt:lpstr>For rare molecular targets, study site number projections are  affected by identified primary population and timeline</vt:lpstr>
      <vt:lpstr>Pediatric development</vt:lpstr>
      <vt:lpstr>PowerPoint Presentation</vt:lpstr>
      <vt:lpstr>Observation #2: Pediatric cancers have a higher incidence of NTRK fusion (+) than adult cancers</vt:lpstr>
      <vt:lpstr>PowerPoint Presentation</vt:lpstr>
      <vt:lpstr>SCOUT:   Phase 1/2 Pediatric basket trial</vt:lpstr>
      <vt:lpstr>High response rate in children with TRK fusions:  presented to ASCO 2017</vt:lpstr>
      <vt:lpstr>ETV6-NTRK3 infantile fibrosarcoma patient</vt:lpstr>
      <vt:lpstr>New targeted drug approvals in children</vt:lpstr>
      <vt:lpstr>Pediatric sequencing initiatives OUS: “Actionable” alterations identified in up to 70% of pediatric oncology patients</vt:lpstr>
      <vt:lpstr>PowerPoint Presentation</vt:lpstr>
      <vt:lpstr>New drug assessments in children should be a part of development in the age of precision medicine</vt:lpstr>
      <vt:lpstr>PowerPoint Presentation</vt:lpstr>
      <vt:lpstr>Conclusions</vt:lpstr>
      <vt:lpstr>Pathway to approval: a sum of the parts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Title</dc:title>
  <dc:creator>Nora Ku</dc:creator>
  <cp:lastModifiedBy>Nora Ku</cp:lastModifiedBy>
  <cp:revision>247</cp:revision>
  <dcterms:created xsi:type="dcterms:W3CDTF">2019-03-15T15:32:08Z</dcterms:created>
  <dcterms:modified xsi:type="dcterms:W3CDTF">2019-04-26T20:53:33Z</dcterms:modified>
</cp:coreProperties>
</file>